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1" r:id="rId93"/>
    <p:sldId id="350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62" r:id="rId105"/>
    <p:sldId id="363" r:id="rId106"/>
    <p:sldId id="364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AC970-511F-421E-8308-253F8F925269}" type="datetimeFigureOut">
              <a:rPr lang="en-GB" smtClean="0"/>
              <a:t>14/10/2017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3C7D7-DF26-481A-8DE6-3D273C52185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538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7462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D7C1-EB2E-4D28-B70F-E91F26E2782C}" type="datetimeFigureOut">
              <a:rPr lang="en-GB" smtClean="0"/>
              <a:t>14/10/2017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C2C2-52FF-4B12-8691-C5B3A8267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177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D7C1-EB2E-4D28-B70F-E91F26E2782C}" type="datetimeFigureOut">
              <a:rPr lang="en-GB" smtClean="0"/>
              <a:t>14/10/2017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C2C2-52FF-4B12-8691-C5B3A8267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384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D7C1-EB2E-4D28-B70F-E91F26E2782C}" type="datetimeFigureOut">
              <a:rPr lang="en-GB" smtClean="0"/>
              <a:t>14/10/2017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C2C2-52FF-4B12-8691-C5B3A8267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4018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11607156" y="38263"/>
            <a:ext cx="546843" cy="6781736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8879381" y="38263"/>
            <a:ext cx="3079791" cy="6781736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8489725" y="38263"/>
            <a:ext cx="2690072" cy="6781736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8489726" y="38263"/>
            <a:ext cx="3079759" cy="6781736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18333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11801983" y="38275"/>
            <a:ext cx="352015" cy="6781736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10438095" y="38275"/>
            <a:ext cx="1521044" cy="6781736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10243267" y="38275"/>
            <a:ext cx="1326184" cy="6586908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10243267" y="38275"/>
            <a:ext cx="1521044" cy="6781736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075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D7C1-EB2E-4D28-B70F-E91F26E2782C}" type="datetimeFigureOut">
              <a:rPr lang="en-GB" smtClean="0"/>
              <a:t>14/10/2017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C2C2-52FF-4B12-8691-C5B3A8267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010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D7C1-EB2E-4D28-B70F-E91F26E2782C}" type="datetimeFigureOut">
              <a:rPr lang="en-GB" smtClean="0"/>
              <a:t>14/10/2017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C2C2-52FF-4B12-8691-C5B3A8267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467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D7C1-EB2E-4D28-B70F-E91F26E2782C}" type="datetimeFigureOut">
              <a:rPr lang="en-GB" smtClean="0"/>
              <a:t>14/10/2017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C2C2-52FF-4B12-8691-C5B3A8267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638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D7C1-EB2E-4D28-B70F-E91F26E2782C}" type="datetimeFigureOut">
              <a:rPr lang="en-GB" smtClean="0"/>
              <a:t>14/10/2017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C2C2-52FF-4B12-8691-C5B3A8267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592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D7C1-EB2E-4D28-B70F-E91F26E2782C}" type="datetimeFigureOut">
              <a:rPr lang="en-GB" smtClean="0"/>
              <a:t>14/10/2017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C2C2-52FF-4B12-8691-C5B3A8267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455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D7C1-EB2E-4D28-B70F-E91F26E2782C}" type="datetimeFigureOut">
              <a:rPr lang="en-GB" smtClean="0"/>
              <a:t>14/10/2017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C2C2-52FF-4B12-8691-C5B3A8267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74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D7C1-EB2E-4D28-B70F-E91F26E2782C}" type="datetimeFigureOut">
              <a:rPr lang="en-GB" smtClean="0"/>
              <a:t>14/10/2017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C2C2-52FF-4B12-8691-C5B3A8267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22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D7C1-EB2E-4D28-B70F-E91F26E2782C}" type="datetimeFigureOut">
              <a:rPr lang="en-GB" smtClean="0"/>
              <a:t>14/10/2017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C2C2-52FF-4B12-8691-C5B3A8267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98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BD7C1-EB2E-4D28-B70F-E91F26E2782C}" type="datetimeFigureOut">
              <a:rPr lang="en-GB" smtClean="0"/>
              <a:t>14/10/2017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0C2C2-52FF-4B12-8691-C5B3A8267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145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5877059"/>
            <a:ext cx="12192000" cy="1012840"/>
            <a:chOff x="0" y="5845160"/>
            <a:chExt cx="12192000" cy="1012840"/>
          </a:xfrm>
        </p:grpSpPr>
        <p:pic>
          <p:nvPicPr>
            <p:cNvPr id="102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29308" y="1308378"/>
            <a:ext cx="8451273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600" b="1" dirty="0" err="1" smtClean="0">
                <a:ln/>
                <a:solidFill>
                  <a:schemeClr val="accent4"/>
                </a:solidFill>
              </a:rPr>
              <a:t>Maths</a:t>
            </a:r>
            <a:r>
              <a:rPr lang="en-US" sz="16600" b="1" dirty="0" smtClean="0">
                <a:ln/>
                <a:solidFill>
                  <a:schemeClr val="accent4"/>
                </a:solidFill>
              </a:rPr>
              <a:t> </a:t>
            </a:r>
            <a:r>
              <a:rPr lang="en-US" sz="16600" b="1" dirty="0" smtClean="0">
                <a:ln/>
                <a:solidFill>
                  <a:schemeClr val="accent4"/>
                </a:solidFill>
              </a:rPr>
              <a:t>17</a:t>
            </a:r>
            <a:endParaRPr lang="en-US" sz="16600" b="1" dirty="0">
              <a:ln/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0946" y="3798301"/>
            <a:ext cx="639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4"/>
                </a:solidFill>
              </a:rPr>
              <a:t>The End…?</a:t>
            </a:r>
            <a:endParaRPr lang="en-GB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38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We now have to work out the derivative of y in terms of </a:t>
                </a:r>
                <a:r>
                  <a:rPr lang="en-GB" dirty="0" err="1" smtClean="0"/>
                  <a:t>vx</a:t>
                </a:r>
                <a:r>
                  <a:rPr lang="en-GB" dirty="0" smtClean="0"/>
                  <a:t>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𝑣𝑥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𝑣𝑥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trike="sngStrike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GB" b="0" i="1" strike="sngStrike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Or by the product rule. </a:t>
                </a: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 r="-6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825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Remember v =ab so plug back in 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2081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Remember v =ab so plug back in 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447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But we’re still not quite at y 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6000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But we’re still not quite at v = y</a:t>
                </a:r>
                <a:r>
                  <a:rPr lang="en-GB" baseline="30000" dirty="0" smtClean="0"/>
                  <a:t>1-n</a:t>
                </a:r>
                <a:r>
                  <a:rPr lang="en-GB" dirty="0" smtClean="0"/>
                  <a:t> which means v = y</a:t>
                </a:r>
                <a:r>
                  <a:rPr lang="en-GB" baseline="30000" dirty="0" smtClean="0"/>
                  <a:t>-1</a:t>
                </a:r>
                <a:r>
                  <a:rPr lang="en-GB" dirty="0" smtClean="0"/>
                  <a:t> 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177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But we’re still not quite at v = y</a:t>
                </a:r>
                <a:r>
                  <a:rPr lang="en-GB" baseline="30000" dirty="0" smtClean="0"/>
                  <a:t>1-n</a:t>
                </a:r>
                <a:r>
                  <a:rPr lang="en-GB" dirty="0" smtClean="0"/>
                  <a:t> which means v = y</a:t>
                </a:r>
                <a:r>
                  <a:rPr lang="en-GB" baseline="30000" dirty="0" smtClean="0"/>
                  <a:t>-1</a:t>
                </a:r>
                <a:r>
                  <a:rPr lang="en-GB" dirty="0" smtClean="0"/>
                  <a:t> </a:t>
                </a:r>
              </a:p>
              <a:p>
                <a:endParaRPr lang="en-GB" dirty="0"/>
              </a:p>
              <a:p>
                <a:r>
                  <a:rPr lang="en-GB" dirty="0" smtClean="0"/>
                  <a:t>Now we want to turn v into y so y = v</a:t>
                </a:r>
                <a:r>
                  <a:rPr lang="en-GB" baseline="30000" dirty="0" smtClean="0"/>
                  <a:t>-1</a:t>
                </a:r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2148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But we’re still not quite at v = y</a:t>
                </a:r>
                <a:r>
                  <a:rPr lang="en-GB" baseline="30000" dirty="0" smtClean="0"/>
                  <a:t>1-n</a:t>
                </a:r>
                <a:r>
                  <a:rPr lang="en-GB" dirty="0" smtClean="0"/>
                  <a:t> which means v = y</a:t>
                </a:r>
                <a:r>
                  <a:rPr lang="en-GB" baseline="30000" dirty="0" smtClean="0"/>
                  <a:t>-1</a:t>
                </a:r>
                <a:r>
                  <a:rPr lang="en-GB" dirty="0" smtClean="0"/>
                  <a:t> </a:t>
                </a:r>
              </a:p>
              <a:p>
                <a:endParaRPr lang="en-GB" dirty="0"/>
              </a:p>
              <a:p>
                <a:r>
                  <a:rPr lang="en-GB" dirty="0" smtClean="0"/>
                  <a:t>Now we want to turn v into y so y = v</a:t>
                </a:r>
                <a:r>
                  <a:rPr lang="en-GB" baseline="30000" dirty="0" smtClean="0"/>
                  <a:t>-1</a:t>
                </a:r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00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b="0" i="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But we’re still not quite at v = y</a:t>
                </a:r>
                <a:r>
                  <a:rPr lang="en-GB" baseline="30000" dirty="0" smtClean="0"/>
                  <a:t>1-n</a:t>
                </a:r>
                <a:r>
                  <a:rPr lang="en-GB" dirty="0" smtClean="0"/>
                  <a:t> which means v = y</a:t>
                </a:r>
                <a:r>
                  <a:rPr lang="en-GB" baseline="30000" dirty="0" smtClean="0"/>
                  <a:t>-1</a:t>
                </a:r>
                <a:r>
                  <a:rPr lang="en-GB" dirty="0" smtClean="0"/>
                  <a:t> </a:t>
                </a:r>
              </a:p>
              <a:p>
                <a:endParaRPr lang="en-GB" dirty="0"/>
              </a:p>
              <a:p>
                <a:r>
                  <a:rPr lang="en-GB" dirty="0" smtClean="0"/>
                  <a:t>Now we want to turn v into y so y = v</a:t>
                </a:r>
                <a:r>
                  <a:rPr lang="en-GB" baseline="30000" dirty="0" smtClean="0"/>
                  <a:t>-1</a:t>
                </a:r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1586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We now have to work out the derivative of y in terms of </a:t>
                </a:r>
                <a:r>
                  <a:rPr lang="en-GB" dirty="0" err="1" smtClean="0"/>
                  <a:t>vx</a:t>
                </a:r>
                <a:r>
                  <a:rPr lang="en-GB" dirty="0" smtClean="0"/>
                  <a:t>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𝑣𝑥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𝑣𝑥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Or by the product rule. </a:t>
                </a: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 r="-6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1769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So we substitute this into our original equation.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5269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5682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195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We need to get this into the form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2088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Start with rearranging it.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4477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Start with rearranging it. </a:t>
                </a:r>
              </a:p>
              <a:p>
                <a:endParaRPr lang="en-GB" dirty="0"/>
              </a:p>
              <a:p>
                <a:r>
                  <a:rPr lang="en-GB" dirty="0" smtClean="0"/>
                  <a:t>Separate the fractions.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5084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Start with rearranging it. </a:t>
                </a:r>
              </a:p>
              <a:p>
                <a:endParaRPr lang="en-GB" dirty="0"/>
              </a:p>
              <a:p>
                <a:r>
                  <a:rPr lang="en-GB" dirty="0" smtClean="0"/>
                  <a:t>Separate the fractions.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348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Start with rearranging it. </a:t>
                </a:r>
              </a:p>
              <a:p>
                <a:endParaRPr lang="en-GB" dirty="0"/>
              </a:p>
              <a:p>
                <a:r>
                  <a:rPr lang="en-GB" dirty="0" smtClean="0"/>
                  <a:t>Simplify.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81046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 Finale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8" name="Picture 2" descr="https://i.redd.it/8slg22e3zrr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90" y="2275946"/>
            <a:ext cx="7384273" cy="34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59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Start with rearranging it. </a:t>
                </a:r>
              </a:p>
              <a:p>
                <a:endParaRPr lang="en-GB" dirty="0"/>
              </a:p>
              <a:p>
                <a:r>
                  <a:rPr lang="en-GB" dirty="0" smtClean="0"/>
                  <a:t>Simplify.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7846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Start with rearranging it. </a:t>
                </a:r>
              </a:p>
              <a:p>
                <a:endParaRPr lang="en-GB" dirty="0"/>
              </a:p>
              <a:p>
                <a:r>
                  <a:rPr lang="en-GB" dirty="0" smtClean="0"/>
                  <a:t>Reciprocal the first term.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6342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Start with rearranging it. </a:t>
                </a:r>
              </a:p>
              <a:p>
                <a:endParaRPr lang="en-GB" dirty="0"/>
              </a:p>
              <a:p>
                <a:r>
                  <a:rPr lang="en-GB" dirty="0" smtClean="0"/>
                  <a:t>Reciprocal the first term.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2422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Ok we have our y/x terms now we use the substitution method with our new v variable.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7121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Ok we have our y/x terms now we use the substitution method with our new v variable.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3708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Subtract v from both sides.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6572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Subtract v from both sides.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599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can use separation of variables.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2476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can use separation of variables. </a:t>
                </a:r>
              </a:p>
              <a:p>
                <a:endParaRPr lang="en-GB" dirty="0"/>
              </a:p>
              <a:p>
                <a:r>
                  <a:rPr lang="en-GB" dirty="0" smtClean="0"/>
                  <a:t>Reciprocate both sides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742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can use separation of variables. </a:t>
                </a:r>
              </a:p>
              <a:p>
                <a:endParaRPr lang="en-GB" dirty="0"/>
              </a:p>
              <a:p>
                <a:r>
                  <a:rPr lang="en-GB" dirty="0" smtClean="0"/>
                  <a:t>Reciprocate both sides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917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we have looked at simple differential equations and linear differential equations.</a:t>
            </a:r>
          </a:p>
          <a:p>
            <a:endParaRPr lang="en-GB" dirty="0"/>
          </a:p>
          <a:p>
            <a:r>
              <a:rPr lang="en-GB" dirty="0" smtClean="0"/>
              <a:t>We have another form of differential equation called homogenous.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6964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can use separation of variables. </a:t>
                </a:r>
              </a:p>
              <a:p>
                <a:endParaRPr lang="en-GB" dirty="0"/>
              </a:p>
              <a:p>
                <a:r>
                  <a:rPr lang="en-GB" dirty="0" smtClean="0"/>
                  <a:t>Times both sides by dv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1745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can use separation of variables. </a:t>
                </a:r>
              </a:p>
              <a:p>
                <a:endParaRPr lang="en-GB" dirty="0"/>
              </a:p>
              <a:p>
                <a:r>
                  <a:rPr lang="en-GB" dirty="0" smtClean="0"/>
                  <a:t>Times both sides by dv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83846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can use separation of variables. </a:t>
                </a:r>
              </a:p>
              <a:p>
                <a:endParaRPr lang="en-GB" dirty="0"/>
              </a:p>
              <a:p>
                <a:r>
                  <a:rPr lang="en-GB" dirty="0" smtClean="0"/>
                  <a:t>Now we integrate.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719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can use separation of variables. </a:t>
                </a:r>
              </a:p>
              <a:p>
                <a:endParaRPr lang="en-GB" dirty="0"/>
              </a:p>
              <a:p>
                <a:r>
                  <a:rPr lang="en-GB" dirty="0" smtClean="0"/>
                  <a:t>Ln our combined variable C into new variable ln(k)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7711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can use separation of variables. </a:t>
                </a:r>
              </a:p>
              <a:p>
                <a:endParaRPr lang="en-GB" dirty="0"/>
              </a:p>
              <a:p>
                <a:r>
                  <a:rPr lang="en-GB" dirty="0" smtClean="0"/>
                  <a:t>Ln our combined variable C into new variable ln(k)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825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can use separation of variables. </a:t>
                </a:r>
              </a:p>
              <a:p>
                <a:endParaRPr lang="en-GB" dirty="0"/>
              </a:p>
              <a:p>
                <a:r>
                  <a:rPr lang="en-GB" dirty="0" smtClean="0"/>
                  <a:t>Combine the ln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1819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can use separation of variables. </a:t>
                </a:r>
              </a:p>
              <a:p>
                <a:endParaRPr lang="en-GB" dirty="0"/>
              </a:p>
              <a:p>
                <a:r>
                  <a:rPr lang="en-GB" dirty="0" smtClean="0"/>
                  <a:t>Combine the ln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370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can use separation of variables. </a:t>
                </a:r>
              </a:p>
              <a:p>
                <a:endParaRPr lang="en-GB" dirty="0"/>
              </a:p>
              <a:p>
                <a:r>
                  <a:rPr lang="en-GB" dirty="0" smtClean="0"/>
                  <a:t>And simplify this in terms of v =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4682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can use separation of variables. </a:t>
                </a:r>
              </a:p>
              <a:p>
                <a:endParaRPr lang="en-GB" dirty="0"/>
              </a:p>
              <a:p>
                <a:r>
                  <a:rPr lang="en-GB" dirty="0" smtClean="0"/>
                  <a:t>And simplify this in terms of v =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077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can use separation of variables. </a:t>
                </a:r>
              </a:p>
              <a:p>
                <a:endParaRPr lang="en-GB" dirty="0"/>
              </a:p>
              <a:p>
                <a:r>
                  <a:rPr lang="en-GB" dirty="0" smtClean="0"/>
                  <a:t>And simplify this in terms of v =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1909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Homogenous equations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We then use separation of variables to solve it, but we need to make a new variable again!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0244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 √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can use separation of variables. </a:t>
                </a:r>
              </a:p>
              <a:p>
                <a:endParaRPr lang="en-GB" dirty="0"/>
              </a:p>
              <a:p>
                <a:r>
                  <a:rPr lang="en-GB" dirty="0" smtClean="0"/>
                  <a:t>And simplify this in terms of v =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3222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 √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can use separation of variables. </a:t>
                </a:r>
              </a:p>
              <a:p>
                <a:endParaRPr lang="en-GB" dirty="0"/>
              </a:p>
              <a:p>
                <a:r>
                  <a:rPr lang="en-GB" dirty="0" smtClean="0"/>
                  <a:t>Remember our v is a variable that is y/x so sub back in y/x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1102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 √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can use separation of variables. </a:t>
                </a:r>
              </a:p>
              <a:p>
                <a:endParaRPr lang="en-GB" dirty="0"/>
              </a:p>
              <a:p>
                <a:r>
                  <a:rPr lang="en-GB" dirty="0" smtClean="0"/>
                  <a:t>Remember our v is a variable that is y/x so sub back in y/x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16896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 √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can use separation of variables. </a:t>
                </a:r>
              </a:p>
              <a:p>
                <a:endParaRPr lang="en-GB" dirty="0"/>
              </a:p>
              <a:p>
                <a:r>
                  <a:rPr lang="en-GB" dirty="0" smtClean="0"/>
                  <a:t>Ok now we can make it y =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9977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=±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√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can use separation of variables. </a:t>
                </a:r>
              </a:p>
              <a:p>
                <a:endParaRPr lang="en-GB" dirty="0"/>
              </a:p>
              <a:p>
                <a:r>
                  <a:rPr lang="en-GB" dirty="0" smtClean="0"/>
                  <a:t>Ok now we can make it y =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2557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=±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√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And there we have a solution to the equation. 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7153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We have one final form of differential equations to look at</a:t>
                </a:r>
                <a:r>
                  <a:rPr lang="en-GB" dirty="0" smtClean="0"/>
                  <a:t>.</a:t>
                </a:r>
              </a:p>
              <a:p>
                <a:endParaRPr lang="en-GB" dirty="0"/>
              </a:p>
              <a:p>
                <a:r>
                  <a:rPr lang="en-GB" dirty="0" smtClean="0"/>
                  <a:t>These are called Bernoulli Equations and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 smtClean="0"/>
                  <a:t>  </a:t>
                </a:r>
              </a:p>
              <a:p>
                <a:r>
                  <a:rPr lang="en-GB" dirty="0" smtClean="0"/>
                  <a:t>This looks very complicated but we will go through it.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5877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We have one final form of differential equations to look at</a:t>
                </a:r>
                <a:r>
                  <a:rPr lang="en-GB" dirty="0" smtClean="0"/>
                  <a:t>.</a:t>
                </a:r>
              </a:p>
              <a:p>
                <a:endParaRPr lang="en-GB" dirty="0"/>
              </a:p>
              <a:p>
                <a:r>
                  <a:rPr lang="en-GB" dirty="0" smtClean="0"/>
                  <a:t>These are called Bernoulli Equations and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 smtClean="0"/>
                  <a:t>  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P and Q are functions and n is a real number which is not 0 or 1. This is similar to linear equation but with a power. </a:t>
                </a: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10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9558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These are called Bernoulli Equations and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 smtClean="0"/>
                  <a:t>  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We are again going to use a substitution method like we previously did: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8899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These are called Bernoulli Equations and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 smtClean="0"/>
                  <a:t>  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We are again going to use a substitution method like we previously did but first we divide both sides by </a:t>
                </a:r>
                <a:r>
                  <a:rPr lang="en-GB" dirty="0" err="1" smtClean="0"/>
                  <a:t>y</a:t>
                </a:r>
                <a:r>
                  <a:rPr lang="en-GB" baseline="30000" dirty="0" err="1" smtClean="0"/>
                  <a:t>n</a:t>
                </a: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1923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Homogenous equations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We create a variable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6473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These are called Bernoulli Equations and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We are again going to use a substitution method like we previously did but first we divide both sides by </a:t>
                </a:r>
                <a:r>
                  <a:rPr lang="en-GB" dirty="0" err="1" smtClean="0"/>
                  <a:t>y</a:t>
                </a:r>
                <a:r>
                  <a:rPr lang="en-GB" baseline="30000" dirty="0" err="1" smtClean="0"/>
                  <a:t>n</a:t>
                </a: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8382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These are called Bernoulli Equations and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We then use a new variable v in a substitution method again: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0431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These are called Bernoulli Equations and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We then use a new variable v in a substitution method again: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0498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These are called Bernoulli Equations and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We then use a new variable v in a substitution method again: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5597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These are called Bernoulli Equations and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We then use a new variable v in a substitution method again: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6241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These are called Bernoulli Equations and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We however also need to get the derivative of v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3509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These are called Bernoulli Equations and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We however also need to get the derivative of v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1000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These are called Bernoulli Equations and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We can rearrange this derivative to get y</a:t>
                </a:r>
                <a:r>
                  <a:rPr lang="en-GB" baseline="30000" dirty="0" smtClean="0"/>
                  <a:t>-1 </a:t>
                </a:r>
                <a:r>
                  <a:rPr lang="en-GB" dirty="0" err="1" smtClean="0"/>
                  <a:t>dy</a:t>
                </a:r>
                <a:r>
                  <a:rPr lang="en-GB" dirty="0" smtClean="0"/>
                  <a:t>/dx</a:t>
                </a:r>
                <a:r>
                  <a:rPr lang="en-GB" dirty="0" smtClean="0"/>
                  <a:t>=</a:t>
                </a: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4439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These are called Bernoulli Equations and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2870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These are called Bernoulli Equations and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430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Homogenous equations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We create a variable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We then rearrange this for y -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𝑣𝑥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081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These are called Bernoulli Equations and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Now with some rearranging. 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9824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These are called Bernoulli Equations and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Now with some rearranging. 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9796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These are called Bernoulli Equations and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Now with some rearranging. 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6735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These are called Bernoulli Equations and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We’ve made a “regular” linear equation that we can solve now. 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1533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These are called Bernoulli Equations and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We’ve made a “regular” linear equation that we can solve now. 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994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These are called Bernoulli Equations and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Let’s give one a go. 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4223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 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2430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 </a:t>
                </a:r>
              </a:p>
              <a:p>
                <a:endParaRPr lang="en-GB" dirty="0"/>
              </a:p>
              <a:p>
                <a:r>
                  <a:rPr lang="en-GB" dirty="0" smtClean="0"/>
                  <a:t>First things first divide by y</a:t>
                </a:r>
                <a:r>
                  <a:rPr lang="en-GB" baseline="30000" dirty="0" smtClean="0"/>
                  <a:t>2</a:t>
                </a: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680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First things first divide by y</a:t>
                </a:r>
                <a:r>
                  <a:rPr lang="en-GB" baseline="30000" dirty="0" smtClean="0"/>
                  <a:t>2</a:t>
                </a: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1300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Sub in the v 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351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Homogenous equations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We create a variable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We then rearrange this for y -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𝑣𝑥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6390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Sub in the v 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1105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Sub in the dv/dx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0443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Sub in the dv/dx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213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Sub in the dv/dx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83905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Switch the signs 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57019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Switch the signs 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6603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Now we can substitute v = ab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9530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Now we can substitute v = ab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32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Factor b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86752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Factor b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0397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We now have to work out the derivative of y in terms of </a:t>
                </a:r>
                <a:r>
                  <a:rPr lang="en-GB" dirty="0" err="1" smtClean="0"/>
                  <a:t>vx</a:t>
                </a:r>
                <a:r>
                  <a:rPr lang="en-GB" dirty="0" smtClean="0"/>
                  <a:t>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𝑣𝑥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𝑣𝑥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6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8985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Set our b term = to 0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0 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8732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Set our b term = to 0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10883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Lets use separation of variables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7226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Lets use separation of variables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5775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Now integrate: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7872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Now integrate: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1229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Now integrate: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831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Simplify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0640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Simplify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5276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Simplify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7536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We now have to work out the derivative of y in terms of </a:t>
                </a:r>
                <a:r>
                  <a:rPr lang="en-GB" dirty="0" err="1" smtClean="0"/>
                  <a:t>vx</a:t>
                </a:r>
                <a:r>
                  <a:rPr lang="en-GB" dirty="0" smtClean="0"/>
                  <a:t>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𝑣𝑥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𝑣𝑥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Or by the product rule. </a:t>
                </a: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 r="-6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3513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Simplify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7555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Plug our a term back in.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6694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Plug our a term back in.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4727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Plug our a term back in.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3740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Now we use separation of variables to get b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7747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Now we use separation of variables to get b 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8494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Now we use separation of variables to get b 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1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𝑑𝑏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Now we use separation of variables to get b 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24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Now we use separation of variables to get b 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3369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Now we use separation of variables to get b 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5009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1311</Words>
  <Application>Microsoft Office PowerPoint</Application>
  <PresentationFormat>Widescreen</PresentationFormat>
  <Paragraphs>735</Paragraphs>
  <Slides>106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1" baseType="lpstr">
      <vt:lpstr>Arial</vt:lpstr>
      <vt:lpstr>Calibri</vt:lpstr>
      <vt:lpstr>Calibri Light</vt:lpstr>
      <vt:lpstr>Cambria Math</vt:lpstr>
      <vt:lpstr>Office Theme</vt:lpstr>
      <vt:lpstr>PowerPoint Presentation</vt:lpstr>
      <vt:lpstr>Differential Equation Finale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</vt:vector>
  </TitlesOfParts>
  <Company>Department of Zoology, 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Foley</dc:creator>
  <cp:lastModifiedBy>James Foley</cp:lastModifiedBy>
  <cp:revision>84</cp:revision>
  <dcterms:created xsi:type="dcterms:W3CDTF">2017-10-14T16:20:59Z</dcterms:created>
  <dcterms:modified xsi:type="dcterms:W3CDTF">2017-10-15T21:04:05Z</dcterms:modified>
</cp:coreProperties>
</file>