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F9DD534-AE18-4F68-812C-F6A381DEFFCA}"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220956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F9DD534-AE18-4F68-812C-F6A381DEFFCA}"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399564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F9DD534-AE18-4F68-812C-F6A381DEFFCA}"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419834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84635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F9DD534-AE18-4F68-812C-F6A381DEFFCA}"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153849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9DD534-AE18-4F68-812C-F6A381DEFFCA}" type="datetimeFigureOut">
              <a:rPr lang="en-GB" smtClean="0"/>
              <a:t>29/10/2018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256975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F9DD534-AE18-4F68-812C-F6A381DEFFCA}"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41462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F9DD534-AE18-4F68-812C-F6A381DEFFCA}" type="datetimeFigureOut">
              <a:rPr lang="en-GB" smtClean="0"/>
              <a:t>29/10/2018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421141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F9DD534-AE18-4F68-812C-F6A381DEFFCA}" type="datetimeFigureOut">
              <a:rPr lang="en-GB" smtClean="0"/>
              <a:t>29/10/2018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188926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DD534-AE18-4F68-812C-F6A381DEFFCA}" type="datetimeFigureOut">
              <a:rPr lang="en-GB" smtClean="0"/>
              <a:t>29/10/2018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39671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DD534-AE18-4F68-812C-F6A381DEFFCA}"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411005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DD534-AE18-4F68-812C-F6A381DEFFCA}" type="datetimeFigureOut">
              <a:rPr lang="en-GB" smtClean="0"/>
              <a:t>29/10/2018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18CE2-1487-41EF-AA15-562AA8ED7D52}" type="slidenum">
              <a:rPr lang="en-GB" smtClean="0"/>
              <a:t>‹#›</a:t>
            </a:fld>
            <a:endParaRPr lang="en-GB"/>
          </a:p>
        </p:txBody>
      </p:sp>
    </p:spTree>
    <p:extLst>
      <p:ext uri="{BB962C8B-B14F-4D97-AF65-F5344CB8AC3E}">
        <p14:creationId xmlns:p14="http://schemas.microsoft.com/office/powerpoint/2010/main" val="323435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DD534-AE18-4F68-812C-F6A381DEFFCA}" type="datetimeFigureOut">
              <a:rPr lang="en-GB" smtClean="0"/>
              <a:t>29/10/2018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18CE2-1487-41EF-AA15-562AA8ED7D52}" type="slidenum">
              <a:rPr lang="en-GB" smtClean="0"/>
              <a:t>‹#›</a:t>
            </a:fld>
            <a:endParaRPr lang="en-GB"/>
          </a:p>
        </p:txBody>
      </p:sp>
    </p:spTree>
    <p:extLst>
      <p:ext uri="{BB962C8B-B14F-4D97-AF65-F5344CB8AC3E}">
        <p14:creationId xmlns:p14="http://schemas.microsoft.com/office/powerpoint/2010/main" val="1841559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itle 1"/>
          <p:cNvSpPr txBox="1">
            <a:spLocks/>
          </p:cNvSpPr>
          <p:nvPr/>
        </p:nvSpPr>
        <p:spPr>
          <a:xfrm>
            <a:off x="3517684" y="438872"/>
            <a:ext cx="4535055" cy="2387600"/>
          </a:xfrm>
          <a:prstGeom prst="rect">
            <a:avLst/>
          </a:prstGeom>
        </p:spPr>
        <p:txBody>
          <a:bodyPr vert="horz" lIns="91425" tIns="91425" rIns="91425" bIns="91425" rtlCol="0" anchor="b"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GB" sz="11500" dirty="0" smtClean="0"/>
              <a:t>Stats </a:t>
            </a:r>
            <a:r>
              <a:rPr lang="en-GB" sz="11500" dirty="0" smtClean="0"/>
              <a:t>5</a:t>
            </a:r>
            <a:endParaRPr lang="en-GB" sz="11500" dirty="0"/>
          </a:p>
        </p:txBody>
      </p:sp>
      <p:sp>
        <p:nvSpPr>
          <p:cNvPr id="10" name="Subtitle 2"/>
          <p:cNvSpPr txBox="1">
            <a:spLocks/>
          </p:cNvSpPr>
          <p:nvPr/>
        </p:nvSpPr>
        <p:spPr>
          <a:xfrm>
            <a:off x="3897745" y="2642637"/>
            <a:ext cx="9144000" cy="165576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Bayesian</a:t>
            </a:r>
            <a:r>
              <a:rPr lang="en-GB" dirty="0" smtClean="0"/>
              <a:t> Statistics</a:t>
            </a:r>
          </a:p>
          <a:p>
            <a:pPr marL="0" indent="0">
              <a:buNone/>
            </a:pPr>
            <a:endParaRPr lang="en-GB" dirty="0"/>
          </a:p>
          <a:p>
            <a:pPr marL="0" indent="0">
              <a:buNone/>
            </a:pPr>
            <a:r>
              <a:rPr lang="en-GB" dirty="0" smtClean="0"/>
              <a:t>A Whirlwind Tour.</a:t>
            </a:r>
            <a:endParaRPr lang="en-GB" dirty="0"/>
          </a:p>
        </p:txBody>
      </p:sp>
    </p:spTree>
    <p:extLst>
      <p:ext uri="{BB962C8B-B14F-4D97-AF65-F5344CB8AC3E}">
        <p14:creationId xmlns:p14="http://schemas.microsoft.com/office/powerpoint/2010/main" val="329418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Baye</a:t>
            </a:r>
            <a:r>
              <a:rPr lang="en-GB" dirty="0" smtClean="0"/>
              <a:t>s’ theorem is the fundamental basis of Bayesian statistics.</a:t>
            </a:r>
          </a:p>
          <a:p>
            <a:endParaRPr lang="en-GB" dirty="0"/>
          </a:p>
          <a:p>
            <a:r>
              <a:rPr lang="en-GB" dirty="0" smtClean="0"/>
              <a:t>Bayesian statistics are based on the degree of belief in an event generally whether our hypothesis is true, but the critical thing is this belief can be updated as new information is added.</a:t>
            </a:r>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310750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One of the things we have to understand is the difference between probability and likelihood.  </a:t>
            </a:r>
          </a:p>
          <a:p>
            <a:endParaRPr lang="en-GB" dirty="0"/>
          </a:p>
          <a:p>
            <a:r>
              <a:rPr lang="en-GB" dirty="0" smtClean="0"/>
              <a:t>Many of the models we have dealt with have calculated the likelihood of your model. </a:t>
            </a:r>
            <a:endParaRPr lang="en-GB" dirty="0"/>
          </a:p>
          <a:p>
            <a:endParaRPr lang="en-GB" dirty="0" smtClean="0"/>
          </a:p>
          <a:p>
            <a:r>
              <a:rPr lang="en-GB" dirty="0" smtClean="0"/>
              <a:t>This likelihood is based on your hypothesis. It is the likelihood that your hypothesis is true given your data.</a:t>
            </a:r>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35209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Probability on the other hand is just the probability of your observed results given your data with no attachment on your hypothesis. </a:t>
            </a:r>
          </a:p>
          <a:p>
            <a:endParaRPr lang="en-GB" dirty="0"/>
          </a:p>
          <a:p>
            <a:r>
              <a:rPr lang="en-GB" dirty="0" smtClean="0"/>
              <a:t>The different probability of all the different possible outcomes is used to build a probability distribution which can then be compared between things. </a:t>
            </a:r>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232352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An example:</a:t>
            </a:r>
          </a:p>
          <a:p>
            <a:endParaRPr lang="en-GB" dirty="0"/>
          </a:p>
          <a:p>
            <a:r>
              <a:rPr lang="en-GB" dirty="0" smtClean="0"/>
              <a:t>Flipping a coin 10 times. Then get people to predict the outcomes. </a:t>
            </a:r>
          </a:p>
          <a:p>
            <a:endParaRPr lang="en-GB" dirty="0"/>
          </a:p>
          <a:p>
            <a:r>
              <a:rPr lang="en-GB" dirty="0" smtClean="0"/>
              <a:t>Each person can only have one of 11 options : 0 – 10 correct predictions. </a:t>
            </a:r>
          </a:p>
          <a:p>
            <a:endParaRPr lang="en-GB" dirty="0"/>
          </a:p>
          <a:p>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319777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An example:</a:t>
            </a:r>
          </a:p>
          <a:p>
            <a:endParaRPr lang="en-GB" dirty="0"/>
          </a:p>
          <a:p>
            <a:r>
              <a:rPr lang="en-GB" dirty="0" smtClean="0"/>
              <a:t>The first person gets 7 out of 10 correct. </a:t>
            </a:r>
          </a:p>
          <a:p>
            <a:endParaRPr lang="en-GB" dirty="0"/>
          </a:p>
          <a:p>
            <a:r>
              <a:rPr lang="en-GB" dirty="0" smtClean="0"/>
              <a:t>Why might this be?</a:t>
            </a:r>
          </a:p>
          <a:p>
            <a:endParaRPr lang="en-GB" dirty="0"/>
          </a:p>
          <a:p>
            <a:r>
              <a:rPr lang="en-GB" dirty="0" smtClean="0"/>
              <a:t>Maybe the person is psychic?</a:t>
            </a:r>
          </a:p>
          <a:p>
            <a:endParaRPr lang="en-GB" dirty="0"/>
          </a:p>
          <a:p>
            <a:r>
              <a:rPr lang="en-GB" dirty="0" smtClean="0"/>
              <a:t>Maybe just luck?</a:t>
            </a:r>
          </a:p>
          <a:p>
            <a:endParaRPr lang="en-GB" dirty="0"/>
          </a:p>
          <a:p>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38572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Maybe the person is psychic?</a:t>
            </a:r>
          </a:p>
          <a:p>
            <a:endParaRPr lang="en-GB" dirty="0"/>
          </a:p>
          <a:p>
            <a:r>
              <a:rPr lang="en-GB" dirty="0" smtClean="0"/>
              <a:t>Maybe just luck?</a:t>
            </a:r>
          </a:p>
          <a:p>
            <a:endParaRPr lang="en-GB" dirty="0"/>
          </a:p>
          <a:p>
            <a:r>
              <a:rPr lang="en-GB" dirty="0" smtClean="0"/>
              <a:t>These are hypotheses, they don’t cover every possible option just ones we think. These rely on likelihood.</a:t>
            </a:r>
          </a:p>
          <a:p>
            <a:endParaRPr lang="en-GB" dirty="0"/>
          </a:p>
          <a:p>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17589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Likelihood of each of our hypothesis doesn’t tell us much independently can only be compared to each other.</a:t>
            </a:r>
          </a:p>
          <a:p>
            <a:endParaRPr lang="en-GB" dirty="0"/>
          </a:p>
          <a:p>
            <a:r>
              <a:rPr lang="en-GB" dirty="0" smtClean="0"/>
              <a:t>Vs probability tells us something far more specific. The actual probability of each event.</a:t>
            </a:r>
          </a:p>
          <a:p>
            <a:endParaRPr lang="en-GB" dirty="0"/>
          </a:p>
          <a:p>
            <a:r>
              <a:rPr lang="en-GB" dirty="0" smtClean="0"/>
              <a:t>The problem is probability requires knowing something about the probabilities involved in our data. </a:t>
            </a:r>
            <a:r>
              <a:rPr lang="en-GB" dirty="0" err="1" smtClean="0"/>
              <a:t>i.e</a:t>
            </a:r>
            <a:r>
              <a:rPr lang="en-GB" dirty="0" smtClean="0"/>
              <a:t> a coin should be 50/50.</a:t>
            </a:r>
          </a:p>
          <a:p>
            <a:endParaRPr lang="en-GB" dirty="0"/>
          </a:p>
          <a:p>
            <a:endParaRPr lang="en-GB" dirty="0" smtClean="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233374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With likelihood you have the result of 7 correct. The number of trials 10 and it tries out lots of different probabilities and creates a likelihood function of our observed outcome based on that.</a:t>
            </a:r>
          </a:p>
          <a:p>
            <a:endParaRPr lang="en-GB" dirty="0"/>
          </a:p>
          <a:p>
            <a:r>
              <a:rPr lang="en-GB" dirty="0" smtClean="0"/>
              <a:t>It then matches that likelihood to your hypotheses. By comparing between them.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97517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If we understand the probabilities of each result based on coins being 50/50 and look at the probability distribution we can see that 7/10 is not that far from 5 and disregard that it is special.</a:t>
            </a:r>
          </a:p>
          <a:p>
            <a:endParaRPr lang="en-GB" dirty="0"/>
          </a:p>
          <a:p>
            <a:r>
              <a:rPr lang="en-GB" dirty="0" smtClean="0"/>
              <a:t>This is Bayesian statistics in it’s simplest form.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241862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7733" y="2255980"/>
            <a:ext cx="9014800" cy="3974000"/>
          </a:xfrm>
        </p:spPr>
        <p:txBody>
          <a:bodyPr>
            <a:normAutofit/>
          </a:bodyPr>
          <a:lstStyle/>
          <a:p>
            <a:r>
              <a:rPr lang="en-GB" dirty="0" smtClean="0"/>
              <a:t>If we think about our two previous concepts, in both we worked out a probability of an event, given the data we had and some underlying assumption.</a:t>
            </a:r>
          </a:p>
          <a:p>
            <a:endParaRPr lang="en-GB" dirty="0"/>
          </a:p>
          <a:p>
            <a:r>
              <a:rPr lang="en-GB" dirty="0" smtClean="0"/>
              <a:t>The other important thing is that you can update your probabilities based on new data. </a:t>
            </a:r>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Statistics</a:t>
            </a:r>
            <a:endParaRPr lang="en-GB" dirty="0"/>
          </a:p>
        </p:txBody>
      </p:sp>
    </p:spTree>
    <p:extLst>
      <p:ext uri="{BB962C8B-B14F-4D97-AF65-F5344CB8AC3E}">
        <p14:creationId xmlns:p14="http://schemas.microsoft.com/office/powerpoint/2010/main" val="33300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dirty="0" smtClean="0"/>
              <a:t>Bayesian statistics is based on </a:t>
            </a:r>
            <a:r>
              <a:rPr lang="en-GB" dirty="0" err="1" smtClean="0"/>
              <a:t>bayes</a:t>
            </a:r>
            <a:r>
              <a:rPr lang="en-GB" dirty="0" smtClean="0"/>
              <a:t> theorem. Invented by the reverend Thomas </a:t>
            </a:r>
            <a:r>
              <a:rPr lang="en-GB" dirty="0" err="1" smtClean="0"/>
              <a:t>bayes</a:t>
            </a:r>
            <a:r>
              <a:rPr lang="en-GB" dirty="0" smtClean="0"/>
              <a:t> in the 1700s.</a:t>
            </a:r>
          </a:p>
          <a:p>
            <a:endParaRPr lang="en-GB" dirty="0"/>
          </a:p>
          <a:p>
            <a:r>
              <a:rPr lang="en-GB" dirty="0" smtClean="0"/>
              <a:t>It then took about 300 years before it started taking off.</a:t>
            </a:r>
          </a:p>
          <a:p>
            <a:endParaRPr lang="en-GB" dirty="0"/>
          </a:p>
          <a:p>
            <a:r>
              <a:rPr lang="en-GB" dirty="0" smtClean="0"/>
              <a:t>And now everyone claims it’s the only way to do statistics and we’ve all been wrong.</a:t>
            </a:r>
            <a:endParaRPr lang="en-GB" dirty="0"/>
          </a:p>
        </p:txBody>
      </p:sp>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2">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It’s all been wrong!</a:t>
            </a:r>
            <a:endParaRPr lang="en-GB" dirty="0"/>
          </a:p>
        </p:txBody>
      </p:sp>
    </p:spTree>
    <p:extLst>
      <p:ext uri="{BB962C8B-B14F-4D97-AF65-F5344CB8AC3E}">
        <p14:creationId xmlns:p14="http://schemas.microsoft.com/office/powerpoint/2010/main" val="12941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r>
                  <a:rPr lang="en-GB" dirty="0" smtClean="0"/>
                  <a:t>Bayesian Inference is hypothesis testing with </a:t>
                </a:r>
                <a:r>
                  <a:rPr lang="en-GB" dirty="0" err="1" smtClean="0"/>
                  <a:t>bayes’</a:t>
                </a:r>
                <a:r>
                  <a:rPr lang="en-GB" dirty="0" smtClean="0"/>
                  <a:t> theorem. It is the same formula but with.</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e>
                          </m:d>
                        </m:num>
                        <m:den>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m:t>
                          </m:r>
                          <m:r>
                            <a:rPr lang="en-GB" b="0" i="1" smtClean="0">
                              <a:latin typeface="Cambria Math" panose="02040503050406030204" pitchFamily="18" charset="0"/>
                              <a:ea typeface="Cambria Math" panose="02040503050406030204" pitchFamily="18" charset="0"/>
                            </a:rPr>
                            <m:t>)</m:t>
                          </m:r>
                        </m:den>
                      </m:f>
                    </m:oMath>
                  </m:oMathPara>
                </a14:m>
                <a:endParaRPr lang="en-GB"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Inference</a:t>
            </a:r>
            <a:endParaRPr lang="en-GB" dirty="0"/>
          </a:p>
        </p:txBody>
      </p:sp>
    </p:spTree>
    <p:extLst>
      <p:ext uri="{BB962C8B-B14F-4D97-AF65-F5344CB8AC3E}">
        <p14:creationId xmlns:p14="http://schemas.microsoft.com/office/powerpoint/2010/main" val="295478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e>
                          </m:d>
                        </m:num>
                        <m:den>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m:t>
                          </m:r>
                          <m:r>
                            <a:rPr lang="en-GB" b="0" i="1" smtClean="0">
                              <a:latin typeface="Cambria Math" panose="02040503050406030204" pitchFamily="18" charset="0"/>
                              <a:ea typeface="Cambria Math" panose="02040503050406030204" pitchFamily="18" charset="0"/>
                            </a:rPr>
                            <m:t>)</m:t>
                          </m:r>
                        </m:den>
                      </m:f>
                    </m:oMath>
                  </m:oMathPara>
                </a14:m>
                <a:endParaRPr lang="en-GB" dirty="0" smtClean="0"/>
              </a:p>
              <a:p>
                <a:r>
                  <a:rPr lang="en-GB" dirty="0" smtClean="0"/>
                  <a:t>H is your hypothesis which can be affected by the data.</a:t>
                </a:r>
              </a:p>
              <a:p>
                <a:endParaRPr lang="en-GB" dirty="0"/>
              </a:p>
              <a:p>
                <a:r>
                  <a:rPr lang="en-GB" dirty="0" smtClean="0"/>
                  <a:t>E is your evidence i.e. the data itself. </a:t>
                </a:r>
              </a:p>
              <a:p>
                <a:endParaRPr lang="en-GB" dirty="0"/>
              </a:p>
              <a:p>
                <a:r>
                  <a:rPr lang="en-GB" dirty="0" smtClean="0"/>
                  <a:t>Our P(H) is the prior probability  of the hypothesis H. We need to guess this before we start our testing but it’s essentially the same as p value. </a:t>
                </a: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Inference</a:t>
            </a:r>
            <a:endParaRPr lang="en-GB" dirty="0"/>
          </a:p>
        </p:txBody>
      </p:sp>
    </p:spTree>
    <p:extLst>
      <p:ext uri="{BB962C8B-B14F-4D97-AF65-F5344CB8AC3E}">
        <p14:creationId xmlns:p14="http://schemas.microsoft.com/office/powerpoint/2010/main" val="381378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e>
                          </m:d>
                        </m:num>
                        <m:den>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m:t>
                          </m:r>
                          <m:r>
                            <a:rPr lang="en-GB" b="0" i="1" smtClean="0">
                              <a:latin typeface="Cambria Math" panose="02040503050406030204" pitchFamily="18" charset="0"/>
                              <a:ea typeface="Cambria Math" panose="02040503050406030204" pitchFamily="18" charset="0"/>
                            </a:rPr>
                            <m:t>)</m:t>
                          </m:r>
                        </m:den>
                      </m:f>
                    </m:oMath>
                  </m:oMathPara>
                </a14:m>
                <a:endParaRPr lang="en-GB" dirty="0" smtClean="0"/>
              </a:p>
              <a:p>
                <a:r>
                  <a:rPr lang="en-GB" dirty="0" smtClean="0"/>
                  <a:t>Our P(E|H) is the probability of observing our evidence if we assume our hypothesis is true, this is pretty much the same as our traditional likelihood from frequentist statistics. </a:t>
                </a:r>
              </a:p>
              <a:p>
                <a:endParaRPr lang="en-GB" dirty="0"/>
              </a:p>
              <a:p>
                <a:r>
                  <a:rPr lang="en-GB" dirty="0" smtClean="0"/>
                  <a:t>Our P(E) is the probability of our evidence on it’s own. This is another fixed model parameter. </a:t>
                </a:r>
                <a:endParaRPr lang="en-GB"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r="-676"/>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Inference</a:t>
            </a:r>
            <a:endParaRPr lang="en-GB" dirty="0"/>
          </a:p>
        </p:txBody>
      </p:sp>
    </p:spTree>
    <p:extLst>
      <p:ext uri="{BB962C8B-B14F-4D97-AF65-F5344CB8AC3E}">
        <p14:creationId xmlns:p14="http://schemas.microsoft.com/office/powerpoint/2010/main" val="34610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e>
                          </m:d>
                        </m:num>
                        <m:den>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m:t>
                          </m:r>
                          <m:r>
                            <a:rPr lang="en-GB" b="0" i="1" smtClean="0">
                              <a:latin typeface="Cambria Math" panose="02040503050406030204" pitchFamily="18" charset="0"/>
                              <a:ea typeface="Cambria Math" panose="02040503050406030204" pitchFamily="18" charset="0"/>
                            </a:rPr>
                            <m:t>)</m:t>
                          </m:r>
                        </m:den>
                      </m:f>
                    </m:oMath>
                  </m:oMathPara>
                </a14:m>
                <a:endParaRPr lang="en-GB" b="0" dirty="0" smtClean="0">
                  <a:ea typeface="Cambria Math" panose="02040503050406030204" pitchFamily="18" charset="0"/>
                </a:endParaRPr>
              </a:p>
              <a:p>
                <a:r>
                  <a:rPr lang="en-GB" dirty="0" smtClean="0"/>
                  <a:t>This is the fundamental method of Bayesian inference. </a:t>
                </a:r>
                <a:endParaRPr lang="en-GB" dirty="0"/>
              </a:p>
              <a:p>
                <a:endParaRPr lang="en-GB" dirty="0" smtClean="0"/>
              </a:p>
              <a:p>
                <a:r>
                  <a:rPr lang="en-GB" dirty="0" smtClean="0"/>
                  <a:t>You calculate the probability of your hypotheses which is an absolute probability and you can update this as more evidence comes in.</a:t>
                </a:r>
                <a:endParaRPr lang="en-GB"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Inference</a:t>
            </a:r>
            <a:endParaRPr lang="en-GB" dirty="0"/>
          </a:p>
        </p:txBody>
      </p:sp>
    </p:spTree>
    <p:extLst>
      <p:ext uri="{BB962C8B-B14F-4D97-AF65-F5344CB8AC3E}">
        <p14:creationId xmlns:p14="http://schemas.microsoft.com/office/powerpoint/2010/main" val="258102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𝐻</m:t>
                          </m:r>
                        </m:e>
                        <m:e>
                          <m:r>
                            <a:rPr lang="en-GB" b="0" i="1" smtClean="0">
                              <a:latin typeface="Cambria Math" panose="02040503050406030204" pitchFamily="18" charset="0"/>
                            </a:rPr>
                            <m:t>𝐸</m:t>
                          </m:r>
                        </m:e>
                      </m:d>
                      <m:r>
                        <a:rPr lang="en-GB" b="0" i="1" smtClean="0">
                          <a:latin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e>
                              <m:r>
                                <a:rPr lang="en-GB" b="0" i="1" smtClean="0">
                                  <a:latin typeface="Cambria Math" panose="02040503050406030204" pitchFamily="18" charset="0"/>
                                </a:rPr>
                                <m:t>𝐻</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e>
                          </m:d>
                        </m:num>
                        <m:den>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m:t>
                          </m:r>
                          <m:r>
                            <a:rPr lang="en-GB" b="0" i="1" smtClean="0">
                              <a:latin typeface="Cambria Math" panose="02040503050406030204" pitchFamily="18" charset="0"/>
                              <a:ea typeface="Cambria Math" panose="02040503050406030204" pitchFamily="18" charset="0"/>
                            </a:rPr>
                            <m:t>)</m:t>
                          </m:r>
                        </m:den>
                      </m:f>
                    </m:oMath>
                  </m:oMathPara>
                </a14:m>
                <a:endParaRPr lang="en-GB" b="0" dirty="0" smtClean="0">
                  <a:ea typeface="Cambria Math" panose="02040503050406030204" pitchFamily="18" charset="0"/>
                </a:endParaRPr>
              </a:p>
              <a:p>
                <a:r>
                  <a:rPr lang="en-GB" dirty="0" smtClean="0"/>
                  <a:t>The adding in of more data is the key part that made Bayesian statistics rise to prominence in recent years.</a:t>
                </a:r>
              </a:p>
              <a:p>
                <a:endParaRPr lang="en-GB" dirty="0"/>
              </a:p>
              <a:p>
                <a:r>
                  <a:rPr lang="en-GB" dirty="0" smtClean="0"/>
                  <a:t>You sub sample and resample your data over and over and over again and build up numerous probability distributions.</a:t>
                </a:r>
              </a:p>
              <a:p>
                <a:endParaRPr lang="en-GB" dirty="0"/>
              </a:p>
              <a:p>
                <a:r>
                  <a:rPr lang="en-GB" dirty="0" smtClean="0"/>
                  <a:t>This is then used to compare hypotheses.</a:t>
                </a: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r="-609"/>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Bayesian Inference</a:t>
            </a:r>
            <a:endParaRPr lang="en-GB" dirty="0"/>
          </a:p>
        </p:txBody>
      </p:sp>
    </p:spTree>
    <p:extLst>
      <p:ext uri="{BB962C8B-B14F-4D97-AF65-F5344CB8AC3E}">
        <p14:creationId xmlns:p14="http://schemas.microsoft.com/office/powerpoint/2010/main" val="78724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lstStyle/>
              <a:p>
                <a:r>
                  <a:rPr lang="en-GB" dirty="0" smtClean="0"/>
                  <a:t>Bayes’ theorem in simple terms is an equation that describes the probability of an event.</a:t>
                </a:r>
              </a:p>
              <a:p>
                <a:endParaRPr lang="en-GB" dirty="0"/>
              </a:p>
              <a:p>
                <a:r>
                  <a:rPr lang="en-GB" dirty="0" smtClean="0"/>
                  <a:t>Simply it is:</a:t>
                </a:r>
              </a:p>
              <a:p>
                <a:endParaRPr lang="en-GB" dirty="0"/>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oMath>
                  </m:oMathPara>
                </a14:m>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217" t="-1380"/>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324604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lnSpcReduction="10000"/>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oMath>
                  </m:oMathPara>
                </a14:m>
                <a:endParaRPr lang="en-GB" dirty="0" smtClean="0"/>
              </a:p>
              <a:p>
                <a:pPr marL="0" indent="0" algn="ctr">
                  <a:buNone/>
                </a:pPr>
                <a:endParaRPr lang="en-GB" dirty="0" smtClean="0"/>
              </a:p>
              <a:p>
                <a:r>
                  <a:rPr lang="en-GB" dirty="0" smtClean="0"/>
                  <a:t>Where P(A|B) is the conditional probability. Meaning the likelihood of A given that B is true.</a:t>
                </a:r>
              </a:p>
              <a:p>
                <a:endParaRPr lang="en-GB" dirty="0" smtClean="0"/>
              </a:p>
              <a:p>
                <a:r>
                  <a:rPr lang="en-GB" dirty="0" smtClean="0"/>
                  <a:t>P(B|A) is the likelihood of B given that A is true. </a:t>
                </a:r>
              </a:p>
              <a:p>
                <a:endParaRPr lang="en-GB" dirty="0"/>
              </a:p>
              <a:p>
                <a:r>
                  <a:rPr lang="en-GB" dirty="0" smtClean="0"/>
                  <a:t>P(A) and P(B) are the probabilities of observing either A or B independently.</a:t>
                </a: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106775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oMath>
                  </m:oMathPara>
                </a14:m>
                <a:endParaRPr lang="en-GB" dirty="0" smtClean="0"/>
              </a:p>
              <a:p>
                <a:pPr marL="0" indent="0" algn="ctr">
                  <a:buNone/>
                </a:pPr>
                <a:endParaRPr lang="en-GB" dirty="0" smtClean="0"/>
              </a:p>
              <a:p>
                <a:r>
                  <a:rPr lang="en-GB" dirty="0" smtClean="0"/>
                  <a:t>We’ll run through a quick example.</a:t>
                </a:r>
              </a:p>
              <a:p>
                <a:endParaRPr lang="en-GB" dirty="0"/>
              </a:p>
              <a:p>
                <a:r>
                  <a:rPr lang="en-GB" dirty="0" smtClean="0"/>
                  <a:t>We need to calculate the probability that a person has lung cancer given that they are a smoker. </a:t>
                </a: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r="-1352"/>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248110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oMath>
                  </m:oMathPara>
                </a14:m>
                <a:endParaRPr lang="en-GB" dirty="0" smtClean="0"/>
              </a:p>
              <a:p>
                <a:pPr marL="0" indent="0" algn="ctr">
                  <a:buNone/>
                </a:pPr>
                <a:endParaRPr lang="en-GB" dirty="0" smtClean="0"/>
              </a:p>
              <a:p>
                <a:r>
                  <a:rPr lang="en-GB" dirty="0" smtClean="0"/>
                  <a:t>In a hospital </a:t>
                </a:r>
                <a:r>
                  <a:rPr lang="en-GB" dirty="0" smtClean="0"/>
                  <a:t>of incoming patients 8% have lung cancer.</a:t>
                </a:r>
              </a:p>
              <a:p>
                <a:endParaRPr lang="en-GB" dirty="0"/>
              </a:p>
              <a:p>
                <a:r>
                  <a:rPr lang="en-GB" dirty="0" smtClean="0"/>
                  <a:t>14% of patients are smokers.</a:t>
                </a:r>
              </a:p>
              <a:p>
                <a:endParaRPr lang="en-GB" dirty="0"/>
              </a:p>
              <a:p>
                <a:r>
                  <a:rPr lang="en-GB" dirty="0" smtClean="0"/>
                  <a:t>Among the patients with lung cancer 82% are smokers.</a:t>
                </a: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109569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num>
                        <m:den>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den>
                      </m:f>
                    </m:oMath>
                  </m:oMathPara>
                </a14:m>
                <a:endParaRPr lang="en-GB" dirty="0" smtClean="0"/>
              </a:p>
              <a:p>
                <a:pPr marL="0" indent="0" algn="ctr">
                  <a:buNone/>
                </a:pPr>
                <a:endParaRPr lang="en-GB" dirty="0" smtClean="0"/>
              </a:p>
              <a:p>
                <a:r>
                  <a:rPr lang="en-GB" dirty="0" smtClean="0"/>
                  <a:t>Our independent </a:t>
                </a:r>
                <a:r>
                  <a:rPr lang="en-GB" dirty="0" err="1" smtClean="0"/>
                  <a:t>liklihood</a:t>
                </a:r>
                <a:r>
                  <a:rPr lang="en-GB" dirty="0" smtClean="0"/>
                  <a:t> of lung cancer P(A) is 8%</a:t>
                </a:r>
                <a:endParaRPr lang="en-GB" dirty="0" smtClean="0"/>
              </a:p>
              <a:p>
                <a:endParaRPr lang="en-GB" dirty="0"/>
              </a:p>
              <a:p>
                <a:r>
                  <a:rPr lang="en-GB" dirty="0" smtClean="0"/>
                  <a:t>Our independent likelihood of being a smoker P(B) is 14%</a:t>
                </a:r>
              </a:p>
              <a:p>
                <a:endParaRPr lang="en-GB" dirty="0"/>
              </a:p>
              <a:p>
                <a:r>
                  <a:rPr lang="en-GB" dirty="0" smtClean="0"/>
                  <a:t>Our conditional probability of being a smoker if you have lung cancer is 82% P(B|A)</a:t>
                </a: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81122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0.82 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0.08</m:t>
                          </m:r>
                        </m:num>
                        <m:den>
                          <m:r>
                            <a:rPr lang="en-GB" b="0" i="1" smtClean="0">
                              <a:latin typeface="Cambria Math" panose="02040503050406030204" pitchFamily="18" charset="0"/>
                            </a:rPr>
                            <m:t>0.14</m:t>
                          </m:r>
                        </m:den>
                      </m:f>
                    </m:oMath>
                  </m:oMathPara>
                </a14:m>
                <a:endParaRPr lang="en-GB" dirty="0" smtClean="0"/>
              </a:p>
              <a:p>
                <a:pPr marL="0" indent="0" algn="ctr">
                  <a:buNone/>
                </a:pPr>
                <a:endParaRPr lang="en-GB" dirty="0" smtClean="0"/>
              </a:p>
              <a:p>
                <a:r>
                  <a:rPr lang="en-GB" dirty="0" smtClean="0"/>
                  <a:t>Plugging it in our chance of developing lung cancer if you are a smoker is.</a:t>
                </a:r>
              </a:p>
              <a:p>
                <a:pPr marL="0" indent="0">
                  <a:buNone/>
                </a:pP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322703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7733" y="2255980"/>
                <a:ext cx="9014800" cy="3974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=0.467</m:t>
                      </m:r>
                    </m:oMath>
                  </m:oMathPara>
                </a14:m>
                <a:endParaRPr lang="en-GB" dirty="0" smtClean="0"/>
              </a:p>
              <a:p>
                <a:pPr marL="0" indent="0" algn="ctr">
                  <a:buNone/>
                </a:pPr>
                <a:endParaRPr lang="en-GB" dirty="0" smtClean="0"/>
              </a:p>
              <a:p>
                <a:r>
                  <a:rPr lang="en-GB" dirty="0" smtClean="0"/>
                  <a:t>Plugging it in our chance of developing lung cancer if you are a smoker is.</a:t>
                </a:r>
              </a:p>
              <a:p>
                <a:endParaRPr lang="en-GB" dirty="0"/>
              </a:p>
              <a:p>
                <a:r>
                  <a:rPr lang="en-GB" dirty="0" smtClean="0"/>
                  <a:t>0.467 or 47%. This is much higher than our 8% of patients who have lung cancer and means that your average smoker has about 50% chance of developing lung cancer.</a:t>
                </a:r>
                <a:endParaRPr lang="en-GB" dirty="0" smtClean="0"/>
              </a:p>
              <a:p>
                <a:pPr marL="0" indent="0">
                  <a:buNone/>
                </a:pPr>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7733" y="2255980"/>
                <a:ext cx="9014800" cy="3974000"/>
              </a:xfrm>
              <a:blipFill>
                <a:blip r:embed="rId2"/>
                <a:stretch>
                  <a:fillRect l="-1217" r="-1758"/>
                </a:stretch>
              </a:blipFill>
            </p:spPr>
            <p:txBody>
              <a:bodyPr/>
              <a:lstStyle/>
              <a:p>
                <a:r>
                  <a:rPr lang="en-GB">
                    <a:noFill/>
                  </a:rPr>
                  <a:t> </a:t>
                </a:r>
              </a:p>
            </p:txBody>
          </p:sp>
        </mc:Fallback>
      </mc:AlternateContent>
      <p:grpSp>
        <p:nvGrpSpPr>
          <p:cNvPr id="4" name="Group 3"/>
          <p:cNvGrpSpPr/>
          <p:nvPr/>
        </p:nvGrpSpPr>
        <p:grpSpPr>
          <a:xfrm>
            <a:off x="0" y="5877059"/>
            <a:ext cx="10215418" cy="1012840"/>
            <a:chOff x="0" y="5845160"/>
            <a:chExt cx="12192000" cy="1012840"/>
          </a:xfrm>
        </p:grpSpPr>
        <p:pic>
          <p:nvPicPr>
            <p:cNvPr id="5"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1"/>
          <p:cNvSpPr>
            <a:spLocks noGrp="1"/>
          </p:cNvSpPr>
          <p:nvPr>
            <p:ph type="title"/>
          </p:nvPr>
        </p:nvSpPr>
        <p:spPr>
          <a:xfrm>
            <a:off x="957733" y="985833"/>
            <a:ext cx="9014800" cy="1143200"/>
          </a:xfrm>
        </p:spPr>
        <p:txBody>
          <a:bodyPr/>
          <a:lstStyle/>
          <a:p>
            <a:r>
              <a:rPr lang="en-GB" dirty="0" smtClean="0"/>
              <a:t>Bayes’ theorem</a:t>
            </a:r>
            <a:endParaRPr lang="en-GB" dirty="0"/>
          </a:p>
        </p:txBody>
      </p:sp>
    </p:spTree>
    <p:extLst>
      <p:ext uri="{BB962C8B-B14F-4D97-AF65-F5344CB8AC3E}">
        <p14:creationId xmlns:p14="http://schemas.microsoft.com/office/powerpoint/2010/main" val="381380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598</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PowerPoint Presentation</vt:lpstr>
      <vt:lpstr>It’s all been wrong!</vt:lpstr>
      <vt:lpstr>Bayes’ theorem</vt:lpstr>
      <vt:lpstr>Bayes’ theorem</vt:lpstr>
      <vt:lpstr>Bayes’ theorem</vt:lpstr>
      <vt:lpstr>Bayes’ theorem</vt:lpstr>
      <vt:lpstr>Bayes’ theorem</vt:lpstr>
      <vt:lpstr>Bayes’ theorem</vt:lpstr>
      <vt:lpstr>Bayes’ theorem</vt:lpstr>
      <vt:lpstr>Bayesian Statistics</vt:lpstr>
      <vt:lpstr>Bayesian Statistics</vt:lpstr>
      <vt:lpstr>Bayesian Statistics</vt:lpstr>
      <vt:lpstr>Bayesian Statistics</vt:lpstr>
      <vt:lpstr>Bayesian Statistics</vt:lpstr>
      <vt:lpstr>Bayesian Statistics</vt:lpstr>
      <vt:lpstr>Bayesian Statistics</vt:lpstr>
      <vt:lpstr>Bayesian Statistics</vt:lpstr>
      <vt:lpstr>Bayesian Statistics</vt:lpstr>
      <vt:lpstr>Bayesian Statistics</vt:lpstr>
      <vt:lpstr>Bayesian Inference</vt:lpstr>
      <vt:lpstr>Bayesian Inference</vt:lpstr>
      <vt:lpstr>Bayesian Inference</vt:lpstr>
      <vt:lpstr>Bayesian Inference</vt:lpstr>
      <vt:lpstr>Bayesian Inference</vt:lpstr>
    </vt:vector>
  </TitlesOfParts>
  <Company>Department of Zoology, 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Foley</dc:creator>
  <cp:lastModifiedBy>James Foley</cp:lastModifiedBy>
  <cp:revision>39</cp:revision>
  <dcterms:created xsi:type="dcterms:W3CDTF">2018-10-29T09:19:11Z</dcterms:created>
  <dcterms:modified xsi:type="dcterms:W3CDTF">2018-10-29T16:10:37Z</dcterms:modified>
</cp:coreProperties>
</file>