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5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05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3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5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3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3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021C-7EC5-441D-9965-CEF1FF606517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898D-F3E7-440A-B720-100BB4949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517684" y="438872"/>
            <a:ext cx="4535055" cy="23876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11500" dirty="0" smtClean="0"/>
              <a:t>Stats 2</a:t>
            </a:r>
            <a:endParaRPr lang="en-GB" sz="115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97745" y="2642637"/>
            <a:ext cx="9144000" cy="16557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ANOVA and Linear Models.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9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of all the ANOVA has some assumptions we should cover first. These are generally true for all models (with some changes to make it so)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68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assumption is that data is normally distributed. </a:t>
            </a:r>
          </a:p>
          <a:p>
            <a:endParaRPr lang="en-GB" dirty="0"/>
          </a:p>
          <a:p>
            <a:r>
              <a:rPr lang="en-GB" dirty="0" smtClean="0"/>
              <a:t>This means that most of the data is clustered around the mean with tails on either side.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  <p:pic>
        <p:nvPicPr>
          <p:cNvPr id="1026" name="Picture 2" descr="http://ecstep.com/wp-content/uploads/2016/10/standard-normal-distribution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66" y="3818268"/>
            <a:ext cx="3371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second assumption of ANOVA is the independence of variables, this is a tricky one to confirm but essentially is that the variables of the two groups are not dependent on the other.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4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third assumption is that the variance of the data is constant.</a:t>
            </a:r>
          </a:p>
          <a:p>
            <a:endParaRPr lang="en-GB" dirty="0"/>
          </a:p>
          <a:p>
            <a:r>
              <a:rPr lang="en-GB" dirty="0" smtClean="0"/>
              <a:t>This essentially is that the difference between the data and the mean of the data does not form a variable pattern. </a:t>
            </a:r>
            <a:r>
              <a:rPr lang="en-GB" dirty="0" err="1" smtClean="0"/>
              <a:t>i.e</a:t>
            </a:r>
            <a:r>
              <a:rPr lang="en-GB" dirty="0" smtClean="0"/>
              <a:t> get further from the mean the higher the values etc.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  <p:pic>
        <p:nvPicPr>
          <p:cNvPr id="2050" name="Picture 2" descr="https://www.dtreg.com/uploaded/pageimg/TsTrendRemoved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9866" b="5808"/>
          <a:stretch/>
        </p:blipFill>
        <p:spPr bwMode="auto">
          <a:xfrm>
            <a:off x="6437745" y="4860638"/>
            <a:ext cx="3111500" cy="160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1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fourth and final assumption is that the residuals of the model have a mean of 0 at all points. </a:t>
            </a:r>
          </a:p>
          <a:p>
            <a:endParaRPr lang="en-GB" dirty="0"/>
          </a:p>
          <a:p>
            <a:r>
              <a:rPr lang="en-GB" dirty="0" smtClean="0"/>
              <a:t>What this assumption is basically saying is that the error distribution is also normal, not changing with the data.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07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ANOVA and linear models are built upon sums of square differences. </a:t>
            </a:r>
          </a:p>
          <a:p>
            <a:endParaRPr lang="en-GB" dirty="0"/>
          </a:p>
          <a:p>
            <a:r>
              <a:rPr lang="en-GB" dirty="0" smtClean="0"/>
              <a:t>The sums of squares is essentially the square of the </a:t>
            </a:r>
            <a:r>
              <a:rPr lang="en-GB" dirty="0" err="1" smtClean="0"/>
              <a:t>datapoint</a:t>
            </a:r>
            <a:r>
              <a:rPr lang="en-GB" dirty="0" smtClean="0"/>
              <a:t> compared to the mean. </a:t>
            </a:r>
          </a:p>
          <a:p>
            <a:endParaRPr lang="en-GB" dirty="0"/>
          </a:p>
          <a:p>
            <a:r>
              <a:rPr lang="en-GB" dirty="0" smtClean="0"/>
              <a:t>Pretty much the same as variance we worked out in standard deviation.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99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ANOVA and linear models are built upon sums of square differences. </a:t>
            </a:r>
          </a:p>
          <a:p>
            <a:endParaRPr lang="en-GB" dirty="0"/>
          </a:p>
          <a:p>
            <a:r>
              <a:rPr lang="en-GB" dirty="0" smtClean="0"/>
              <a:t>You compare the sum of square means or mean squares between groups to see if they are statistically significant. </a:t>
            </a:r>
          </a:p>
          <a:p>
            <a:endParaRPr lang="en-GB" dirty="0"/>
          </a:p>
          <a:p>
            <a:r>
              <a:rPr lang="en-GB" dirty="0" smtClean="0"/>
              <a:t>This time instead of a t test with a t statistic it is an F test.</a:t>
            </a:r>
          </a:p>
          <a:p>
            <a:endParaRPr lang="en-GB" dirty="0"/>
          </a:p>
          <a:p>
            <a:r>
              <a:rPr lang="en-GB" dirty="0" smtClean="0"/>
              <a:t>This compares the sum of squares of groups rather than just the mean.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83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ANOVA and linear models are built upon sums of square differences. </a:t>
            </a:r>
          </a:p>
          <a:p>
            <a:endParaRPr lang="en-GB" dirty="0"/>
          </a:p>
          <a:p>
            <a:r>
              <a:rPr lang="en-GB" dirty="0" smtClean="0"/>
              <a:t>You compare the sum of square means or mean squares between groups to see if they are statistically significant. </a:t>
            </a:r>
          </a:p>
          <a:p>
            <a:endParaRPr lang="en-GB" dirty="0"/>
          </a:p>
          <a:p>
            <a:r>
              <a:rPr lang="en-GB" dirty="0" smtClean="0"/>
              <a:t>This time instead of a t test with a t statistic it is an F test.</a:t>
            </a:r>
          </a:p>
          <a:p>
            <a:endParaRPr lang="en-GB" dirty="0"/>
          </a:p>
          <a:p>
            <a:r>
              <a:rPr lang="en-GB" dirty="0" smtClean="0"/>
              <a:t>This compares the sum of squares of groups rather than just the mean.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8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F test statistic takes into account the degrees of freedom of the model.</a:t>
            </a:r>
          </a:p>
          <a:p>
            <a:endParaRPr lang="en-GB" dirty="0"/>
          </a:p>
          <a:p>
            <a:r>
              <a:rPr lang="en-GB" dirty="0" smtClean="0"/>
              <a:t>Degrees of freedom are a tricky concept to get your head around.</a:t>
            </a:r>
          </a:p>
          <a:p>
            <a:endParaRPr lang="en-GB" dirty="0"/>
          </a:p>
          <a:p>
            <a:r>
              <a:rPr lang="en-GB" dirty="0" smtClean="0"/>
              <a:t>It is essentially the dimensions in which you can let the data vary to get to another point.</a:t>
            </a:r>
          </a:p>
          <a:p>
            <a:endParaRPr lang="en-GB" dirty="0"/>
          </a:p>
          <a:p>
            <a:r>
              <a:rPr lang="en-GB" dirty="0" smtClean="0"/>
              <a:t>Often it is simply n-1 or n – number means you are testing.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Linear Models are based on ANOVA, they do very similar things.</a:t>
            </a:r>
          </a:p>
          <a:p>
            <a:endParaRPr lang="en-GB" dirty="0"/>
          </a:p>
          <a:p>
            <a:r>
              <a:rPr lang="en-GB" dirty="0" smtClean="0"/>
              <a:t>An ANOVA tests the group means of data and compares them, a linear model fits the data to a straight line to see if there is a relationship between them.</a:t>
            </a:r>
          </a:p>
          <a:p>
            <a:endParaRPr lang="en-GB" dirty="0"/>
          </a:p>
          <a:p>
            <a:r>
              <a:rPr lang="en-GB" dirty="0" smtClean="0"/>
              <a:t>They both still work on the differences of sum of squares to a mean.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7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Analysis of variance or ANOVA is actually very similar to what a t test does.</a:t>
            </a:r>
          </a:p>
          <a:p>
            <a:endParaRPr lang="en-GB" dirty="0"/>
          </a:p>
          <a:p>
            <a:r>
              <a:rPr lang="en-GB" dirty="0" smtClean="0"/>
              <a:t>Most of these statistical tests compare group means and their associated data like variance, to show there is a difference between groups.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84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R there is very little practical difference other than an </a:t>
            </a:r>
            <a:r>
              <a:rPr lang="en-GB" dirty="0" err="1" smtClean="0"/>
              <a:t>anova</a:t>
            </a:r>
            <a:r>
              <a:rPr lang="en-GB" dirty="0" smtClean="0"/>
              <a:t> is on factors while an lm works of continuous data and factors.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Linear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83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happens if we want to see if two differen</a:t>
            </a:r>
            <a:r>
              <a:rPr lang="en-GB" dirty="0" smtClean="0"/>
              <a:t>t explanatory variables have an effect on the same thing?</a:t>
            </a:r>
          </a:p>
          <a:p>
            <a:endParaRPr lang="en-GB" dirty="0"/>
          </a:p>
          <a:p>
            <a:r>
              <a:rPr lang="en-GB" dirty="0" smtClean="0"/>
              <a:t>What if when we run the model only one is significant?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36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happens if we want to see if two differen</a:t>
            </a:r>
            <a:r>
              <a:rPr lang="en-GB" dirty="0" smtClean="0"/>
              <a:t>t explanatory variables have an effect on the same thing?</a:t>
            </a:r>
          </a:p>
          <a:p>
            <a:endParaRPr lang="en-GB" dirty="0"/>
          </a:p>
          <a:p>
            <a:r>
              <a:rPr lang="en-GB" dirty="0" smtClean="0"/>
              <a:t>We can run linear models on multiple explanatory variables but we need to make sure we are aware of how many degrees of freedom we are using.</a:t>
            </a:r>
          </a:p>
          <a:p>
            <a:endParaRPr lang="en-GB" dirty="0"/>
          </a:p>
          <a:p>
            <a:r>
              <a:rPr lang="en-GB" dirty="0" smtClean="0"/>
              <a:t>The more explanatory variables we use the more degrees of freedom that are taken up, leading to a fitted model.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7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if when we run the model only one is significant?</a:t>
            </a:r>
          </a:p>
          <a:p>
            <a:endParaRPr lang="en-GB" dirty="0" smtClean="0"/>
          </a:p>
          <a:p>
            <a:r>
              <a:rPr lang="en-GB" dirty="0" smtClean="0"/>
              <a:t>Well we want to compare models to see which is better.</a:t>
            </a:r>
          </a:p>
          <a:p>
            <a:endParaRPr lang="en-GB" dirty="0"/>
          </a:p>
          <a:p>
            <a:r>
              <a:rPr lang="en-GB" dirty="0" smtClean="0"/>
              <a:t>We compare models using likelihood.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63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Likelihood is an incredibly simple concept with an incredibly complicated science behind it. </a:t>
            </a:r>
          </a:p>
          <a:p>
            <a:endParaRPr lang="en-GB" dirty="0"/>
          </a:p>
          <a:p>
            <a:r>
              <a:rPr lang="en-GB" dirty="0" smtClean="0"/>
              <a:t>Likelihood vs probability is the basis of Bayesian statistics which we don’t have time to cover. </a:t>
            </a:r>
          </a:p>
          <a:p>
            <a:endParaRPr lang="en-GB" dirty="0"/>
          </a:p>
          <a:p>
            <a:r>
              <a:rPr lang="en-GB" dirty="0" smtClean="0"/>
              <a:t>In this case we are asking based on our results what is the likelihood of our model predicting correctly.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11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Likelihood of a model is generally used as a score to see how well your model fits the data.</a:t>
            </a:r>
          </a:p>
          <a:p>
            <a:endParaRPr lang="en-GB" dirty="0"/>
          </a:p>
          <a:p>
            <a:r>
              <a:rPr lang="en-GB" dirty="0" smtClean="0"/>
              <a:t>We can then use this to compare two different models and see which is better</a:t>
            </a:r>
          </a:p>
          <a:p>
            <a:endParaRPr lang="en-GB" dirty="0"/>
          </a:p>
          <a:p>
            <a:r>
              <a:rPr lang="en-GB" dirty="0" smtClean="0"/>
              <a:t>However….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89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think about degrees of freedom…</a:t>
            </a:r>
          </a:p>
          <a:p>
            <a:endParaRPr lang="en-GB" dirty="0"/>
          </a:p>
          <a:p>
            <a:r>
              <a:rPr lang="en-GB" dirty="0" smtClean="0"/>
              <a:t>Degrees of freedom are essentially the data points in your data.</a:t>
            </a:r>
          </a:p>
          <a:p>
            <a:endParaRPr lang="en-GB" dirty="0"/>
          </a:p>
          <a:p>
            <a:r>
              <a:rPr lang="en-GB" dirty="0" smtClean="0"/>
              <a:t>You fit a model that varies around those data points by attaching the model parameters to a data point and varying the rest.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552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fit a model that varies around those data points by attaching the model parameters to a data point and varying the rest.</a:t>
            </a:r>
          </a:p>
          <a:p>
            <a:endParaRPr lang="en-GB" dirty="0"/>
          </a:p>
          <a:p>
            <a:r>
              <a:rPr lang="en-GB" dirty="0" smtClean="0"/>
              <a:t>If you fit a parameter per data point your model will fit exactly to those parameters and be completely likely.</a:t>
            </a:r>
          </a:p>
          <a:p>
            <a:endParaRPr lang="en-GB" dirty="0"/>
          </a:p>
          <a:p>
            <a:r>
              <a:rPr lang="en-GB" dirty="0" smtClean="0"/>
              <a:t>This makes likelihood not the best measure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613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Instead of </a:t>
            </a:r>
            <a:r>
              <a:rPr lang="en-GB" dirty="0" err="1" smtClean="0"/>
              <a:t>Likelyhood</a:t>
            </a:r>
            <a:r>
              <a:rPr lang="en-GB" dirty="0" smtClean="0"/>
              <a:t> we use AIC.</a:t>
            </a:r>
          </a:p>
          <a:p>
            <a:endParaRPr lang="en-GB" dirty="0"/>
          </a:p>
          <a:p>
            <a:r>
              <a:rPr lang="en-GB" dirty="0" smtClean="0"/>
              <a:t>AIC is basically likelihood corrected for the number of parameters in the model.</a:t>
            </a:r>
          </a:p>
          <a:p>
            <a:endParaRPr lang="en-GB" dirty="0"/>
          </a:p>
          <a:p>
            <a:r>
              <a:rPr lang="en-GB" dirty="0" smtClean="0"/>
              <a:t>It is the primary way of comparing models.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19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major difference is that this performs one test rather than many between all the combinations.</a:t>
            </a:r>
          </a:p>
          <a:p>
            <a:endParaRPr lang="en-GB" dirty="0"/>
          </a:p>
          <a:p>
            <a:r>
              <a:rPr lang="en-GB" dirty="0" smtClean="0"/>
              <a:t>This helps to avoid false positives from multiple tests.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3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two types of error in statistics:</a:t>
            </a:r>
          </a:p>
          <a:p>
            <a:endParaRPr lang="en-GB" dirty="0"/>
          </a:p>
          <a:p>
            <a:r>
              <a:rPr lang="en-GB" dirty="0" smtClean="0"/>
              <a:t>Type I</a:t>
            </a:r>
          </a:p>
          <a:p>
            <a:endParaRPr lang="en-GB" dirty="0"/>
          </a:p>
          <a:p>
            <a:r>
              <a:rPr lang="en-GB" dirty="0" smtClean="0"/>
              <a:t>Type II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Type I and Type II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07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I is a false positive, or “the incorrect rejecting of a true null hypothesis”</a:t>
            </a:r>
          </a:p>
          <a:p>
            <a:endParaRPr lang="en-GB" dirty="0"/>
          </a:p>
          <a:p>
            <a:r>
              <a:rPr lang="en-GB" dirty="0" smtClean="0"/>
              <a:t>When you believe something is happening but it really isn’t.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Type I and Type II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4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II errors are the opposite:</a:t>
            </a:r>
          </a:p>
          <a:p>
            <a:endParaRPr lang="en-GB" dirty="0"/>
          </a:p>
          <a:p>
            <a:r>
              <a:rPr lang="en-GB" dirty="0" smtClean="0"/>
              <a:t>When you believe nothing is happening when it is.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Type I and Type II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99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I errors can occur when we do multiple tests as this is what our significance level based on.</a:t>
            </a:r>
          </a:p>
          <a:p>
            <a:endParaRPr lang="en-GB" dirty="0"/>
          </a:p>
          <a:p>
            <a:r>
              <a:rPr lang="en-GB" dirty="0" smtClean="0"/>
              <a:t>When we are looking for a p value of less than 0.05 all we are saying is that we want there to be less than a 5% chance of it being a false positive.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Type I and Type II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06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do multiple tests on the same data based on a 5% chance of a false positive by the time we have done 10 tests there is a 50% chance a false positive has </a:t>
            </a:r>
            <a:r>
              <a:rPr lang="en-GB" dirty="0" err="1" smtClean="0"/>
              <a:t>occured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So to get around this it is generally best to do one big test.</a:t>
            </a:r>
          </a:p>
          <a:p>
            <a:endParaRPr lang="en-GB" dirty="0"/>
          </a:p>
          <a:p>
            <a:r>
              <a:rPr lang="en-GB" dirty="0" smtClean="0"/>
              <a:t>This is where ANOVA comes in.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Type I and Type II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7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ANOVA is the basis of linear models, which effectively do the same thing but add a bit more complexity.</a:t>
            </a:r>
          </a:p>
          <a:p>
            <a:endParaRPr lang="en-GB" dirty="0"/>
          </a:p>
          <a:p>
            <a:r>
              <a:rPr lang="en-GB" dirty="0" smtClean="0"/>
              <a:t>ANOVAs are used to compare group means, it can be thought of as a series of T-tests on all the groups however it does it a slightly different way that avoids type I errors.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Analysis of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88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1234</Words>
  <Application>Microsoft Office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Analysis of Variance</vt:lpstr>
      <vt:lpstr>Analysis of Variance</vt:lpstr>
      <vt:lpstr>Type I and Type II errors</vt:lpstr>
      <vt:lpstr>Type I and Type II errors</vt:lpstr>
      <vt:lpstr>Type I and Type II errors</vt:lpstr>
      <vt:lpstr>Type I and Type II errors</vt:lpstr>
      <vt:lpstr>Type I and Type II errors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Linear Models</vt:lpstr>
      <vt:lpstr>Linear Models</vt:lpstr>
      <vt:lpstr>Comparing models</vt:lpstr>
      <vt:lpstr>Comparing models</vt:lpstr>
      <vt:lpstr>Comparing models</vt:lpstr>
      <vt:lpstr>Comparing models</vt:lpstr>
      <vt:lpstr>Comparing models</vt:lpstr>
      <vt:lpstr>Comparing models</vt:lpstr>
      <vt:lpstr>Comparing models</vt:lpstr>
      <vt:lpstr>Comparing models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29</cp:revision>
  <dcterms:created xsi:type="dcterms:W3CDTF">2017-10-22T13:49:43Z</dcterms:created>
  <dcterms:modified xsi:type="dcterms:W3CDTF">2017-10-24T15:56:24Z</dcterms:modified>
</cp:coreProperties>
</file>