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2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6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83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7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0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CB8D-68E2-4986-B4D8-AB6EFC0807D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AF96-B98A-4190-968E-F7740550B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517684" y="438872"/>
            <a:ext cx="4535055" cy="23876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11500" dirty="0" smtClean="0"/>
              <a:t>Stats 3</a:t>
            </a:r>
            <a:endParaRPr lang="en-GB" sz="115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97745" y="2642637"/>
            <a:ext cx="9144000" cy="16557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General Linear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9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log looks better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086" t="24032" r="19763" b="15357"/>
          <a:stretch/>
        </p:blipFill>
        <p:spPr>
          <a:xfrm>
            <a:off x="2745087" y="2956331"/>
            <a:ext cx="4899259" cy="2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log looks better, but in reality this means our higher weighted points are having a higher effect on the overall pattern!</a:t>
            </a:r>
          </a:p>
          <a:p>
            <a:endParaRPr lang="en-GB" dirty="0"/>
          </a:p>
          <a:p>
            <a:r>
              <a:rPr lang="en-GB" dirty="0" smtClean="0"/>
              <a:t>And any 0s are being</a:t>
            </a:r>
          </a:p>
          <a:p>
            <a:pPr marL="0" indent="0">
              <a:buNone/>
            </a:pPr>
            <a:r>
              <a:rPr lang="en-GB" dirty="0" smtClean="0"/>
              <a:t>   excluded as you can’t log 0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086" t="24032" r="19763" b="15357"/>
          <a:stretch/>
        </p:blipFill>
        <p:spPr>
          <a:xfrm>
            <a:off x="5465133" y="3530550"/>
            <a:ext cx="3912855" cy="22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log looks better, but in reality this means our higher weighted points are having a higher effect on the overall pattern!</a:t>
            </a:r>
          </a:p>
          <a:p>
            <a:endParaRPr lang="en-GB" dirty="0"/>
          </a:p>
          <a:p>
            <a:r>
              <a:rPr lang="en-GB" dirty="0" smtClean="0"/>
              <a:t>And any 0s are being excluded as you can’t log 0.</a:t>
            </a:r>
          </a:p>
          <a:p>
            <a:endParaRPr lang="en-GB" dirty="0"/>
          </a:p>
          <a:p>
            <a:r>
              <a:rPr lang="en-GB" dirty="0" smtClean="0"/>
              <a:t>This is why you shouldn’t transform your data!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80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don’t want to transform our data what do we want to do?</a:t>
            </a:r>
          </a:p>
          <a:p>
            <a:endParaRPr lang="en-GB" dirty="0"/>
          </a:p>
          <a:p>
            <a:r>
              <a:rPr lang="en-GB" dirty="0" smtClean="0"/>
              <a:t>Well the assumptions of the models are normal distribution of error.</a:t>
            </a:r>
          </a:p>
          <a:p>
            <a:endParaRPr lang="en-GB" dirty="0"/>
          </a:p>
          <a:p>
            <a:r>
              <a:rPr lang="en-GB" dirty="0" smtClean="0"/>
              <a:t>And our count data doesn’t have that error distribution.</a:t>
            </a:r>
          </a:p>
          <a:p>
            <a:endParaRPr lang="en-GB" dirty="0"/>
          </a:p>
          <a:p>
            <a:r>
              <a:rPr lang="en-GB" dirty="0" smtClean="0"/>
              <a:t>What should we do?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72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Transform our error distribution of course!</a:t>
            </a:r>
          </a:p>
          <a:p>
            <a:endParaRPr lang="en-GB" dirty="0"/>
          </a:p>
          <a:p>
            <a:r>
              <a:rPr lang="en-GB" dirty="0" smtClean="0"/>
              <a:t>This is what a GLM does, it provides a transformation of the residuals that match a transformed error distribution.</a:t>
            </a:r>
          </a:p>
          <a:p>
            <a:endParaRPr lang="en-GB" dirty="0"/>
          </a:p>
          <a:p>
            <a:r>
              <a:rPr lang="en-GB" dirty="0" smtClean="0"/>
              <a:t>There are several families of GLM depending on the error distribution you need.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20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943" t="34807" r="20060" b="16384"/>
          <a:stretch/>
        </p:blipFill>
        <p:spPr>
          <a:xfrm>
            <a:off x="866272" y="3468617"/>
            <a:ext cx="4446873" cy="206943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blue represents the error distribution of a normal LM on the left and of the </a:t>
            </a:r>
            <a:r>
              <a:rPr lang="en-GB" dirty="0" err="1" smtClean="0"/>
              <a:t>poisson</a:t>
            </a:r>
            <a:r>
              <a:rPr lang="en-GB" dirty="0" smtClean="0"/>
              <a:t> family on the right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1884" t="32323" r="20434" b="19777"/>
          <a:stretch/>
        </p:blipFill>
        <p:spPr>
          <a:xfrm>
            <a:off x="5313145" y="3512377"/>
            <a:ext cx="4389121" cy="20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Generally speaking you will know which GLM family to use based on the kind of data you have.</a:t>
            </a:r>
          </a:p>
          <a:p>
            <a:endParaRPr lang="en-GB" dirty="0"/>
          </a:p>
          <a:p>
            <a:r>
              <a:rPr lang="en-GB" dirty="0" smtClean="0"/>
              <a:t>If it is count data it is best to use a </a:t>
            </a:r>
            <a:r>
              <a:rPr lang="en-GB" dirty="0" err="1" smtClean="0"/>
              <a:t>poisson</a:t>
            </a:r>
            <a:r>
              <a:rPr lang="en-GB" dirty="0" smtClean="0"/>
              <a:t> error distribution.</a:t>
            </a:r>
          </a:p>
          <a:p>
            <a:endParaRPr lang="en-GB" dirty="0"/>
          </a:p>
          <a:p>
            <a:r>
              <a:rPr lang="en-GB" dirty="0" smtClean="0"/>
              <a:t>If it is yes or no survey data/presence absence </a:t>
            </a:r>
            <a:r>
              <a:rPr lang="en-GB" dirty="0" err="1" smtClean="0"/>
              <a:t>etc</a:t>
            </a:r>
            <a:r>
              <a:rPr lang="en-GB" dirty="0" smtClean="0"/>
              <a:t> use a binomial error distribution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GLM Families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65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also families which are called </a:t>
            </a:r>
            <a:r>
              <a:rPr lang="en-GB" dirty="0" err="1" smtClean="0"/>
              <a:t>quassi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There is a </a:t>
            </a:r>
            <a:r>
              <a:rPr lang="en-GB" dirty="0" err="1" smtClean="0"/>
              <a:t>quassipoisson</a:t>
            </a:r>
            <a:r>
              <a:rPr lang="en-GB" dirty="0" smtClean="0"/>
              <a:t> and </a:t>
            </a:r>
            <a:r>
              <a:rPr lang="en-GB" dirty="0" err="1" smtClean="0"/>
              <a:t>quassibionomial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These are similar transformations of the error distribution but are more tolerant of changes in variance over time.</a:t>
            </a:r>
          </a:p>
          <a:p>
            <a:endParaRPr lang="en-GB" dirty="0"/>
          </a:p>
          <a:p>
            <a:r>
              <a:rPr lang="en-GB" dirty="0" smtClean="0"/>
              <a:t>These exist but really shouldn’t be used, use a mixed effects model instead!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GLM Families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60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GLMs are incredibly useful tools when doing statistical analysis, capable of handling a variety of data and doing a variety of things. </a:t>
            </a:r>
          </a:p>
          <a:p>
            <a:endParaRPr lang="en-GB" dirty="0"/>
          </a:p>
          <a:p>
            <a:r>
              <a:rPr lang="en-GB" dirty="0" smtClean="0"/>
              <a:t>How about when we again need to compare between models?</a:t>
            </a:r>
          </a:p>
          <a:p>
            <a:endParaRPr lang="en-GB" dirty="0"/>
          </a:p>
          <a:p>
            <a:r>
              <a:rPr lang="en-GB" dirty="0" smtClean="0"/>
              <a:t>Well GLMs work very similarly.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GLMs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35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GLMs are incredibly useful tools when doing statistical analysis, capable of handling a variety of data and doing a variety of things. </a:t>
            </a:r>
          </a:p>
          <a:p>
            <a:endParaRPr lang="en-GB" dirty="0"/>
          </a:p>
          <a:p>
            <a:r>
              <a:rPr lang="en-GB" dirty="0" smtClean="0"/>
              <a:t>How about when we again need to compare between models?</a:t>
            </a:r>
          </a:p>
          <a:p>
            <a:endParaRPr lang="en-GB" dirty="0"/>
          </a:p>
          <a:p>
            <a:r>
              <a:rPr lang="en-GB" dirty="0" smtClean="0"/>
              <a:t>Well GLMs work very similarly.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GLMs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6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looked at what happens when we want to compare two sets of data to see if there is a relationship between them.</a:t>
            </a:r>
          </a:p>
          <a:p>
            <a:endParaRPr lang="en-GB" dirty="0"/>
          </a:p>
          <a:p>
            <a:r>
              <a:rPr lang="en-GB" dirty="0" smtClean="0"/>
              <a:t>But what happens if our data isn’t normal?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15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GLMs use residual sum of squares same as LMs but instead of likelihood they use </a:t>
            </a:r>
            <a:r>
              <a:rPr lang="en-GB" dirty="0" err="1" smtClean="0"/>
              <a:t>logLikelihood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They are compared using Deviance which is 2 x the difference in model likelihoods.</a:t>
            </a:r>
          </a:p>
          <a:p>
            <a:endParaRPr lang="en-GB" dirty="0"/>
          </a:p>
          <a:p>
            <a:r>
              <a:rPr lang="en-GB" dirty="0" smtClean="0"/>
              <a:t>AIC scores can also be compared.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GLMs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2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there are some issues when we do GLMs on a factor.</a:t>
            </a:r>
          </a:p>
          <a:p>
            <a:endParaRPr lang="en-GB" dirty="0"/>
          </a:p>
          <a:p>
            <a:r>
              <a:rPr lang="en-GB" dirty="0" smtClean="0"/>
              <a:t>When we want to see the effect a factor has on a variable we can use a GLM.</a:t>
            </a:r>
          </a:p>
          <a:p>
            <a:endParaRPr lang="en-GB" dirty="0"/>
          </a:p>
          <a:p>
            <a:r>
              <a:rPr lang="en-GB" dirty="0" smtClean="0"/>
              <a:t>But this only tells us the effect of the factor as a whole.</a:t>
            </a:r>
          </a:p>
          <a:p>
            <a:endParaRPr lang="en-GB" dirty="0"/>
          </a:p>
          <a:p>
            <a:r>
              <a:rPr lang="en-GB" dirty="0" smtClean="0"/>
              <a:t>How about if we want to see if there are differences between levels of the factor?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Post-Hoc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38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we can do post hoc tests.</a:t>
            </a:r>
          </a:p>
          <a:p>
            <a:endParaRPr lang="en-GB" dirty="0"/>
          </a:p>
          <a:p>
            <a:r>
              <a:rPr lang="en-GB" dirty="0" smtClean="0"/>
              <a:t>These are further tests to the results of our model that give us more detail.</a:t>
            </a:r>
          </a:p>
          <a:p>
            <a:endParaRPr lang="en-GB" dirty="0"/>
          </a:p>
          <a:p>
            <a:r>
              <a:rPr lang="en-GB" dirty="0" smtClean="0"/>
              <a:t>We have to remember that in general post hoc analysis is discouraged so you should go into a GLM with the aim of performing these tests not just decide to do them after.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Post-Hoc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3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case of factors in a GLM we will generally do what is called a TUKEY test.</a:t>
            </a:r>
          </a:p>
          <a:p>
            <a:endParaRPr lang="en-GB" dirty="0"/>
          </a:p>
          <a:p>
            <a:r>
              <a:rPr lang="en-GB" dirty="0" smtClean="0"/>
              <a:t>This is essentially a series of T tests done on the factor levels within a model to see which are significant.</a:t>
            </a:r>
          </a:p>
          <a:p>
            <a:endParaRPr lang="en-GB" dirty="0"/>
          </a:p>
          <a:p>
            <a:r>
              <a:rPr lang="en-GB" dirty="0" smtClean="0"/>
              <a:t>This is a more accepted way of doing many T-tests and it causes slightly less problems with type I errors but they are still possible!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Post-Hoc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1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classic example of data that doesn’t follow traditional normal linear patterns is count data:</a:t>
            </a:r>
          </a:p>
          <a:p>
            <a:endParaRPr lang="en-GB" dirty="0"/>
          </a:p>
          <a:p>
            <a:r>
              <a:rPr lang="en-GB" dirty="0" smtClean="0"/>
              <a:t>Number of fossils, number of parasites, number of sunny days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348" t="26432" r="19941" b="14645"/>
          <a:stretch/>
        </p:blipFill>
        <p:spPr>
          <a:xfrm>
            <a:off x="6448910" y="3948600"/>
            <a:ext cx="4209854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count data that takes this shape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348" t="26432" r="19941" b="14645"/>
          <a:stretch/>
        </p:blipFill>
        <p:spPr>
          <a:xfrm>
            <a:off x="2615818" y="2869735"/>
            <a:ext cx="5253563" cy="29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fit some lines to it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163" t="29239" r="20343" b="13200"/>
          <a:stretch/>
        </p:blipFill>
        <p:spPr>
          <a:xfrm>
            <a:off x="2364508" y="2835107"/>
            <a:ext cx="5495637" cy="30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that an exponential curve actually fits this better.</a:t>
            </a:r>
          </a:p>
          <a:p>
            <a:endParaRPr lang="en-GB" dirty="0"/>
          </a:p>
          <a:p>
            <a:r>
              <a:rPr lang="en-GB" dirty="0" smtClean="0"/>
              <a:t>But that’s not a straight line and we need one to match our linear assumptions.</a:t>
            </a:r>
          </a:p>
          <a:p>
            <a:endParaRPr lang="en-GB" dirty="0"/>
          </a:p>
          <a:p>
            <a:r>
              <a:rPr lang="en-GB" dirty="0" smtClean="0"/>
              <a:t>So how can we get there?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163" t="29239" r="20343" b="13200"/>
          <a:stretch/>
        </p:blipFill>
        <p:spPr>
          <a:xfrm>
            <a:off x="6331092" y="4631146"/>
            <a:ext cx="3842842" cy="21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that an exponential curve actually fits this better.</a:t>
            </a:r>
          </a:p>
          <a:p>
            <a:endParaRPr lang="en-GB" dirty="0"/>
          </a:p>
          <a:p>
            <a:r>
              <a:rPr lang="en-GB" dirty="0" smtClean="0"/>
              <a:t>But that’s not a straight line and we need one to match our linear assumptions.</a:t>
            </a:r>
          </a:p>
          <a:p>
            <a:endParaRPr lang="en-GB" dirty="0"/>
          </a:p>
          <a:p>
            <a:r>
              <a:rPr lang="en-GB" dirty="0" smtClean="0"/>
              <a:t>So how can we get there?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163" t="29239" r="20343" b="13200"/>
          <a:stretch/>
        </p:blipFill>
        <p:spPr>
          <a:xfrm>
            <a:off x="6331092" y="4631146"/>
            <a:ext cx="3842842" cy="21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that an exponential curve actually fits this better.</a:t>
            </a:r>
          </a:p>
          <a:p>
            <a:endParaRPr lang="en-GB" dirty="0"/>
          </a:p>
          <a:p>
            <a:r>
              <a:rPr lang="en-GB" dirty="0" smtClean="0"/>
              <a:t>But that’s not a straight line and we need one to match our linear assumptions.</a:t>
            </a:r>
          </a:p>
          <a:p>
            <a:endParaRPr lang="en-GB" dirty="0"/>
          </a:p>
          <a:p>
            <a:r>
              <a:rPr lang="en-GB" dirty="0" smtClean="0"/>
              <a:t>So how can we get there?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163" t="29239" r="20343" b="13200"/>
          <a:stretch/>
        </p:blipFill>
        <p:spPr>
          <a:xfrm>
            <a:off x="6331092" y="4631146"/>
            <a:ext cx="3842842" cy="21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6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how can we get there?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General Linear Models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086" t="24032" r="19763" b="15357"/>
          <a:stretch/>
        </p:blipFill>
        <p:spPr>
          <a:xfrm>
            <a:off x="2745087" y="2956331"/>
            <a:ext cx="4899259" cy="2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8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852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General Linear Models</vt:lpstr>
      <vt:lpstr>GLM Families</vt:lpstr>
      <vt:lpstr>GLM Families</vt:lpstr>
      <vt:lpstr>Comparing GLMs</vt:lpstr>
      <vt:lpstr>Comparing GLMs</vt:lpstr>
      <vt:lpstr>Comparing GLMs</vt:lpstr>
      <vt:lpstr>Post-Hoc Tests</vt:lpstr>
      <vt:lpstr>Post-Hoc Tests</vt:lpstr>
      <vt:lpstr>Post-Hoc Tests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22</cp:revision>
  <dcterms:created xsi:type="dcterms:W3CDTF">2017-10-23T15:59:01Z</dcterms:created>
  <dcterms:modified xsi:type="dcterms:W3CDTF">2017-10-25T11:50:17Z</dcterms:modified>
</cp:coreProperties>
</file>