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85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370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14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4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5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0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4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69F9C-9C51-4209-9B49-5C529E05D39A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EA4B-3592-436B-B4FF-97C1719B0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1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3517684" y="438872"/>
            <a:ext cx="4535055" cy="23876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11500" dirty="0" smtClean="0"/>
              <a:t>Stats </a:t>
            </a:r>
            <a:r>
              <a:rPr lang="en-GB" sz="11500" dirty="0"/>
              <a:t>4</a:t>
            </a:r>
            <a:endParaRPr lang="en-GB" sz="115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97745" y="2642637"/>
            <a:ext cx="9144000" cy="16557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Mixed Effect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1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Diagnosing whether to use a mixed effect model should generally be done before you even perform the experiment!</a:t>
            </a:r>
          </a:p>
          <a:p>
            <a:endParaRPr lang="en-GB" dirty="0"/>
          </a:p>
          <a:p>
            <a:r>
              <a:rPr lang="en-GB" dirty="0" smtClean="0"/>
              <a:t>However if you are analysing data and you notice that when you look at the diagnostic plots of a GLM the residuals leverage is showing an increasing pattern </a:t>
            </a:r>
            <a:r>
              <a:rPr lang="en-GB" dirty="0" err="1" smtClean="0"/>
              <a:t>etc</a:t>
            </a:r>
            <a:r>
              <a:rPr lang="en-GB" dirty="0" smtClean="0"/>
              <a:t> a GLMM may be suitable.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Mixed Effect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40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Mixed effects models are much harder to compare as you cannot get an AIC score from them…</a:t>
            </a:r>
          </a:p>
          <a:p>
            <a:endParaRPr lang="en-GB" dirty="0"/>
          </a:p>
          <a:p>
            <a:r>
              <a:rPr lang="en-GB" dirty="0" smtClean="0"/>
              <a:t>Well maybe you can. Or Maybe you shouldn’t. There is a large argument in the world of statistics.</a:t>
            </a:r>
          </a:p>
          <a:p>
            <a:endParaRPr lang="en-GB" dirty="0"/>
          </a:p>
          <a:p>
            <a:r>
              <a:rPr lang="en-GB" dirty="0" smtClean="0"/>
              <a:t>Due to the random effects taking up a random but small number of degrees of freedom we don’t know the true degrees of freedom and cannot work out AIC.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Mixed Effect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93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compare mixed effect models we instead just use the deviance, while not as reliable it is generally the best method. 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Mixed Effect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a brief aside on this you should be aware of the realities of statistics. </a:t>
            </a:r>
          </a:p>
          <a:p>
            <a:endParaRPr lang="en-GB" dirty="0"/>
          </a:p>
          <a:p>
            <a:r>
              <a:rPr lang="en-GB" dirty="0" smtClean="0"/>
              <a:t>“There are lies, damn lies and statistics”</a:t>
            </a:r>
          </a:p>
          <a:p>
            <a:endParaRPr lang="en-GB" dirty="0"/>
          </a:p>
          <a:p>
            <a:r>
              <a:rPr lang="en-GB" dirty="0" smtClean="0"/>
              <a:t>Statistics are required to back up our statements but we can use them to back up anything if we try hard enough.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11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 value hunting has become a term that is fashionable.</a:t>
            </a:r>
          </a:p>
          <a:p>
            <a:endParaRPr lang="en-GB" dirty="0"/>
          </a:p>
          <a:p>
            <a:r>
              <a:rPr lang="en-GB" dirty="0" smtClean="0"/>
              <a:t>Where people test everything in their data in the hope of finding something significant, or manipulate their data with transformations and models to make it significant.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53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 values and significance tell you whether an effect is sufficiently rare to not be by chance given a certain threshold determined by how powerful the effect is and </a:t>
            </a:r>
            <a:r>
              <a:rPr lang="en-GB" b="1" dirty="0" smtClean="0"/>
              <a:t>how many samples you collected.</a:t>
            </a:r>
          </a:p>
          <a:p>
            <a:endParaRPr lang="en-GB" dirty="0"/>
          </a:p>
          <a:p>
            <a:r>
              <a:rPr lang="en-GB" dirty="0" smtClean="0"/>
              <a:t>The last part of that is important, something tiny can appear significant with large enough numbers.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82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I have a drug which improves lifespan by 0.1% shown to be significant across my trials of 300k people is that a big deal?</a:t>
            </a:r>
          </a:p>
          <a:p>
            <a:endParaRPr lang="en-GB" dirty="0"/>
          </a:p>
          <a:p>
            <a:r>
              <a:rPr lang="en-GB" dirty="0" smtClean="0"/>
              <a:t>How about a drug that increases lifespan by 100% but done on a sample size of 10?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23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I have a drug which improves lifespan by 0.1% shown to be significant across my trials of 300k people is that a big deal?</a:t>
            </a:r>
          </a:p>
          <a:p>
            <a:endParaRPr lang="en-GB" dirty="0"/>
          </a:p>
          <a:p>
            <a:r>
              <a:rPr lang="en-GB" dirty="0" smtClean="0"/>
              <a:t>How about a drug that increases lifespan by 100% but done on a sample size of 10?</a:t>
            </a:r>
          </a:p>
          <a:p>
            <a:endParaRPr lang="en-GB" dirty="0"/>
          </a:p>
          <a:p>
            <a:r>
              <a:rPr lang="en-GB" dirty="0" smtClean="0"/>
              <a:t>I’d be more interested in the second one. (It should be done on more people but in principal)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03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why effect size not p values should be the primary statistic used to describe your effects.</a:t>
            </a:r>
          </a:p>
          <a:p>
            <a:endParaRPr lang="en-GB" dirty="0"/>
          </a:p>
          <a:p>
            <a:r>
              <a:rPr lang="en-GB" dirty="0" smtClean="0"/>
              <a:t>Back it up with significance but don’t just report significance.</a:t>
            </a:r>
          </a:p>
          <a:p>
            <a:endParaRPr lang="en-GB" dirty="0"/>
          </a:p>
          <a:p>
            <a:r>
              <a:rPr lang="en-GB" dirty="0" smtClean="0"/>
              <a:t>And be descriptive, tell us in detail how the effect works.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6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“Each earlier day of spring causes a 17% shift in laying time for birds (GLMM, </a:t>
            </a:r>
            <a:r>
              <a:rPr lang="en-GB" dirty="0" err="1" smtClean="0"/>
              <a:t>df</a:t>
            </a:r>
            <a:r>
              <a:rPr lang="en-GB" dirty="0" smtClean="0"/>
              <a:t> = 176, z = 3.45, p = &gt;0.001)” </a:t>
            </a:r>
          </a:p>
          <a:p>
            <a:endParaRPr lang="en-GB" dirty="0"/>
          </a:p>
          <a:p>
            <a:r>
              <a:rPr lang="en-GB" dirty="0" smtClean="0"/>
              <a:t>This tells you everything you need to know, the effect size, the test used, the significance.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50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Mixed effect models tend to be the be all and end all of basic statistics. </a:t>
            </a:r>
          </a:p>
          <a:p>
            <a:endParaRPr lang="en-GB" dirty="0"/>
          </a:p>
          <a:p>
            <a:r>
              <a:rPr lang="en-GB" dirty="0" smtClean="0"/>
              <a:t>Combining our amazingly versatile GLM with the power to control for things we are not interested in.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Mixed Effect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9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“Each earlier day of spring causes a 17% shift in laying time for birds (GLMM, </a:t>
            </a:r>
            <a:r>
              <a:rPr lang="en-GB" dirty="0" err="1" smtClean="0"/>
              <a:t>df</a:t>
            </a:r>
            <a:r>
              <a:rPr lang="en-GB" dirty="0" smtClean="0"/>
              <a:t> = 176, z = 3.45, p = &gt;0.001)” </a:t>
            </a:r>
          </a:p>
          <a:p>
            <a:endParaRPr lang="en-GB" dirty="0"/>
          </a:p>
          <a:p>
            <a:r>
              <a:rPr lang="en-GB" dirty="0" smtClean="0"/>
              <a:t>This tells you everything you need to know, the effect size, the test used, the significance.</a:t>
            </a:r>
          </a:p>
          <a:p>
            <a:endParaRPr lang="en-GB" dirty="0"/>
          </a:p>
          <a:p>
            <a:r>
              <a:rPr lang="en-GB" dirty="0" smtClean="0"/>
              <a:t>But how do we work out our effect?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46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Thankfully with the linear models we have been doing we have made a straight line that allows us to predict the chance!</a:t>
            </a:r>
          </a:p>
          <a:p>
            <a:endParaRPr lang="en-GB" dirty="0"/>
          </a:p>
          <a:p>
            <a:r>
              <a:rPr lang="en-GB" dirty="0"/>
              <a:t>y</a:t>
            </a:r>
            <a:r>
              <a:rPr lang="en-GB" dirty="0" smtClean="0"/>
              <a:t> = mx + c</a:t>
            </a:r>
          </a:p>
          <a:p>
            <a:endParaRPr lang="en-GB" dirty="0"/>
          </a:p>
          <a:p>
            <a:r>
              <a:rPr lang="en-GB" dirty="0"/>
              <a:t>y</a:t>
            </a:r>
            <a:r>
              <a:rPr lang="en-GB" dirty="0" smtClean="0"/>
              <a:t> is </a:t>
            </a:r>
            <a:r>
              <a:rPr lang="en-GB" dirty="0" smtClean="0"/>
              <a:t>our observed data, x is the explanatory data we want to check. We can just use our coefficients from R to work out the effect!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06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</a:t>
            </a:r>
            <a:r>
              <a:rPr lang="en-GB" dirty="0" smtClean="0"/>
              <a:t> is </a:t>
            </a:r>
            <a:r>
              <a:rPr lang="en-GB" dirty="0" smtClean="0"/>
              <a:t>our observed data, x is the explanatory data we want to check. We can just use our coefficients from R to work out the effect!</a:t>
            </a:r>
          </a:p>
          <a:p>
            <a:endParaRPr lang="en-GB" dirty="0"/>
          </a:p>
          <a:p>
            <a:r>
              <a:rPr lang="en-GB" dirty="0" smtClean="0"/>
              <a:t>The output has given us an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estimate of our intercept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smtClean="0"/>
              <a:t> and the coefficient of our x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y = -2.83x + 6.588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Effect size, p values and the lie of statistics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3352" t="34933" r="43884" b="43039"/>
          <a:stretch/>
        </p:blipFill>
        <p:spPr>
          <a:xfrm>
            <a:off x="5671246" y="3917483"/>
            <a:ext cx="4301287" cy="16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Mixed effect models tend to be the be all and end all of basic statistics. </a:t>
            </a:r>
          </a:p>
          <a:p>
            <a:endParaRPr lang="en-GB" dirty="0"/>
          </a:p>
          <a:p>
            <a:r>
              <a:rPr lang="en-GB" dirty="0" smtClean="0"/>
              <a:t>Combining our amazingly versatile GLM with the power to control for things we are not interested in.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Mixed Effect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1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Random effects are generally thought of as to be parameters in your model that you admit are important to the fit but you are not interested in.</a:t>
            </a:r>
          </a:p>
          <a:p>
            <a:endParaRPr lang="en-GB" dirty="0"/>
          </a:p>
          <a:p>
            <a:r>
              <a:rPr lang="en-GB" dirty="0" smtClean="0"/>
              <a:t>If you collect data on whether X affects Y but you collect data from multiple sites, there may be differences between the sites that impact Y as well.</a:t>
            </a:r>
          </a:p>
          <a:p>
            <a:endParaRPr lang="en-GB" dirty="0"/>
          </a:p>
          <a:p>
            <a:r>
              <a:rPr lang="en-GB" dirty="0" smtClean="0"/>
              <a:t>However you are only interested in what X does to Y.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17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collect data on whether X affects Y but you collect data from multiple sites, there may be differences between the sites that impact Y as well.</a:t>
            </a:r>
          </a:p>
          <a:p>
            <a:endParaRPr lang="en-GB" dirty="0"/>
          </a:p>
          <a:p>
            <a:r>
              <a:rPr lang="en-GB" dirty="0" smtClean="0"/>
              <a:t>However you are only interested in what X does to Y.</a:t>
            </a:r>
          </a:p>
          <a:p>
            <a:endParaRPr lang="en-GB" dirty="0"/>
          </a:p>
          <a:p>
            <a:r>
              <a:rPr lang="en-GB" dirty="0" smtClean="0"/>
              <a:t>Is it acceptable to just ignore the site despite knowing that it may be important and just use X?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12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</a:t>
            </a:r>
          </a:p>
          <a:p>
            <a:endParaRPr lang="en-GB" dirty="0"/>
          </a:p>
          <a:p>
            <a:r>
              <a:rPr lang="en-GB" dirty="0" smtClean="0"/>
              <a:t>In fact the model with sites will improve your accuracy on the effect X has on Y.</a:t>
            </a:r>
          </a:p>
          <a:p>
            <a:endParaRPr lang="en-GB" dirty="0"/>
          </a:p>
          <a:p>
            <a:r>
              <a:rPr lang="en-GB" dirty="0" smtClean="0"/>
              <a:t>But we really don’t want sites taking up all our valuable degrees of freedom.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8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Random effects are the answer.</a:t>
            </a:r>
          </a:p>
          <a:p>
            <a:endParaRPr lang="en-GB" dirty="0"/>
          </a:p>
          <a:p>
            <a:r>
              <a:rPr lang="en-GB" dirty="0" smtClean="0"/>
              <a:t>Random effects allow us to include effects that we think might be important but are not interested in in the model.</a:t>
            </a:r>
          </a:p>
          <a:p>
            <a:endParaRPr lang="en-GB" dirty="0"/>
          </a:p>
          <a:p>
            <a:r>
              <a:rPr lang="en-GB" dirty="0" smtClean="0"/>
              <a:t>We say fine put it in, but we don’t care about it so </a:t>
            </a:r>
            <a:r>
              <a:rPr lang="en-GB" dirty="0" smtClean="0"/>
              <a:t>let it only take up one degree of freedom.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94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Random effects are the answer.</a:t>
            </a:r>
          </a:p>
          <a:p>
            <a:endParaRPr lang="en-GB" dirty="0"/>
          </a:p>
          <a:p>
            <a:r>
              <a:rPr lang="en-GB" dirty="0" smtClean="0"/>
              <a:t>Random effects allow us to include effects that we think might be important but are not interested in in the model.</a:t>
            </a:r>
          </a:p>
          <a:p>
            <a:endParaRPr lang="en-GB" dirty="0"/>
          </a:p>
          <a:p>
            <a:r>
              <a:rPr lang="en-GB" dirty="0" smtClean="0"/>
              <a:t>We say fine put it in, but we don’t care about it so </a:t>
            </a:r>
            <a:r>
              <a:rPr lang="en-GB" dirty="0" smtClean="0"/>
              <a:t>let it only take up one degree of freedom.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12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mixed effect model is a model that contains both fixed and random effects. </a:t>
            </a:r>
          </a:p>
          <a:p>
            <a:endParaRPr lang="en-GB" dirty="0"/>
          </a:p>
          <a:p>
            <a:r>
              <a:rPr lang="en-GB" dirty="0" smtClean="0"/>
              <a:t>We minimise the degrees of freedom used and maximise the explanatory variables. This improves model fit.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Mixed Effect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98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1174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Mixed Effect Models</vt:lpstr>
      <vt:lpstr>Mixed Effect Models</vt:lpstr>
      <vt:lpstr>Random Effects</vt:lpstr>
      <vt:lpstr>Random Effects</vt:lpstr>
      <vt:lpstr>Random Effects</vt:lpstr>
      <vt:lpstr>Random Effects</vt:lpstr>
      <vt:lpstr>Random Effects</vt:lpstr>
      <vt:lpstr>Mixed Effect Models</vt:lpstr>
      <vt:lpstr>Mixed Effect Models</vt:lpstr>
      <vt:lpstr>Comparing Mixed Effect Models</vt:lpstr>
      <vt:lpstr>Comparing Mixed Effect Models</vt:lpstr>
      <vt:lpstr>Effect size, p values and the lie of statistics</vt:lpstr>
      <vt:lpstr>Effect size, p values and the lie of statistics</vt:lpstr>
      <vt:lpstr>Effect size, p values and the lie of statistics</vt:lpstr>
      <vt:lpstr>Effect size, p values and the lie of statistics</vt:lpstr>
      <vt:lpstr>Effect size, p values and the lie of statistics</vt:lpstr>
      <vt:lpstr>Effect size, p values and the lie of statistics</vt:lpstr>
      <vt:lpstr>Effect size, p values and the lie of statistics</vt:lpstr>
      <vt:lpstr>Effect size, p values and the lie of statistics</vt:lpstr>
      <vt:lpstr>Effect size, p values and the lie of statistics</vt:lpstr>
      <vt:lpstr>Effect size, p values and the lie of statistics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24</cp:revision>
  <dcterms:created xsi:type="dcterms:W3CDTF">2017-10-24T16:18:37Z</dcterms:created>
  <dcterms:modified xsi:type="dcterms:W3CDTF">2017-10-24T17:17:51Z</dcterms:modified>
</cp:coreProperties>
</file>