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67" r:id="rId3"/>
    <p:sldId id="257" r:id="rId4"/>
    <p:sldId id="260" r:id="rId5"/>
    <p:sldId id="261" r:id="rId6"/>
    <p:sldId id="268" r:id="rId7"/>
    <p:sldId id="264" r:id="rId8"/>
    <p:sldId id="265" r:id="rId9"/>
    <p:sldId id="266" r:id="rId10"/>
    <p:sldId id="263" r:id="rId11"/>
    <p:sldId id="269" r:id="rId12"/>
    <p:sldId id="277" r:id="rId13"/>
    <p:sldId id="272" r:id="rId14"/>
    <p:sldId id="273" r:id="rId15"/>
    <p:sldId id="278" r:id="rId16"/>
    <p:sldId id="274" r:id="rId17"/>
    <p:sldId id="275" r:id="rId18"/>
    <p:sldId id="279" r:id="rId19"/>
    <p:sldId id="259" r:id="rId20"/>
    <p:sldId id="258" r:id="rId21"/>
    <p:sldId id="280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962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584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C8E64-2A51-4312-8CDA-1F77B8EEF335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8767-8189-4D10-BC7E-FB511E3E5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4A3C3-10CE-47DD-AEB2-6D7FE5DCB2F4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B5F76-DFC4-41E4-92D2-452596A6E6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Split this into two points / contributions</a:t>
            </a:r>
          </a:p>
          <a:p>
            <a:r>
              <a:rPr lang="en-US" baseline="0" dirty="0" smtClean="0"/>
              <a:t>(match! + .. idea of using event streams)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00E0-3575-442B-84FB-C62D8450C4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pac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08000" indent="0">
              <a:spcBef>
                <a:spcPts val="2400"/>
              </a:spcBef>
              <a:buNone/>
              <a:defRPr sz="3000"/>
            </a:lvl1pPr>
            <a:lvl2pPr>
              <a:buFont typeface="Calibri" pitchFamily="34" charset="0"/>
              <a:buChar char="»"/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3292-D8A7-4121-9205-3B62FD328B79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4D96-874A-426F-AF6A-CBEE5DF00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Reactive pattern matching for F#</a:t>
            </a:r>
            <a:br>
              <a:rPr lang="en-US" dirty="0" smtClean="0"/>
            </a:br>
            <a:r>
              <a:rPr lang="en-US" sz="2900" dirty="0" smtClean="0"/>
              <a:t>Part of “Variations in F#” research project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819540"/>
            <a:ext cx="7072362" cy="2324104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Tomáš Petříček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Charles University in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Prague</a:t>
            </a:r>
          </a:p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http://tomasp.net/blog</a:t>
            </a:r>
            <a:b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tomas@tomasp.net</a:t>
            </a:r>
          </a:p>
          <a:p>
            <a:endPara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Syme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 Research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Cambridge</a:t>
            </a: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as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of a state machine</a:t>
            </a:r>
          </a:p>
          <a:p>
            <a:pPr lvl="1"/>
            <a:r>
              <a:rPr lang="en-US" dirty="0" smtClean="0"/>
              <a:t>States and transitions</a:t>
            </a:r>
          </a:p>
          <a:p>
            <a:pPr lvl="1"/>
            <a:r>
              <a:rPr lang="en-US" dirty="0" smtClean="0"/>
              <a:t>In each state, some events </a:t>
            </a:r>
            <a:br>
              <a:rPr lang="en-US" dirty="0" smtClean="0"/>
            </a:br>
            <a:r>
              <a:rPr lang="en-US" dirty="0" smtClean="0"/>
              <a:t>can trigger transitions</a:t>
            </a:r>
          </a:p>
          <a:p>
            <a:pPr lvl="1"/>
            <a:r>
              <a:rPr lang="en-US" dirty="0" smtClean="0"/>
              <a:t>We can ignore all other events</a:t>
            </a:r>
          </a:p>
          <a:p>
            <a:r>
              <a:rPr lang="en-US" dirty="0" smtClean="0"/>
              <a:t>We need one more thing…</a:t>
            </a:r>
          </a:p>
          <a:p>
            <a:pPr lvl="1"/>
            <a:r>
              <a:rPr lang="en-US" dirty="0" smtClean="0"/>
              <a:t>Selecting between several </a:t>
            </a:r>
            <a:br>
              <a:rPr lang="en-US" dirty="0" smtClean="0"/>
            </a:br>
            <a:r>
              <a:rPr lang="en-US" dirty="0" smtClean="0"/>
              <a:t>possible transitions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824261" y="1214422"/>
          <a:ext cx="2891143" cy="1785950"/>
        </p:xfrm>
        <a:graphic>
          <a:graphicData uri="http://schemas.openxmlformats.org/presentationml/2006/ole">
            <p:oleObj spid="_x0000_s4103" name="Visio" r:id="rId3" imgW="1787400" imgH="1121704" progId="Visio.Drawing.11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786446" y="3612357"/>
          <a:ext cx="3057137" cy="2745601"/>
        </p:xfrm>
        <a:graphic>
          <a:graphicData uri="http://schemas.openxmlformats.org/presentationml/2006/ole">
            <p:oleObj spid="_x0000_s4104" name="Visio" r:id="rId4" imgW="1789830" imgH="15837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between transitions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US" dirty="0" smtClean="0"/>
              <a:t>Single-parameter </a:t>
            </a:r>
            <a:r>
              <a:rPr lang="en-US" i="1" dirty="0" err="1" smtClean="0"/>
              <a:t>AwaitEvent</a:t>
            </a:r>
            <a:r>
              <a:rPr lang="en-US" i="1" dirty="0" smtClean="0"/>
              <a:t> </a:t>
            </a:r>
            <a:r>
              <a:rPr lang="en-US" dirty="0" smtClean="0"/>
              <a:t>isn’t sufficient</a:t>
            </a:r>
          </a:p>
          <a:p>
            <a:pPr lvl="1"/>
            <a:r>
              <a:rPr lang="en-US" dirty="0" smtClean="0"/>
              <a:t>Select cannot be encoded in our base language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2889966"/>
            <a:ext cx="7572428" cy="353943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   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Async.AwaitEvent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frm.KeyPress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KeyPress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(_)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(_)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"count = %d"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and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me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Async.AwaitEvent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Async.Start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(inactive())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889966"/>
            <a:ext cx="7572428" cy="353943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    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Async.AwaitEvent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frm.KeyPress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Choice1Of2(_)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Choice2Of2(_)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"count = %d"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  <a:endParaRPr lang="en-US" sz="2000" dirty="0" smtClean="0">
              <a:ea typeface="Calibri"/>
              <a:cs typeface="Times New Roman"/>
            </a:endParaRPr>
          </a:p>
          <a:p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and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me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Async.AwaitEvent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2000" dirty="0" smtClean="0">
              <a:ea typeface="Calibri"/>
              <a:cs typeface="Times New Roman"/>
            </a:endParaRPr>
          </a:p>
          <a:p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Async.Start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(inactive())</a:t>
            </a:r>
            <a:endParaRPr lang="en-US" sz="2000" dirty="0" smtClean="0">
              <a:ea typeface="Calibri"/>
              <a:cs typeface="Times New Roman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500298" y="2428868"/>
            <a:ext cx="5143536" cy="571504"/>
          </a:xfrm>
          <a:prstGeom prst="wedgeRoundRectCallout">
            <a:avLst>
              <a:gd name="adj1" fmla="val -30708"/>
              <a:gd name="adj2" fmla="val 77132"/>
              <a:gd name="adj3" fmla="val 16667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Resume when the first of the events occurs</a:t>
            </a:r>
          </a:p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IEvent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&lt;‘A&gt; *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IEvent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&lt;‘B&gt; -&gt;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Async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&lt;Choice&lt;‘A * ‘B&gt;&gt;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929322" y="3714752"/>
          <a:ext cx="2857520" cy="2565240"/>
        </p:xfrm>
        <a:graphic>
          <a:graphicData uri="http://schemas.openxmlformats.org/presentationml/2006/ole">
            <p:oleObj spid="_x0000_s26629" name="Visio" r:id="rId3" imgW="1789830" imgH="15837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inkTgt spid="_x0000_s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7901014" cy="41434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Background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Asynchronous programming in F#</a:t>
            </a:r>
          </a:p>
          <a:p>
            <a:pPr lvl="1"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Reactive programming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Writing user interface control logic</a:t>
            </a:r>
            <a:endParaRPr lang="en-US" i="1" dirty="0" smtClean="0"/>
          </a:p>
          <a:p>
            <a:pPr lvl="1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Pattern matching on events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Programming with event streams</a:t>
            </a:r>
          </a:p>
          <a:p>
            <a:pPr lvl="1">
              <a:spcBef>
                <a:spcPts val="300"/>
              </a:spcBef>
              <a:buNone/>
            </a:pPr>
            <a:endParaRPr lang="en-US" sz="1000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dirty="0" smtClean="0"/>
              <a:t>Concurrency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and concurrency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language support for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697427"/>
          </a:xfrm>
        </p:spPr>
        <p:txBody>
          <a:bodyPr>
            <a:noAutofit/>
          </a:bodyPr>
          <a:lstStyle/>
          <a:p>
            <a:r>
              <a:rPr lang="en-US" dirty="0" smtClean="0"/>
              <a:t>Let’s start with the previous version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4">
              <a:buNone/>
            </a:pPr>
            <a:endParaRPr lang="en-US" dirty="0" smtClean="0"/>
          </a:p>
          <a:p>
            <a:pPr lvl="4">
              <a:buNone/>
            </a:pPr>
            <a:endParaRPr lang="en-US" dirty="0" smtClean="0"/>
          </a:p>
          <a:p>
            <a:pPr lvl="6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Computation expression specifies the semantics</a:t>
            </a:r>
          </a:p>
          <a:p>
            <a:pPr lvl="1"/>
            <a:r>
              <a:rPr lang="en-US" dirty="0" smtClean="0"/>
              <a:t>Here: Wait for the first occurrence of an event</a:t>
            </a:r>
          </a:p>
          <a:p>
            <a:pPr lvl="1"/>
            <a:r>
              <a:rPr lang="en-US" dirty="0" smtClean="0"/>
              <a:t>Pattern matching is more expressive than ‘select’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pattern matching for F#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572428" cy="2357568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active(count)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   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Async.AwaitEvent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frm.KeyPress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   match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Choice1Of2(_)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Choice2Of2(_)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"count = %d"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       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140404"/>
            <a:ext cx="7572428" cy="2074414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   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match!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frm.KeyPress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!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ke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_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inactive()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_, !me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"count = %d"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inkTgt spid="_x0000_s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inkTgt spid="_x0000_s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inkTgt spid="_x0000_s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 power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events against </a:t>
            </a:r>
            <a:r>
              <a:rPr lang="en-US" i="1" dirty="0" smtClean="0"/>
              <a:t>commit patterns</a:t>
            </a:r>
          </a:p>
          <a:p>
            <a:pPr lvl="1"/>
            <a:r>
              <a:rPr lang="en-US" dirty="0" smtClean="0"/>
              <a:t>Either commit (“!</a:t>
            </a:r>
            <a:r>
              <a:rPr lang="en-US" i="1" dirty="0" smtClean="0"/>
              <a:t>&lt;pattern&gt;</a:t>
            </a:r>
            <a:r>
              <a:rPr lang="en-US" dirty="0" smtClean="0"/>
              <a:t>”) or ignore (“_”)</a:t>
            </a:r>
          </a:p>
          <a:p>
            <a:pPr lvl="1"/>
            <a:r>
              <a:rPr lang="en-US" dirty="0" smtClean="0"/>
              <a:t>Important difference between “!_” and “_”</a:t>
            </a:r>
          </a:p>
          <a:p>
            <a:r>
              <a:rPr lang="en-US" dirty="0" smtClean="0"/>
              <a:t>Filtering – we can specify some pattern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Joining – wait for the first occurrence of each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5384085"/>
            <a:ext cx="7000924" cy="830997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frm.MouseUp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| !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!mu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"Draw: %A-%A"</a:t>
            </a:r>
            <a:r>
              <a:rPr lang="en-US" sz="1600" dirty="0" smtClean="0">
                <a:solidFill>
                  <a:srgbClr val="8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md.X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md.Y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mu.X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mu.Y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772919"/>
            <a:ext cx="7000924" cy="830997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match!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agent.StateChanged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frm.MouseDown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| !(Completed res), _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"Result: %A"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res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| _, !me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// Process click &amp; continue looping 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7901014" cy="41434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Background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Asynchronous programming in F#</a:t>
            </a:r>
          </a:p>
          <a:p>
            <a:pPr lvl="1"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Reactive programming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Writing user interface control logic</a:t>
            </a:r>
            <a:endParaRPr lang="en-US" i="1" dirty="0" smtClean="0"/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on events</a:t>
            </a:r>
          </a:p>
          <a:p>
            <a:pPr lvl="1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Programming with event streams</a:t>
            </a:r>
          </a:p>
          <a:p>
            <a:pPr lvl="1">
              <a:spcBef>
                <a:spcPts val="300"/>
              </a:spcBef>
              <a:buNone/>
            </a:pPr>
            <a:endParaRPr lang="en-US" sz="1000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dirty="0" smtClean="0"/>
              <a:t>Concurrency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and concurrency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agents into event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543956" cy="4697427"/>
          </a:xfrm>
        </p:spPr>
        <p:txBody>
          <a:bodyPr/>
          <a:lstStyle/>
          <a:p>
            <a:r>
              <a:rPr lang="en-US" dirty="0" smtClean="0"/>
              <a:t>Agents often perform only event transformations</a:t>
            </a:r>
          </a:p>
          <a:p>
            <a:pPr lvl="1"/>
            <a:r>
              <a:rPr lang="en-US" dirty="0" smtClean="0"/>
              <a:t>Repeatedly yield values and may eventually end</a:t>
            </a:r>
          </a:p>
          <a:p>
            <a:pPr lvl="1"/>
            <a:r>
              <a:rPr lang="en-US" dirty="0" smtClean="0"/>
              <a:t>“Event streams” can be elegantly composed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785918" y="3857628"/>
          <a:ext cx="5143536" cy="689070"/>
        </p:xfrm>
        <a:graphic>
          <a:graphicData uri="http://schemas.openxmlformats.org/presentationml/2006/ole">
            <p:oleObj spid="_x0000_s28678" name="Visio" r:id="rId3" imgW="4145040" imgH="622719" progId="Visio.Drawing.11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643042" y="5017664"/>
          <a:ext cx="5162552" cy="983104"/>
        </p:xfrm>
        <a:graphic>
          <a:graphicData uri="http://schemas.openxmlformats.org/presentationml/2006/ole">
            <p:oleObj spid="_x0000_s28679" name="Visio" r:id="rId4" imgW="4233870" imgH="90496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agents into event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543956" cy="4697427"/>
          </a:xfrm>
        </p:spPr>
        <p:txBody>
          <a:bodyPr/>
          <a:lstStyle/>
          <a:p>
            <a:r>
              <a:rPr lang="en-US" dirty="0" smtClean="0"/>
              <a:t>Agents often perform only event transformations</a:t>
            </a:r>
          </a:p>
          <a:p>
            <a:pPr lvl="1"/>
            <a:r>
              <a:rPr lang="en-US" dirty="0" smtClean="0"/>
              <a:t>Repeatedly yield values and may eventually end</a:t>
            </a:r>
          </a:p>
          <a:p>
            <a:pPr lvl="1"/>
            <a:r>
              <a:rPr lang="en-US" dirty="0" smtClean="0"/>
              <a:t>“Event streams” can be elegantly composed</a:t>
            </a:r>
          </a:p>
          <a:p>
            <a:r>
              <a:rPr lang="en-US" dirty="0" smtClean="0"/>
              <a:t>Library support using computation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3929066"/>
            <a:ext cx="7572428" cy="2428357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eventStream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   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   match!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frm.Click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frm.KeyPress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!ca, _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_, !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ka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yield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</a:p>
          <a:p>
            <a:pPr>
              <a:lnSpc>
                <a:spcPct val="115000"/>
              </a:lnSpc>
            </a:pP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inactive().Add(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fun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n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"count=%d"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n)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929066"/>
            <a:ext cx="7572428" cy="179126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active(count)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eventStream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   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frm.Click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frm.KeyPress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!ca, _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inactive()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| _, !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ka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printfn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"count = %d"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active(count +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}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inkTgt spid="_x0000_s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inkTgt spid="_x0000_s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inkTgt spid="_x0000_s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7901014" cy="41434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Background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Asynchronous programming in F#</a:t>
            </a:r>
          </a:p>
          <a:p>
            <a:pPr lvl="1"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Reactive programming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Writing user interface control logic</a:t>
            </a:r>
            <a:endParaRPr lang="en-US" i="1" dirty="0" smtClean="0"/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on events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Programming with event streams</a:t>
            </a:r>
          </a:p>
          <a:p>
            <a:pPr lvl="1">
              <a:spcBef>
                <a:spcPts val="300"/>
              </a:spcBef>
              <a:buNone/>
            </a:pPr>
            <a:endParaRPr lang="en-US" sz="1000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dirty="0" smtClean="0"/>
              <a:t>Concurrency</a:t>
            </a:r>
          </a:p>
          <a:p>
            <a:pPr lvl="1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Pattern matching and concurrency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using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4697427"/>
          </a:xfrm>
        </p:spPr>
        <p:txBody>
          <a:bodyPr/>
          <a:lstStyle/>
          <a:p>
            <a:r>
              <a:rPr lang="en-US" dirty="0" smtClean="0"/>
              <a:t>Computation that eventually completes</a:t>
            </a:r>
          </a:p>
          <a:p>
            <a:pPr lvl="1"/>
            <a:r>
              <a:rPr lang="en-US" dirty="0" smtClean="0"/>
              <a:t>Used for encoding task-based parallelism</a:t>
            </a:r>
          </a:p>
          <a:p>
            <a:pPr lvl="1"/>
            <a:r>
              <a:rPr lang="en-US" dirty="0" smtClean="0"/>
              <a:t>Similar to </a:t>
            </a:r>
            <a:r>
              <a:rPr lang="en-US" i="1" dirty="0" err="1" smtClean="0"/>
              <a:t>async</a:t>
            </a:r>
            <a:r>
              <a:rPr lang="en-US" dirty="0" smtClean="0"/>
              <a:t>, but used for CPU-bound concurrency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286124"/>
            <a:ext cx="6000792" cy="2640723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f1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Future.Create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(() =&gt; {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/* first computation */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result1;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});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f2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Future.Create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(() =&gt; { 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/* second computation */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result2;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});</a:t>
            </a: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UseResults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(f1.Value, f2.Value);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357818" y="5500702"/>
            <a:ext cx="3071834" cy="642942"/>
          </a:xfrm>
          <a:prstGeom prst="wedgeRoundRectCallout">
            <a:avLst>
              <a:gd name="adj1" fmla="val -65538"/>
              <a:gd name="adj2" fmla="val -10140"/>
              <a:gd name="adj3" fmla="val 16667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Synchronization (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join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) point -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blocks until both complete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theme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428736"/>
            <a:ext cx="7500990" cy="4697427"/>
          </a:xfrm>
        </p:spPr>
        <p:txBody>
          <a:bodyPr>
            <a:normAutofit/>
          </a:bodyPr>
          <a:lstStyle/>
          <a:p>
            <a:r>
              <a:rPr lang="en-US" dirty="0" smtClean="0"/>
              <a:t>Languages support </a:t>
            </a:r>
            <a:r>
              <a:rPr lang="en-US" dirty="0" smtClean="0"/>
              <a:t>(overly) </a:t>
            </a:r>
            <a:r>
              <a:rPr lang="en-US" dirty="0" smtClean="0"/>
              <a:t>rich libraries for encoding concurrent and reactive programs</a:t>
            </a:r>
          </a:p>
          <a:p>
            <a:pPr lvl="1">
              <a:buNone/>
            </a:pP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In practice, used in </a:t>
            </a:r>
            <a:r>
              <a:rPr lang="en-US" sz="2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modes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patterns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such as 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tasks, threads</a:t>
            </a:r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active objects, etc.</a:t>
            </a:r>
          </a:p>
          <a:p>
            <a:r>
              <a:rPr lang="en-US" dirty="0" smtClean="0"/>
              <a:t>Languages can provide better support for concurrent and reactive programming</a:t>
            </a:r>
          </a:p>
          <a:p>
            <a:r>
              <a:rPr lang="en-US" dirty="0" smtClean="0"/>
              <a:t>We don’t have to commit the language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one </a:t>
            </a:r>
            <a:r>
              <a:rPr lang="en-US" dirty="0" smtClean="0"/>
              <a:t>specific </a:t>
            </a:r>
            <a:r>
              <a:rPr lang="en-US" i="1" dirty="0" smtClean="0"/>
              <a:t>mode</a:t>
            </a:r>
            <a:r>
              <a:rPr lang="en-US" dirty="0" smtClean="0"/>
              <a:t> or </a:t>
            </a:r>
            <a:r>
              <a:rPr lang="en-US" i="1" dirty="0" smtClean="0"/>
              <a:t>design pattern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does “match!” mean for Futures?</a:t>
            </a:r>
          </a:p>
          <a:p>
            <a:pPr lvl="1">
              <a:buNone/>
            </a:pPr>
            <a:r>
              <a:rPr lang="en-US" dirty="0" smtClean="0"/>
              <a:t>“!” pattern: Wait for the computation to complete</a:t>
            </a:r>
          </a:p>
          <a:p>
            <a:pPr lvl="1">
              <a:buNone/>
            </a:pPr>
            <a:r>
              <a:rPr lang="en-US" dirty="0" smtClean="0"/>
              <a:t>“_” pattern: We don’t need the result to continue</a:t>
            </a:r>
          </a:p>
          <a:p>
            <a:r>
              <a:rPr lang="en-US" dirty="0" smtClean="0"/>
              <a:t>Example: Multiplying all leafs of a binary tree</a:t>
            </a:r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Joining of futures is a very common task</a:t>
            </a:r>
          </a:p>
          <a:p>
            <a:pPr lvl="1"/>
            <a:r>
              <a:rPr lang="en-US" dirty="0" smtClean="0"/>
              <a:t>Patterns </a:t>
            </a:r>
            <a:r>
              <a:rPr lang="en-US" dirty="0" smtClean="0"/>
              <a:t>give us additional expressivity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on Futures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788166"/>
            <a:ext cx="7643866" cy="156966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(tree) = future {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tree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Leaf(num)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return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num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Node(l, r)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match!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(l),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(r)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            | !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, _ | _, !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return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              | !pl, !pr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return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pl * pr 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786190"/>
            <a:ext cx="7643866" cy="156966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(tree) =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tree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Leaf(num)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num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Node(l, r)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let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p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l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l)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p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r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r)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p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l *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p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r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3786190"/>
            <a:ext cx="7643866" cy="1323439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(tree) = future {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match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tree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Leaf(num)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return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num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| Node(l, r)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match!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treeProduct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(r)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            | !pl, !pr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return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pl * pr }</a:t>
            </a:r>
            <a:endParaRPr lang="en-US" sz="20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inkTgt spid="_x0000_s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using C</a:t>
            </a:r>
            <a:r>
              <a:rPr lang="el-GR" dirty="0" smtClean="0">
                <a:latin typeface="Cambria Math"/>
                <a:ea typeface="Cambria Math"/>
              </a:rPr>
              <a:t>ω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69742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Simple unbounded buffer in C</a:t>
            </a:r>
            <a:r>
              <a:rPr lang="el-GR" dirty="0" smtClean="0">
                <a:latin typeface="+mj-lt"/>
                <a:ea typeface="Cambria Math"/>
              </a:rPr>
              <a:t>ω</a:t>
            </a:r>
            <a:endParaRPr lang="en-US" dirty="0" smtClean="0">
              <a:latin typeface="+mj-lt"/>
              <a:ea typeface="Cambria Math"/>
            </a:endParaRPr>
          </a:p>
          <a:p>
            <a:pPr lvl="4"/>
            <a:endParaRPr lang="en-US" dirty="0" smtClean="0">
              <a:latin typeface="+mj-lt"/>
              <a:ea typeface="Cambria Math"/>
            </a:endParaRPr>
          </a:p>
          <a:p>
            <a:pPr lvl="3"/>
            <a:endParaRPr lang="en-US" dirty="0" smtClean="0">
              <a:latin typeface="+mj-lt"/>
              <a:ea typeface="Cambria Math"/>
            </a:endParaRPr>
          </a:p>
          <a:p>
            <a:pPr lvl="3"/>
            <a:endParaRPr lang="en-US" dirty="0" smtClean="0">
              <a:latin typeface="+mj-lt"/>
              <a:ea typeface="Cambria Math"/>
            </a:endParaRPr>
          </a:p>
          <a:p>
            <a:pPr lvl="1"/>
            <a:r>
              <a:rPr lang="en-US" dirty="0" smtClean="0">
                <a:latin typeface="+mj-lt"/>
                <a:ea typeface="Cambria Math"/>
              </a:rPr>
              <a:t>Single synchronous method in join pattern</a:t>
            </a:r>
          </a:p>
          <a:p>
            <a:pPr lvl="1"/>
            <a:r>
              <a:rPr lang="en-US" dirty="0" smtClean="0">
                <a:latin typeface="+mj-lt"/>
                <a:ea typeface="Cambria Math"/>
              </a:rPr>
              <a:t>The caller blocks until the method returns</a:t>
            </a:r>
          </a:p>
          <a:p>
            <a:r>
              <a:rPr lang="en-US" dirty="0" smtClean="0">
                <a:latin typeface="+mj-lt"/>
                <a:ea typeface="Cambria Math"/>
              </a:rPr>
              <a:t>Joins on channels encoded using “!” patterns: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851716"/>
            <a:ext cx="6286544" cy="1077218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public class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Buffer {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 public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Put(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string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s);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public 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Get() &amp; Put(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string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s) {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s; }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4768532"/>
            <a:ext cx="7072362" cy="144655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put =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new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Channel&lt;_&gt;()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get =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new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Channel&lt;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ReplyChannel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&lt;_&gt;&gt;()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err="1" smtClean="0">
                <a:latin typeface="Consolas"/>
                <a:ea typeface="Calibri"/>
                <a:cs typeface="Times New Roman"/>
              </a:rPr>
              <a:t>joinActor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</a:t>
            </a:r>
            <a:r>
              <a:rPr lang="en-US" sz="20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while true do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             match!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put, get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with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          | !v, !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chnl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-&gt;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chnl.Reply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(v) } |&gt;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Async.Spawn</a:t>
            </a:r>
            <a:r>
              <a:rPr lang="en-US" sz="2000" dirty="0" smtClean="0">
                <a:latin typeface="Calibri"/>
                <a:ea typeface="Calibri"/>
                <a:cs typeface="Times New Roman"/>
              </a:rPr>
              <a:t> </a:t>
            </a:r>
            <a:endParaRPr lang="en-US" sz="1600" dirty="0" smtClean="0">
              <a:latin typeface="Consolas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inkTgt spid="_x0000_s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inkTgt spid="_x0000_s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inkTgt spid="_x0000_s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inkTgt spid="_x0000_s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Time for questions &amp; suggestions!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1514" y="1428736"/>
            <a:ext cx="8401080" cy="4697427"/>
          </a:xfrm>
        </p:spPr>
        <p:txBody>
          <a:bodyPr>
            <a:noAutofit/>
          </a:bodyPr>
          <a:lstStyle/>
          <a:p>
            <a:pPr marL="0" lvl="1"/>
            <a:r>
              <a:rPr lang="en-US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 components could be single threaded</a:t>
            </a:r>
          </a:p>
          <a:p>
            <a:pPr marL="0" lvl="1"/>
            <a:r>
              <a:rPr lang="en-US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Direct way for encoding state machine is essential</a:t>
            </a:r>
          </a:p>
          <a:p>
            <a:pPr marL="0" lvl="1"/>
            <a:r>
              <a:rPr lang="en-US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features can/should be generally useful</a:t>
            </a:r>
          </a:p>
          <a:p>
            <a:pPr marL="0" lvl="1"/>
            <a:endParaRPr lang="en-US" sz="1000" b="1" dirty="0" smtClean="0"/>
          </a:p>
          <a:p>
            <a:pPr marL="0"/>
            <a:r>
              <a:rPr lang="en-US" sz="2400" b="1" dirty="0" smtClean="0"/>
              <a:t>Thanks </a:t>
            </a:r>
            <a:r>
              <a:rPr lang="en-US" sz="2400" b="1" dirty="0" smtClean="0"/>
              <a:t>to:</a:t>
            </a:r>
          </a:p>
          <a:p>
            <a:pPr marL="634950" lvl="1"/>
            <a:r>
              <a:rPr lang="en-US" sz="2400" dirty="0" smtClean="0"/>
              <a:t>Don Syme, Claudio Russo, Simon Peyton </a:t>
            </a:r>
            <a:r>
              <a:rPr lang="en-US" sz="2400" dirty="0" smtClean="0"/>
              <a:t>Jones, </a:t>
            </a:r>
            <a:br>
              <a:rPr lang="en-US" sz="2400" dirty="0" smtClean="0"/>
            </a:br>
            <a:r>
              <a:rPr lang="en-US" sz="2400" dirty="0" smtClean="0"/>
              <a:t>James Margetson, Wes </a:t>
            </a:r>
            <a:r>
              <a:rPr lang="en-US" sz="2400" dirty="0" smtClean="0"/>
              <a:t>Dyer, Erik </a:t>
            </a:r>
            <a:r>
              <a:rPr lang="en-US" sz="2400" dirty="0" smtClean="0"/>
              <a:t>Meijer</a:t>
            </a:r>
            <a:endParaRPr lang="en-US" sz="2400" dirty="0" smtClean="0"/>
          </a:p>
          <a:p>
            <a:pPr marL="0"/>
            <a:r>
              <a:rPr lang="en-US" sz="2400" b="1" dirty="0" smtClean="0"/>
              <a:t>For more information:</a:t>
            </a:r>
          </a:p>
          <a:p>
            <a:pPr marL="634950" lvl="1"/>
            <a:r>
              <a:rPr lang="en-US" sz="2400" dirty="0" smtClean="0"/>
              <a:t>Everything is work in progress</a:t>
            </a:r>
          </a:p>
          <a:p>
            <a:pPr marL="634950" lvl="1"/>
            <a:r>
              <a:rPr lang="en-US" sz="2400" dirty="0" smtClean="0"/>
              <a:t>Feel free to ask: </a:t>
            </a:r>
            <a:r>
              <a:rPr lang="en-US" sz="24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tomas@tomasp.net</a:t>
            </a:r>
            <a:endParaRPr lang="en-US" sz="24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7901014" cy="41434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Background</a:t>
            </a:r>
          </a:p>
          <a:p>
            <a:pPr lvl="1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Asynchronous programming in F#</a:t>
            </a:r>
          </a:p>
          <a:p>
            <a:pPr lvl="1"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Reactive programming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Writing user interface control logic</a:t>
            </a:r>
            <a:endParaRPr lang="en-US" i="1" dirty="0" smtClean="0"/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on events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Programming with event streams</a:t>
            </a:r>
          </a:p>
          <a:p>
            <a:pPr lvl="1">
              <a:spcBef>
                <a:spcPts val="300"/>
              </a:spcBef>
              <a:buNone/>
            </a:pPr>
            <a:endParaRPr lang="en-US" sz="1000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dirty="0" smtClean="0"/>
              <a:t>Concurrency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and concurrency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 expressions in a customized way</a:t>
            </a:r>
          </a:p>
          <a:p>
            <a:pPr lvl="2"/>
            <a:endParaRPr lang="en-US" dirty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Meaning is defined by the </a:t>
            </a:r>
            <a:r>
              <a:rPr lang="en-US" i="1" dirty="0" smtClean="0"/>
              <a:t>&lt;builder&gt;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For example, we could propagate “null” values</a:t>
            </a:r>
            <a:br>
              <a:rPr lang="en-US" dirty="0" smtClean="0"/>
            </a:br>
            <a:r>
              <a:rPr lang="en-US" dirty="0" smtClean="0"/>
              <a:t>(aka the “maybe” monad in Haskell)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480" y="2148480"/>
            <a:ext cx="5715040" cy="923330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/>
                <a:ea typeface="Calibri"/>
                <a:cs typeface="Times New Roman"/>
              </a:rPr>
              <a:t>&lt;builder&gt;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arg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function1()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res = function2(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arg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res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5000636"/>
            <a:ext cx="7786742" cy="1200329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LoadFirstOrder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customerId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 =</a:t>
            </a: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nullable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customer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LoadCustomer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customerId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order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customer.Orders.FirstOrDefault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order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workflows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Writing code that doesn’t block threads</a:t>
            </a:r>
          </a:p>
          <a:p>
            <a:pPr lvl="1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use it for various design patterns</a:t>
            </a:r>
          </a:p>
          <a:p>
            <a:pPr lvl="1"/>
            <a:r>
              <a:rPr lang="en-US" dirty="0" smtClean="0"/>
              <a:t>Fork/Join parallelism involving I/O operations</a:t>
            </a:r>
          </a:p>
          <a:p>
            <a:pPr lvl="1"/>
            <a:r>
              <a:rPr lang="en-US" dirty="0" smtClean="0"/>
              <a:t>Active objects communicating via messages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254931"/>
            <a:ext cx="8215370" cy="2031325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http(url:string) = </a:t>
            </a:r>
          </a:p>
          <a:p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req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HttpWebRequest.Create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url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rsp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req.AsyncGetResponse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reader =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new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StreamReader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rsp.GetResponseStream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())</a:t>
            </a:r>
            <a:endParaRPr lang="en-US" dirty="0" smtClean="0">
              <a:latin typeface="Consolas" pitchFamily="49" charset="0"/>
              <a:ea typeface="Calibri"/>
              <a:cs typeface="Times New Roman"/>
            </a:endParaRPr>
          </a:p>
          <a:p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return!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reader.AsyncReadToEnd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() }</a:t>
            </a:r>
          </a:p>
          <a:p>
            <a:endParaRPr lang="en-US" dirty="0" smtClean="0">
              <a:latin typeface="Consolas" pitchFamily="49" charset="0"/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pages =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[ http(url1); http(url2)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7901014" cy="41434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Background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Asynchronous programming in F#</a:t>
            </a:r>
          </a:p>
          <a:p>
            <a:pPr lvl="1"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Reactive programming</a:t>
            </a:r>
          </a:p>
          <a:p>
            <a:pPr lvl="1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Writing user interface control logic</a:t>
            </a:r>
            <a:endParaRPr lang="en-US" b="1" i="1" dirty="0" smtClean="0">
              <a:solidFill>
                <a:schemeClr val="accent3"/>
              </a:solidFill>
            </a:endParaRP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on events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Programming with event streams</a:t>
            </a:r>
          </a:p>
          <a:p>
            <a:pPr lvl="1">
              <a:spcBef>
                <a:spcPts val="300"/>
              </a:spcBef>
              <a:buNone/>
            </a:pPr>
            <a:endParaRPr lang="en-US" sz="1000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dirty="0" smtClean="0"/>
              <a:t>Concurrency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/>
              <a:t>Pattern matching and concurrency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programming with </a:t>
            </a:r>
            <a:r>
              <a:rPr lang="en-US" i="1" dirty="0" smtClean="0"/>
              <a:t>async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>
            <a:normAutofit/>
          </a:bodyPr>
          <a:lstStyle/>
          <a:p>
            <a:r>
              <a:rPr lang="en-US" dirty="0" smtClean="0"/>
              <a:t>Concurrent </a:t>
            </a:r>
            <a:r>
              <a:rPr lang="en-US" i="1" dirty="0" smtClean="0"/>
              <a:t>design patterns</a:t>
            </a:r>
            <a:r>
              <a:rPr lang="en-US" dirty="0" smtClean="0"/>
              <a:t> using </a:t>
            </a:r>
            <a:r>
              <a:rPr lang="en-US" i="1" dirty="0" smtClean="0"/>
              <a:t>async</a:t>
            </a:r>
          </a:p>
          <a:p>
            <a:pPr lvl="1"/>
            <a:r>
              <a:rPr lang="en-US" dirty="0" smtClean="0"/>
              <a:t>Concurrently executing, communicating agents</a:t>
            </a:r>
          </a:p>
          <a:p>
            <a:pPr lvl="1"/>
            <a:r>
              <a:rPr lang="en-US" dirty="0" smtClean="0"/>
              <a:t>Using thread pool threads to run computations</a:t>
            </a:r>
          </a:p>
          <a:p>
            <a:r>
              <a:rPr lang="en-US" dirty="0" smtClean="0"/>
              <a:t>Reactive programming design pattern</a:t>
            </a:r>
            <a:endParaRPr lang="en-US" i="1" dirty="0" smtClean="0"/>
          </a:p>
          <a:p>
            <a:pPr lvl="1"/>
            <a:r>
              <a:rPr lang="en-US" dirty="0" smtClean="0"/>
              <a:t>Uses the same language and </a:t>
            </a:r>
            <a:r>
              <a:rPr lang="en-US" smtClean="0"/>
              <a:t>additional libraries</a:t>
            </a:r>
            <a:endParaRPr lang="en-US" dirty="0" smtClean="0"/>
          </a:p>
          <a:p>
            <a:pPr lvl="1"/>
            <a:r>
              <a:rPr lang="en-US" dirty="0" smtClean="0"/>
              <a:t>Multiple agents running on a </a:t>
            </a:r>
            <a:r>
              <a:rPr lang="en-US" b="1" dirty="0" smtClean="0"/>
              <a:t>single thread</a:t>
            </a:r>
          </a:p>
          <a:p>
            <a:pPr lvl="1"/>
            <a:r>
              <a:rPr lang="en-US" dirty="0" smtClean="0"/>
              <a:t>Agents mostly wait for events, then </a:t>
            </a:r>
            <a:r>
              <a:rPr lang="en-US" b="1" dirty="0" smtClean="0"/>
              <a:t>react quickly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counting clicks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4324" y="1428736"/>
            <a:ext cx="8615394" cy="4697427"/>
          </a:xfrm>
        </p:spPr>
        <p:txBody>
          <a:bodyPr>
            <a:noAutofit/>
          </a:bodyPr>
          <a:lstStyle/>
          <a:p>
            <a:r>
              <a:rPr lang="en-US" dirty="0" smtClean="0"/>
              <a:t>Show the number of left button mouse clicks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looks like an “aggregation” of events</a:t>
            </a:r>
          </a:p>
          <a:p>
            <a:pPr lvl="1"/>
            <a:r>
              <a:rPr lang="en-US" dirty="0" smtClean="0"/>
              <a:t>Can we make it simpler?</a:t>
            </a:r>
            <a:r>
              <a:rPr lang="en-US" dirty="0"/>
              <a:t> </a:t>
            </a:r>
            <a:r>
              <a:rPr lang="en-US" dirty="0" smtClean="0"/>
              <a:t>Yes, in this particular case…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120808"/>
            <a:ext cx="8001056" cy="2585323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loop(count) = </a:t>
            </a: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async {       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me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Reactive.AwaitEvent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lbl.MouseDown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add =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me.Button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MouseButtons.Left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alibri"/>
                <a:cs typeface="Times New Roman"/>
              </a:rPr>
              <a:t>then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alibri"/>
                <a:cs typeface="Times New Roman"/>
              </a:rPr>
              <a:t>else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Calibri"/>
              <a:ea typeface="Calibri"/>
              <a:cs typeface="Times New Roman"/>
            </a:endParaRP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lbl.Text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&lt;-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sprintf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"Clicks: %d"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(count + add)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loop(count + add) </a:t>
            </a:r>
          </a:p>
          <a:p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 }</a:t>
            </a:r>
          </a:p>
          <a:p>
            <a:endParaRPr lang="en-US" dirty="0" smtClean="0">
              <a:latin typeface="Calibri"/>
              <a:ea typeface="Calibri"/>
              <a:cs typeface="Times New Roman"/>
            </a:endParaRP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loop(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 |&gt;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Async.Start</a:t>
            </a:r>
            <a:endParaRPr lang="en-US" dirty="0" smtClean="0"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214414" y="3929066"/>
            <a:ext cx="3357586" cy="357190"/>
          </a:xfrm>
          <a:prstGeom prst="wedgeRoundRectCallout">
            <a:avLst>
              <a:gd name="adj1" fmla="val -30184"/>
              <a:gd name="adj2" fmla="val -88166"/>
              <a:gd name="adj3" fmla="val 16667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Continue running using ‘loop’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857620" y="1928802"/>
            <a:ext cx="2571768" cy="642942"/>
          </a:xfrm>
          <a:prstGeom prst="wedgeRoundRectCallout">
            <a:avLst>
              <a:gd name="adj1" fmla="val -26385"/>
              <a:gd name="adj2" fmla="val 78055"/>
              <a:gd name="adj3" fmla="val 16667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Resumes the agent when the event fires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285852" y="1214422"/>
            <a:ext cx="2857520" cy="642942"/>
          </a:xfrm>
          <a:prstGeom prst="wedgeRoundRectCallout">
            <a:avLst>
              <a:gd name="adj1" fmla="val -23603"/>
              <a:gd name="adj2" fmla="val 101759"/>
              <a:gd name="adj3" fmla="val 16667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Takes ‘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int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’ as an argument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and returns ‘Async&lt;unit&gt;’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counting clicks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4697427"/>
          </a:xfrm>
        </p:spPr>
        <p:txBody>
          <a:bodyPr>
            <a:no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odification - let’s limit the “clicking rate”</a:t>
            </a:r>
          </a:p>
          <a:p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How can we describe agents in general?</a:t>
            </a:r>
          </a:p>
          <a:p>
            <a:pPr lvl="1"/>
            <a:r>
              <a:rPr lang="en-US" dirty="0" smtClean="0"/>
              <a:t>Agent is often just a simple state machine!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120808"/>
            <a:ext cx="8001056" cy="2862322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loop(count) = </a:t>
            </a: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async {       </a:t>
            </a:r>
            <a:endParaRPr lang="en-US" dirty="0"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me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Reactive.AwaitEvent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lbl.MouseDown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 </a:t>
            </a:r>
            <a:r>
              <a:rPr lang="en-US" dirty="0">
                <a:latin typeface="Consolas"/>
                <a:ea typeface="Calibri"/>
                <a:cs typeface="Times New Roman"/>
              </a:rPr>
              <a:t>add =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me.Button</a:t>
            </a:r>
            <a:r>
              <a:rPr lang="en-US" dirty="0">
                <a:latin typeface="Consolas"/>
                <a:ea typeface="Calibri"/>
                <a:cs typeface="Times New Roman"/>
              </a:rPr>
              <a:t> =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MouseButtons.Left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then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lbl.Text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&lt;-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sprintf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F0A962"/>
                </a:solidFill>
                <a:latin typeface="Consolas"/>
                <a:ea typeface="Calibri"/>
                <a:cs typeface="Times New Roman"/>
              </a:rPr>
              <a:t>"Clicks: %d"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(count + add)</a:t>
            </a:r>
            <a:endParaRPr lang="en-US" dirty="0"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let!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_ =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Reactive.Sleep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1000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</a:t>
            </a:r>
            <a:endParaRPr lang="en-US" dirty="0"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return!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loop(count + add) </a:t>
            </a:r>
          </a:p>
          <a:p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 }</a:t>
            </a:r>
            <a:endParaRPr lang="en-US" dirty="0" smtClean="0">
              <a:ea typeface="Calibri"/>
              <a:cs typeface="Times New Roman"/>
            </a:endParaRPr>
          </a:p>
          <a:p>
            <a:endParaRPr lang="en-US" dirty="0">
              <a:ea typeface="Calibri"/>
              <a:cs typeface="Times New Roman"/>
            </a:endParaRPr>
          </a:p>
          <a:p>
            <a:r>
              <a:rPr lang="en-US" dirty="0" smtClean="0">
                <a:latin typeface="Consolas"/>
                <a:ea typeface="Calibri"/>
                <a:cs typeface="Times New Roman"/>
              </a:rPr>
              <a:t>loop(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 |&gt;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Async.Start</a:t>
            </a:r>
            <a:endParaRPr lang="en-US" dirty="0" smtClean="0">
              <a:latin typeface="Consolas"/>
              <a:ea typeface="Calibri"/>
              <a:cs typeface="Times New Roman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572000" y="4071942"/>
            <a:ext cx="2643206" cy="571504"/>
          </a:xfrm>
          <a:prstGeom prst="wedgeRoundRectCallout">
            <a:avLst>
              <a:gd name="adj1" fmla="val -35876"/>
              <a:gd name="adj2" fmla="val -97166"/>
              <a:gd name="adj3" fmla="val 16667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Resumes the agent after 1000 milliseconds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inkTgt spid="_x0000_s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1602</Words>
  <Application>Microsoft Office PowerPoint</Application>
  <PresentationFormat>On-screen Show (4:3)</PresentationFormat>
  <Paragraphs>330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Office Visio Drawing</vt:lpstr>
      <vt:lpstr>Reactive pattern matching for F# Part of “Variations in F#” research project</vt:lpstr>
      <vt:lpstr>The key theme of the talk</vt:lpstr>
      <vt:lpstr>Agenda</vt:lpstr>
      <vt:lpstr>Computation expressions</vt:lpstr>
      <vt:lpstr>Asynchronous workflows</vt:lpstr>
      <vt:lpstr>Agenda</vt:lpstr>
      <vt:lpstr>Reactive programming with async</vt:lpstr>
      <vt:lpstr>Example: counting clicks</vt:lpstr>
      <vt:lpstr>Example: counting clicks</vt:lpstr>
      <vt:lpstr>Agents as state machines</vt:lpstr>
      <vt:lpstr>Selecting between transitions</vt:lpstr>
      <vt:lpstr>Agenda</vt:lpstr>
      <vt:lpstr>Adding language support for joining</vt:lpstr>
      <vt:lpstr>Expressive power of joins</vt:lpstr>
      <vt:lpstr>Agenda</vt:lpstr>
      <vt:lpstr>Turning agents into event streams</vt:lpstr>
      <vt:lpstr>Turning agents into event streams</vt:lpstr>
      <vt:lpstr>Agenda</vt:lpstr>
      <vt:lpstr>Concurrency using Futures</vt:lpstr>
      <vt:lpstr>Pattern matching on Futures</vt:lpstr>
      <vt:lpstr>Concurrency using Cω joins</vt:lpstr>
      <vt:lpstr>Time for questions &amp; suggestions!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 Petricek </cp:lastModifiedBy>
  <cp:revision>29</cp:revision>
  <dcterms:created xsi:type="dcterms:W3CDTF">2009-04-10T18:33:05Z</dcterms:created>
  <dcterms:modified xsi:type="dcterms:W3CDTF">2009-04-16T07:58:47Z</dcterms:modified>
</cp:coreProperties>
</file>