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33"/>
  </p:notesMasterIdLst>
  <p:handoutMasterIdLst>
    <p:handoutMasterId r:id="rId34"/>
  </p:handoutMasterIdLst>
  <p:sldIdLst>
    <p:sldId id="256" r:id="rId2"/>
    <p:sldId id="257" r:id="rId3"/>
    <p:sldId id="260" r:id="rId4"/>
    <p:sldId id="261" r:id="rId5"/>
    <p:sldId id="259" r:id="rId6"/>
    <p:sldId id="262" r:id="rId7"/>
    <p:sldId id="263" r:id="rId8"/>
    <p:sldId id="266" r:id="rId9"/>
    <p:sldId id="265" r:id="rId10"/>
    <p:sldId id="269" r:id="rId11"/>
    <p:sldId id="264" r:id="rId12"/>
    <p:sldId id="268" r:id="rId13"/>
    <p:sldId id="270" r:id="rId14"/>
    <p:sldId id="267" r:id="rId15"/>
    <p:sldId id="271" r:id="rId16"/>
    <p:sldId id="272" r:id="rId17"/>
    <p:sldId id="273" r:id="rId18"/>
    <p:sldId id="274" r:id="rId19"/>
    <p:sldId id="275" r:id="rId20"/>
    <p:sldId id="276" r:id="rId21"/>
    <p:sldId id="291" r:id="rId22"/>
    <p:sldId id="292" r:id="rId23"/>
    <p:sldId id="279" r:id="rId24"/>
    <p:sldId id="293" r:id="rId25"/>
    <p:sldId id="280" r:id="rId26"/>
    <p:sldId id="283" r:id="rId27"/>
    <p:sldId id="286" r:id="rId28"/>
    <p:sldId id="284" r:id="rId29"/>
    <p:sldId id="282" r:id="rId30"/>
    <p:sldId id="287" r:id="rId31"/>
    <p:sldId id="258" r:id="rId32"/>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
          <p15:clr>
            <a:srgbClr val="A4A3A4"/>
          </p15:clr>
        </p15:guide>
        <p15:guide id="2" orient="horz" pos="912">
          <p15:clr>
            <a:srgbClr val="A4A3A4"/>
          </p15:clr>
        </p15:guide>
        <p15:guide id="3" orient="horz" pos="1484">
          <p15:clr>
            <a:srgbClr val="A4A3A4"/>
          </p15:clr>
        </p15:guide>
        <p15:guide id="4" orient="horz" pos="1200">
          <p15:clr>
            <a:srgbClr val="A4A3A4"/>
          </p15:clr>
        </p15:guide>
        <p15:guide id="5" orient="horz" pos="2389">
          <p15:clr>
            <a:srgbClr val="A4A3A4"/>
          </p15:clr>
        </p15:guide>
        <p15:guide id="6" orient="horz" pos="4176">
          <p15:clr>
            <a:srgbClr val="A4A3A4"/>
          </p15:clr>
        </p15:guide>
        <p15:guide id="7" pos="2880">
          <p15:clr>
            <a:srgbClr val="A4A3A4"/>
          </p15:clr>
        </p15:guide>
        <p15:guide id="8" pos="240">
          <p15:clr>
            <a:srgbClr val="A4A3A4"/>
          </p15:clr>
        </p15:guide>
        <p15:guide id="9" pos="460">
          <p15:clr>
            <a:srgbClr val="A4A3A4"/>
          </p15:clr>
        </p15:guide>
        <p15:guide id="10" pos="5520">
          <p15:clr>
            <a:srgbClr val="A4A3A4"/>
          </p15:clr>
        </p15:guide>
        <p15:guide id="11" pos="863">
          <p15:clr>
            <a:srgbClr val="A4A3A4"/>
          </p15:clr>
        </p15:guide>
        <p15:guide id="12" pos="529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9D62"/>
    <a:srgbClr val="FD6363"/>
    <a:srgbClr val="D60C0C"/>
    <a:srgbClr val="008000"/>
    <a:srgbClr val="00CC00"/>
    <a:srgbClr val="D1943B"/>
    <a:srgbClr val="000000"/>
    <a:srgbClr val="FFFFFF"/>
    <a:srgbClr val="333333"/>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93" autoAdjust="0"/>
    <p:restoredTop sz="92012" autoAdjust="0"/>
  </p:normalViewPr>
  <p:slideViewPr>
    <p:cSldViewPr snapToGrid="0">
      <p:cViewPr varScale="1">
        <p:scale>
          <a:sx n="151" d="100"/>
          <a:sy n="151" d="100"/>
        </p:scale>
        <p:origin x="816" y="138"/>
      </p:cViewPr>
      <p:guideLst>
        <p:guide orient="horz" pos="204"/>
        <p:guide orient="horz" pos="912"/>
        <p:guide orient="horz" pos="1484"/>
        <p:guide orient="horz" pos="1200"/>
        <p:guide orient="horz" pos="2389"/>
        <p:guide orient="horz" pos="4176"/>
        <p:guide pos="2880"/>
        <p:guide pos="240"/>
        <p:guide pos="460"/>
        <p:guide pos="5520"/>
        <p:guide pos="863"/>
        <p:guide pos="5299"/>
      </p:guideLst>
    </p:cSldViewPr>
  </p:slideViewPr>
  <p:notesTextViewPr>
    <p:cViewPr>
      <p:scale>
        <a:sx n="100" d="100"/>
        <a:sy n="100" d="100"/>
      </p:scale>
      <p:origin x="0" y="0"/>
    </p:cViewPr>
  </p:notesTextViewPr>
  <p:sorterViewPr>
    <p:cViewPr>
      <p:scale>
        <a:sx n="25" d="100"/>
        <a:sy n="25" d="100"/>
      </p:scale>
      <p:origin x="0" y="0"/>
    </p:cViewPr>
  </p:sorterViewPr>
  <p:notesViewPr>
    <p:cSldViewPr snapToGrid="0" showGuides="1">
      <p:cViewPr varScale="1">
        <p:scale>
          <a:sx n="99" d="100"/>
          <a:sy n="99" d="100"/>
        </p:scale>
        <p:origin x="-320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PDC 2009</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4/19/2016</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834531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PDC 2009</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4/19/2016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20063749"/>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4000" b="1">
                <a:solidFill>
                  <a:schemeClr val="accent2">
                    <a:lumMod val="50000"/>
                  </a:schemeClr>
                </a:solidFill>
              </a:defRPr>
            </a:lvl1pPr>
          </a:lstStyle>
          <a:p>
            <a:r>
              <a:rPr lang="en-US" dirty="0"/>
              <a:t>Click to edit Master title style</a:t>
            </a:r>
          </a:p>
        </p:txBody>
      </p:sp>
      <p:sp>
        <p:nvSpPr>
          <p:cNvPr id="3" name="Subtitle 2"/>
          <p:cNvSpPr>
            <a:spLocks noGrp="1"/>
          </p:cNvSpPr>
          <p:nvPr>
            <p:ph type="subTitle" idx="1"/>
          </p:nvPr>
        </p:nvSpPr>
        <p:spPr>
          <a:xfrm>
            <a:off x="730249" y="3792538"/>
            <a:ext cx="7681914" cy="461665"/>
          </a:xfrm>
        </p:spPr>
        <p:txBody>
          <a:bodyPr>
            <a:noAutofit/>
          </a:bodyPr>
          <a:lstStyle>
            <a:lvl1pPr marL="0" indent="0" algn="l">
              <a:lnSpc>
                <a:spcPct val="90000"/>
              </a:lnSpc>
              <a:spcBef>
                <a:spcPts val="0"/>
              </a:spcBef>
              <a:buNone/>
              <a:defRPr>
                <a:solidFill>
                  <a:schemeClr val="accent2">
                    <a:lumMod val="50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a:t>Click to edit Master subtitle style</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lvl1pPr>
              <a:defRPr>
                <a:solidFill>
                  <a:schemeClr val="accent2">
                    <a:lumMod val="50000"/>
                  </a:schemeClr>
                </a:solidFill>
              </a:defRPr>
            </a:lvl1pPr>
          </a:lstStyle>
          <a:p>
            <a:r>
              <a:rPr lang="en-US" dirty="0"/>
              <a:t>Click to edit Master title style</a:t>
            </a:r>
          </a:p>
        </p:txBody>
      </p:sp>
      <p:sp>
        <p:nvSpPr>
          <p:cNvPr id="5" name="Text Placeholder 4"/>
          <p:cNvSpPr>
            <a:spLocks noGrp="1"/>
          </p:cNvSpPr>
          <p:nvPr>
            <p:ph type="body" sz="quarter" idx="10"/>
          </p:nvPr>
        </p:nvSpPr>
        <p:spPr>
          <a:xfrm>
            <a:off x="381000" y="1199408"/>
            <a:ext cx="8382000" cy="2248939"/>
          </a:xfrm>
        </p:spPr>
        <p:txBody>
          <a:bodyPr/>
          <a:lstStyle>
            <a:lvl1pPr>
              <a:buClr>
                <a:schemeClr val="accent4">
                  <a:lumMod val="50000"/>
                </a:schemeClr>
              </a:buClr>
              <a:defRPr/>
            </a:lvl1pPr>
            <a:lvl2pPr>
              <a:buClr>
                <a:schemeClr val="accent4">
                  <a:lumMod val="50000"/>
                </a:schemeClr>
              </a:buClr>
              <a:defRPr/>
            </a:lvl2pPr>
            <a:lvl3pPr>
              <a:buClr>
                <a:schemeClr val="accent4">
                  <a:lumMod val="50000"/>
                </a:schemeClr>
              </a:buClr>
              <a:defRPr/>
            </a:lvl3pPr>
            <a:lvl4pPr>
              <a:buClr>
                <a:schemeClr val="accent4">
                  <a:lumMod val="50000"/>
                </a:schemeClr>
              </a:buClr>
              <a:defRPr/>
            </a:lvl4pPr>
            <a:lvl5pPr>
              <a:buClr>
                <a:schemeClr val="accent4">
                  <a:lumMod val="50000"/>
                </a:schemeClr>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duotone>
              <a:schemeClr val="accent3">
                <a:shade val="45000"/>
                <a:satMod val="135000"/>
              </a:schemeClr>
              <a:prstClr val="white"/>
            </a:duotone>
            <a:extLst>
              <a:ext uri="{BEBA8EAE-BF5A-486C-A8C5-ECC9F3942E4B}">
                <a14:imgProps xmlns:a14="http://schemas.microsoft.com/office/drawing/2010/main">
                  <a14:imgLayer r:embed="rId5">
                    <a14:imgEffect>
                      <a14:colorTemperature colorTemp="7250"/>
                    </a14:imgEffect>
                    <a14:imgEffect>
                      <a14:brightnessContrast bright="25000" contrast="5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23850"/>
            <a:ext cx="8382000" cy="553998"/>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381000" y="1447800"/>
            <a:ext cx="8382000"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dk1" tx1="lt1" bg2="dk2" tx2="lt2" accent1="accent1" accent2="accent2" accent3="accent3" accent4="accent4" accent5="accent5" accent6="accent6" hlink="hlink" folHlink="folHlink"/>
  <p:sldLayoutIdLst>
    <p:sldLayoutId id="2147483694" r:id="rId1"/>
    <p:sldLayoutId id="2147483696" r:id="rId2"/>
  </p:sldLayoutIdLst>
  <p:transition>
    <p:fade/>
  </p:transition>
  <p:txStyles>
    <p:titleStyle>
      <a:lvl1pPr algn="l" defTabSz="914363" rtl="0" eaLnBrk="1" latinLnBrk="0" hangingPunct="1">
        <a:lnSpc>
          <a:spcPct val="90000"/>
        </a:lnSpc>
        <a:spcBef>
          <a:spcPct val="0"/>
        </a:spcBef>
        <a:buNone/>
        <a:defRPr lang="en-US" sz="4000" b="0" kern="1200" cap="none" spc="-150" dirty="0" smtClean="0">
          <a:ln w="3175">
            <a:noFill/>
          </a:ln>
          <a:solidFill>
            <a:schemeClr val="accent2">
              <a:lumMod val="50000"/>
            </a:schemeClr>
          </a:soli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Clr>
          <a:srgbClr val="C3D69B"/>
        </a:buClr>
        <a:buSzPct val="90000"/>
        <a:buFont typeface="Segoe UI" pitchFamily="34" charset="0"/>
        <a:buChar char="&gt;"/>
        <a:defRPr sz="32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C3D69B"/>
        </a:buClr>
        <a:buSzPct val="90000"/>
        <a:buFont typeface="Segoe UI" pitchFamily="34" charset="0"/>
        <a:buChar char="&gt;"/>
        <a:defRPr sz="28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C3D69B"/>
        </a:buClr>
        <a:buSzPct val="90000"/>
        <a:buFont typeface="Segoe UI" pitchFamily="34" charset="0"/>
        <a:buChar char="&gt;"/>
        <a:defRPr sz="24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C3D69B"/>
        </a:buClr>
        <a:buSzPct val="90000"/>
        <a:buFont typeface="Segoe UI" pitchFamily="34" charset="0"/>
        <a:buChar char="&gt;"/>
        <a:defRPr sz="20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C3D69B"/>
        </a:buClr>
        <a:buSzPct val="90000"/>
        <a:buFont typeface="Segoe UI" pitchFamily="34" charset="0"/>
        <a:buChar char="&gt;"/>
        <a:defRPr sz="20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http://tomasp.net/blo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emf"/><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hyperlink" Target="http://www.silverlight.net/getstarted" TargetMode="External"/><Relationship Id="rId7" Type="http://schemas.openxmlformats.org/officeDocument/2006/relationships/image" Target="../media/image3.png"/><Relationship Id="rId2" Type="http://schemas.openxmlformats.org/officeDocument/2006/relationships/hyperlink" Target="http://www.fsharp.net/" TargetMode="External"/><Relationship Id="rId1" Type="http://schemas.openxmlformats.org/officeDocument/2006/relationships/slideLayout" Target="../slideLayouts/slideLayout2.xml"/><Relationship Id="rId6" Type="http://schemas.openxmlformats.org/officeDocument/2006/relationships/hyperlink" Target="mailto:tomas@tomasp.net" TargetMode="External"/><Relationship Id="rId5" Type="http://schemas.openxmlformats.org/officeDocument/2006/relationships/hyperlink" Target="http://tomasp.net/blog" TargetMode="External"/><Relationship Id="rId4" Type="http://schemas.openxmlformats.org/officeDocument/2006/relationships/hyperlink" Target="http://functional-programming.n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prstClr val="black"/>
              <a:schemeClr val="accent4">
                <a:tint val="45000"/>
                <a:satMod val="400000"/>
              </a:schemeClr>
            </a:duotone>
            <a:extLst>
              <a:ext uri="{BEBA8EAE-BF5A-486C-A8C5-ECC9F3942E4B}">
                <a14:imgProps xmlns:a14="http://schemas.microsoft.com/office/drawing/2010/main">
                  <a14:imgLayer r:embed="rId3">
                    <a14:imgEffect>
                      <a14:colorTemperature colorTemp="11200"/>
                    </a14:imgEffect>
                    <a14:imgEffect>
                      <a14:brightnessContrast bright="57000" contrast="-48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Reactive Programming with F#</a:t>
            </a:r>
            <a:endParaRPr lang="cs-CZ" dirty="0"/>
          </a:p>
        </p:txBody>
      </p:sp>
      <p:sp>
        <p:nvSpPr>
          <p:cNvPr id="3" name="Subtitle 2"/>
          <p:cNvSpPr>
            <a:spLocks noGrp="1"/>
          </p:cNvSpPr>
          <p:nvPr>
            <p:ph type="subTitle" idx="1"/>
          </p:nvPr>
        </p:nvSpPr>
        <p:spPr/>
        <p:txBody>
          <a:bodyPr/>
          <a:lstStyle/>
          <a:p>
            <a:r>
              <a:rPr lang="en-US" dirty="0"/>
              <a:t>Tom</a:t>
            </a:r>
            <a:r>
              <a:rPr lang="cs-CZ" dirty="0"/>
              <a:t>áš Petříček</a:t>
            </a:r>
            <a:endParaRPr lang="en-US" dirty="0"/>
          </a:p>
          <a:p>
            <a:endParaRPr lang="en-US" sz="2500" dirty="0"/>
          </a:p>
          <a:p>
            <a:r>
              <a:rPr lang="en-US" sz="2500" dirty="0"/>
              <a:t>Microsoft C# MVP</a:t>
            </a:r>
            <a:r>
              <a:rPr lang="cs-CZ" sz="2500" dirty="0"/>
              <a:t> </a:t>
            </a:r>
            <a:endParaRPr lang="en-US" sz="2500" dirty="0"/>
          </a:p>
          <a:p>
            <a:r>
              <a:rPr lang="en-US" sz="2500" dirty="0">
                <a:hlinkClick r:id="rId4"/>
              </a:rPr>
              <a:t>http://tomasp.net/blog</a:t>
            </a:r>
            <a:r>
              <a:rPr lang="en-US" sz="2500" dirty="0"/>
              <a:t> </a:t>
            </a:r>
          </a:p>
        </p:txBody>
      </p:sp>
    </p:spTree>
    <p:extLst>
      <p:ext uri="{BB962C8B-B14F-4D97-AF65-F5344CB8AC3E}">
        <p14:creationId xmlns:p14="http://schemas.microsoft.com/office/powerpoint/2010/main" val="4021367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Digression: Dynamic invoke in F#</a:t>
            </a:r>
            <a:endParaRPr lang="cs-CZ" dirty="0"/>
          </a:p>
        </p:txBody>
      </p:sp>
      <p:sp>
        <p:nvSpPr>
          <p:cNvPr id="3" name="Text Placeholder 2"/>
          <p:cNvSpPr>
            <a:spLocks noGrp="1"/>
          </p:cNvSpPr>
          <p:nvPr>
            <p:ph type="body" sz="quarter" idx="10"/>
          </p:nvPr>
        </p:nvSpPr>
        <p:spPr>
          <a:xfrm>
            <a:off x="381000" y="1199408"/>
            <a:ext cx="8382000" cy="4912114"/>
          </a:xfrm>
        </p:spPr>
        <p:txBody>
          <a:bodyPr/>
          <a:lstStyle/>
          <a:p>
            <a:r>
              <a:rPr lang="en-US" dirty="0"/>
              <a:t>Access members not known at compile-time</a:t>
            </a:r>
          </a:p>
          <a:p>
            <a:pPr lvl="1"/>
            <a:r>
              <a:rPr lang="en-US" dirty="0"/>
              <a:t>Simple version of </a:t>
            </a:r>
            <a:r>
              <a:rPr lang="en-US" sz="2400" dirty="0">
                <a:solidFill>
                  <a:schemeClr val="accent1">
                    <a:lumMod val="50000"/>
                  </a:schemeClr>
                </a:solidFill>
                <a:latin typeface="Consolas" pitchFamily="49" charset="0"/>
                <a:cs typeface="Consolas" pitchFamily="49" charset="0"/>
              </a:rPr>
              <a:t>dynamic</a:t>
            </a:r>
            <a:r>
              <a:rPr lang="en-US" dirty="0"/>
              <a:t> keyword in C#</a:t>
            </a:r>
          </a:p>
          <a:p>
            <a:pPr lvl="1"/>
            <a:r>
              <a:rPr lang="en-US" dirty="0"/>
              <a:t>We can easily define behavior of the operator</a:t>
            </a:r>
          </a:p>
          <a:p>
            <a:endParaRPr lang="en-US" dirty="0"/>
          </a:p>
          <a:p>
            <a:endParaRPr lang="en-US" dirty="0"/>
          </a:p>
          <a:p>
            <a:r>
              <a:rPr lang="en-US" dirty="0"/>
              <a:t>How does it work? </a:t>
            </a:r>
          </a:p>
          <a:p>
            <a:pPr lvl="1"/>
            <a:r>
              <a:rPr lang="en-US" dirty="0"/>
              <a:t>When we write…</a:t>
            </a:r>
          </a:p>
          <a:p>
            <a:pPr lvl="1"/>
            <a:endParaRPr lang="en-US" dirty="0"/>
          </a:p>
          <a:p>
            <a:pPr lvl="1"/>
            <a:r>
              <a:rPr lang="en-US" dirty="0"/>
              <a:t>…the compiler treats it as:</a:t>
            </a:r>
          </a:p>
          <a:p>
            <a:pPr lvl="1"/>
            <a:endParaRPr lang="cs-CZ" dirty="0"/>
          </a:p>
        </p:txBody>
      </p:sp>
      <p:sp>
        <p:nvSpPr>
          <p:cNvPr id="4" name="TextBox 3"/>
          <p:cNvSpPr txBox="1"/>
          <p:nvPr/>
        </p:nvSpPr>
        <p:spPr>
          <a:xfrm>
            <a:off x="1167736" y="2671937"/>
            <a:ext cx="6768943" cy="699404"/>
          </a:xfrm>
          <a:prstGeom prst="rect">
            <a:avLst/>
          </a:prstGeom>
          <a:solidFill>
            <a:schemeClr val="accent3">
              <a:lumMod val="20000"/>
              <a:lumOff val="80000"/>
            </a:schemeClr>
          </a:solidFill>
          <a:ln w="19050">
            <a:solidFill>
              <a:schemeClr val="accent3">
                <a:lumMod val="75000"/>
              </a:schemeClr>
            </a:solidFill>
          </a:ln>
        </p:spPr>
        <p:txBody>
          <a:bodyPr wrap="square" lIns="72000" tIns="72000" rIns="72000" bIns="72000" rtlCol="0">
            <a:spAutoFit/>
          </a:bodyPr>
          <a:lstStyle/>
          <a:p>
            <a:r>
              <a:rPr lang="en-US" dirty="0">
                <a:solidFill>
                  <a:srgbClr val="0000FF"/>
                </a:solidFill>
                <a:latin typeface="Consolas"/>
              </a:rPr>
              <a:t>let</a:t>
            </a:r>
            <a:r>
              <a:rPr lang="en-US" dirty="0">
                <a:solidFill>
                  <a:prstClr val="black"/>
                </a:solidFill>
                <a:latin typeface="Consolas"/>
              </a:rPr>
              <a:t> (</a:t>
            </a:r>
            <a:r>
              <a:rPr lang="en-US" dirty="0">
                <a:solidFill>
                  <a:srgbClr val="800080"/>
                </a:solidFill>
                <a:latin typeface="Consolas"/>
              </a:rPr>
              <a:t>?</a:t>
            </a:r>
            <a:r>
              <a:rPr lang="en-US" dirty="0">
                <a:solidFill>
                  <a:prstClr val="black"/>
                </a:solidFill>
                <a:latin typeface="Consolas"/>
              </a:rPr>
              <a:t>) (</a:t>
            </a:r>
            <a:r>
              <a:rPr lang="en-US" dirty="0">
                <a:solidFill>
                  <a:srgbClr val="020002"/>
                </a:solidFill>
                <a:latin typeface="Consolas"/>
              </a:rPr>
              <a:t>this</a:t>
            </a:r>
            <a:r>
              <a:rPr lang="en-US" dirty="0">
                <a:solidFill>
                  <a:prstClr val="black"/>
                </a:solidFill>
                <a:latin typeface="Consolas"/>
              </a:rPr>
              <a:t> </a:t>
            </a:r>
            <a:r>
              <a:rPr lang="en-US" dirty="0">
                <a:solidFill>
                  <a:srgbClr val="800080"/>
                </a:solidFill>
                <a:latin typeface="Consolas"/>
              </a:rPr>
              <a:t>:</a:t>
            </a:r>
            <a:r>
              <a:rPr lang="en-US" dirty="0">
                <a:solidFill>
                  <a:prstClr val="black"/>
                </a:solidFill>
                <a:latin typeface="Consolas"/>
              </a:rPr>
              <a:t> </a:t>
            </a:r>
            <a:r>
              <a:rPr lang="en-US" dirty="0">
                <a:solidFill>
                  <a:srgbClr val="020002"/>
                </a:solidFill>
                <a:latin typeface="Consolas"/>
              </a:rPr>
              <a:t>Control</a:t>
            </a:r>
            <a:r>
              <a:rPr lang="en-US" dirty="0">
                <a:solidFill>
                  <a:prstClr val="black"/>
                </a:solidFill>
                <a:latin typeface="Consolas"/>
              </a:rPr>
              <a:t>) (</a:t>
            </a:r>
            <a:r>
              <a:rPr lang="en-US" dirty="0">
                <a:solidFill>
                  <a:srgbClr val="020002"/>
                </a:solidFill>
                <a:latin typeface="Consolas"/>
              </a:rPr>
              <a:t>prop</a:t>
            </a:r>
            <a:r>
              <a:rPr lang="en-US" dirty="0">
                <a:solidFill>
                  <a:prstClr val="black"/>
                </a:solidFill>
                <a:latin typeface="Consolas"/>
              </a:rPr>
              <a:t> </a:t>
            </a:r>
            <a:r>
              <a:rPr lang="en-US" dirty="0">
                <a:solidFill>
                  <a:srgbClr val="800080"/>
                </a:solidFill>
                <a:latin typeface="Consolas"/>
              </a:rPr>
              <a:t>:</a:t>
            </a:r>
            <a:r>
              <a:rPr lang="en-US" dirty="0">
                <a:solidFill>
                  <a:prstClr val="black"/>
                </a:solidFill>
                <a:latin typeface="Consolas"/>
              </a:rPr>
              <a:t> </a:t>
            </a:r>
            <a:r>
              <a:rPr lang="en-US" dirty="0">
                <a:solidFill>
                  <a:srgbClr val="020002"/>
                </a:solidFill>
                <a:latin typeface="Consolas"/>
              </a:rPr>
              <a:t>string</a:t>
            </a:r>
            <a:r>
              <a:rPr lang="en-US" dirty="0">
                <a:solidFill>
                  <a:prstClr val="black"/>
                </a:solidFill>
                <a:latin typeface="Consolas"/>
              </a:rPr>
              <a:t>) </a:t>
            </a:r>
            <a:r>
              <a:rPr lang="en-US" dirty="0">
                <a:solidFill>
                  <a:srgbClr val="800080"/>
                </a:solidFill>
                <a:latin typeface="Consolas"/>
              </a:rPr>
              <a:t>:</a:t>
            </a:r>
            <a:r>
              <a:rPr lang="en-US" dirty="0">
                <a:solidFill>
                  <a:prstClr val="black"/>
                </a:solidFill>
                <a:latin typeface="Consolas"/>
              </a:rPr>
              <a:t> </a:t>
            </a:r>
            <a:r>
              <a:rPr lang="en-US" dirty="0">
                <a:solidFill>
                  <a:srgbClr val="800080"/>
                </a:solidFill>
                <a:latin typeface="Consolas"/>
              </a:rPr>
              <a:t>'</a:t>
            </a:r>
            <a:r>
              <a:rPr lang="en-US" dirty="0">
                <a:solidFill>
                  <a:srgbClr val="020002"/>
                </a:solidFill>
                <a:latin typeface="Consolas"/>
              </a:rPr>
              <a:t>T</a:t>
            </a:r>
            <a:r>
              <a:rPr lang="en-US" dirty="0">
                <a:solidFill>
                  <a:prstClr val="black"/>
                </a:solidFill>
                <a:latin typeface="Consolas"/>
              </a:rPr>
              <a:t> </a:t>
            </a:r>
            <a:r>
              <a:rPr lang="en-US" dirty="0">
                <a:solidFill>
                  <a:srgbClr val="800080"/>
                </a:solidFill>
                <a:latin typeface="Consolas"/>
              </a:rPr>
              <a:t>=</a:t>
            </a:r>
            <a:endParaRPr lang="en-US" dirty="0">
              <a:solidFill>
                <a:prstClr val="black"/>
              </a:solidFill>
              <a:latin typeface="Consolas"/>
            </a:endParaRPr>
          </a:p>
          <a:p>
            <a:r>
              <a:rPr lang="cs-CZ" dirty="0">
                <a:solidFill>
                  <a:prstClr val="black"/>
                </a:solidFill>
                <a:latin typeface="Consolas"/>
              </a:rPr>
              <a:t>  </a:t>
            </a:r>
            <a:r>
              <a:rPr lang="cs-CZ" dirty="0">
                <a:solidFill>
                  <a:srgbClr val="020002"/>
                </a:solidFill>
                <a:latin typeface="Consolas"/>
              </a:rPr>
              <a:t>this</a:t>
            </a:r>
            <a:r>
              <a:rPr lang="cs-CZ" dirty="0">
                <a:solidFill>
                  <a:srgbClr val="800080"/>
                </a:solidFill>
                <a:latin typeface="Consolas"/>
              </a:rPr>
              <a:t>.</a:t>
            </a:r>
            <a:r>
              <a:rPr lang="cs-CZ" dirty="0">
                <a:solidFill>
                  <a:srgbClr val="020002"/>
                </a:solidFill>
                <a:latin typeface="Consolas"/>
              </a:rPr>
              <a:t>FindName</a:t>
            </a:r>
            <a:r>
              <a:rPr lang="cs-CZ" dirty="0">
                <a:solidFill>
                  <a:prstClr val="black"/>
                </a:solidFill>
                <a:latin typeface="Consolas"/>
              </a:rPr>
              <a:t>(</a:t>
            </a:r>
            <a:r>
              <a:rPr lang="cs-CZ" dirty="0">
                <a:solidFill>
                  <a:srgbClr val="020002"/>
                </a:solidFill>
                <a:latin typeface="Consolas"/>
              </a:rPr>
              <a:t>prop</a:t>
            </a:r>
            <a:r>
              <a:rPr lang="cs-CZ" dirty="0">
                <a:solidFill>
                  <a:prstClr val="black"/>
                </a:solidFill>
                <a:latin typeface="Consolas"/>
              </a:rPr>
              <a:t>) </a:t>
            </a:r>
            <a:r>
              <a:rPr lang="cs-CZ" dirty="0">
                <a:solidFill>
                  <a:srgbClr val="800080"/>
                </a:solidFill>
                <a:latin typeface="Consolas"/>
              </a:rPr>
              <a:t>:?&gt;</a:t>
            </a:r>
            <a:r>
              <a:rPr lang="cs-CZ" dirty="0">
                <a:solidFill>
                  <a:prstClr val="black"/>
                </a:solidFill>
                <a:latin typeface="Consolas"/>
              </a:rPr>
              <a:t> </a:t>
            </a:r>
            <a:r>
              <a:rPr lang="cs-CZ" dirty="0">
                <a:solidFill>
                  <a:srgbClr val="800080"/>
                </a:solidFill>
                <a:latin typeface="Consolas"/>
              </a:rPr>
              <a:t>'</a:t>
            </a:r>
            <a:r>
              <a:rPr lang="cs-CZ" dirty="0">
                <a:solidFill>
                  <a:srgbClr val="020002"/>
                </a:solidFill>
                <a:latin typeface="Consolas"/>
              </a:rPr>
              <a:t>T</a:t>
            </a:r>
            <a:endParaRPr lang="cs-CZ" dirty="0">
              <a:solidFill>
                <a:prstClr val="black"/>
              </a:solidFill>
              <a:latin typeface="Consolas"/>
            </a:endParaRPr>
          </a:p>
        </p:txBody>
      </p:sp>
      <p:sp>
        <p:nvSpPr>
          <p:cNvPr id="5" name="TextBox 4"/>
          <p:cNvSpPr txBox="1"/>
          <p:nvPr/>
        </p:nvSpPr>
        <p:spPr>
          <a:xfrm>
            <a:off x="1256804" y="4655361"/>
            <a:ext cx="5417131" cy="422405"/>
          </a:xfrm>
          <a:prstGeom prst="rect">
            <a:avLst/>
          </a:prstGeom>
          <a:solidFill>
            <a:schemeClr val="accent3">
              <a:lumMod val="20000"/>
              <a:lumOff val="80000"/>
            </a:schemeClr>
          </a:solidFill>
          <a:ln w="19050">
            <a:solidFill>
              <a:schemeClr val="accent3">
                <a:lumMod val="75000"/>
              </a:schemeClr>
            </a:solidFill>
          </a:ln>
        </p:spPr>
        <p:txBody>
          <a:bodyPr wrap="square" lIns="72000" tIns="72000" rIns="72000" bIns="72000" rtlCol="0">
            <a:spAutoFit/>
          </a:bodyPr>
          <a:lstStyle/>
          <a:p>
            <a:r>
              <a:rPr lang="en-US" dirty="0">
                <a:solidFill>
                  <a:srgbClr val="0000FF"/>
                </a:solidFill>
                <a:latin typeface="Consolas"/>
              </a:rPr>
              <a:t>let</a:t>
            </a:r>
            <a:r>
              <a:rPr lang="en-US" dirty="0">
                <a:solidFill>
                  <a:prstClr val="black"/>
                </a:solidFill>
                <a:latin typeface="Consolas"/>
              </a:rPr>
              <a:t> ball </a:t>
            </a:r>
            <a:r>
              <a:rPr lang="cs-CZ" dirty="0">
                <a:solidFill>
                  <a:srgbClr val="800080"/>
                </a:solidFill>
                <a:latin typeface="Consolas"/>
              </a:rPr>
              <a:t>:</a:t>
            </a:r>
            <a:r>
              <a:rPr lang="en-US" dirty="0">
                <a:solidFill>
                  <a:srgbClr val="800080"/>
                </a:solidFill>
                <a:latin typeface="Consolas"/>
              </a:rPr>
              <a:t> </a:t>
            </a:r>
            <a:r>
              <a:rPr lang="en-US" dirty="0">
                <a:solidFill>
                  <a:prstClr val="black"/>
                </a:solidFill>
                <a:latin typeface="Consolas"/>
              </a:rPr>
              <a:t>Ellipse = </a:t>
            </a:r>
            <a:r>
              <a:rPr lang="en-US" dirty="0" err="1">
                <a:solidFill>
                  <a:prstClr val="black"/>
                </a:solidFill>
                <a:latin typeface="Consolas"/>
              </a:rPr>
              <a:t>this</a:t>
            </a:r>
            <a:r>
              <a:rPr lang="en-US" dirty="0" err="1">
                <a:solidFill>
                  <a:srgbClr val="800080"/>
                </a:solidFill>
                <a:latin typeface="Consolas"/>
              </a:rPr>
              <a:t>?</a:t>
            </a:r>
            <a:r>
              <a:rPr lang="en-US" dirty="0" err="1">
                <a:solidFill>
                  <a:prstClr val="black"/>
                </a:solidFill>
                <a:latin typeface="Consolas"/>
              </a:rPr>
              <a:t>Ball</a:t>
            </a:r>
            <a:endParaRPr lang="en-US" dirty="0">
              <a:solidFill>
                <a:prstClr val="black"/>
              </a:solidFill>
              <a:latin typeface="Consolas"/>
            </a:endParaRPr>
          </a:p>
        </p:txBody>
      </p:sp>
      <p:sp>
        <p:nvSpPr>
          <p:cNvPr id="6" name="TextBox 5"/>
          <p:cNvSpPr txBox="1"/>
          <p:nvPr/>
        </p:nvSpPr>
        <p:spPr>
          <a:xfrm>
            <a:off x="1256804" y="5591533"/>
            <a:ext cx="5417131" cy="422405"/>
          </a:xfrm>
          <a:prstGeom prst="rect">
            <a:avLst/>
          </a:prstGeom>
          <a:solidFill>
            <a:schemeClr val="accent3">
              <a:lumMod val="20000"/>
              <a:lumOff val="80000"/>
            </a:schemeClr>
          </a:solidFill>
          <a:ln w="19050">
            <a:solidFill>
              <a:schemeClr val="accent3">
                <a:lumMod val="75000"/>
              </a:schemeClr>
            </a:solidFill>
          </a:ln>
        </p:spPr>
        <p:txBody>
          <a:bodyPr wrap="square" lIns="72000" tIns="72000" rIns="72000" bIns="72000" rtlCol="0">
            <a:spAutoFit/>
          </a:bodyPr>
          <a:lstStyle/>
          <a:p>
            <a:r>
              <a:rPr lang="en-US" dirty="0">
                <a:solidFill>
                  <a:srgbClr val="0000FF"/>
                </a:solidFill>
                <a:latin typeface="Consolas"/>
              </a:rPr>
              <a:t>let</a:t>
            </a:r>
            <a:r>
              <a:rPr lang="en-US" dirty="0">
                <a:solidFill>
                  <a:prstClr val="black"/>
                </a:solidFill>
                <a:latin typeface="Consolas"/>
              </a:rPr>
              <a:t> ball </a:t>
            </a:r>
            <a:r>
              <a:rPr lang="cs-CZ" dirty="0">
                <a:solidFill>
                  <a:srgbClr val="800080"/>
                </a:solidFill>
                <a:latin typeface="Consolas"/>
              </a:rPr>
              <a:t>:</a:t>
            </a:r>
            <a:r>
              <a:rPr lang="en-US" dirty="0">
                <a:solidFill>
                  <a:srgbClr val="800080"/>
                </a:solidFill>
                <a:latin typeface="Consolas"/>
              </a:rPr>
              <a:t> </a:t>
            </a:r>
            <a:r>
              <a:rPr lang="en-US" dirty="0">
                <a:solidFill>
                  <a:prstClr val="black"/>
                </a:solidFill>
                <a:latin typeface="Consolas"/>
              </a:rPr>
              <a:t>Ellipse = (</a:t>
            </a:r>
            <a:r>
              <a:rPr lang="en-US" dirty="0">
                <a:solidFill>
                  <a:srgbClr val="800080"/>
                </a:solidFill>
                <a:latin typeface="Consolas"/>
              </a:rPr>
              <a:t>?</a:t>
            </a:r>
            <a:r>
              <a:rPr lang="en-US" dirty="0">
                <a:solidFill>
                  <a:prstClr val="black"/>
                </a:solidFill>
                <a:latin typeface="Consolas"/>
              </a:rPr>
              <a:t>) this</a:t>
            </a:r>
            <a:r>
              <a:rPr lang="cs-CZ" dirty="0">
                <a:solidFill>
                  <a:srgbClr val="808000"/>
                </a:solidFill>
                <a:latin typeface="Consolas"/>
              </a:rPr>
              <a:t> "</a:t>
            </a:r>
            <a:r>
              <a:rPr lang="en-US" dirty="0">
                <a:solidFill>
                  <a:srgbClr val="808000"/>
                </a:solidFill>
                <a:latin typeface="Consolas"/>
              </a:rPr>
              <a:t>Ball"</a:t>
            </a:r>
            <a:endParaRPr lang="cs-CZ" dirty="0">
              <a:solidFill>
                <a:srgbClr val="808000"/>
              </a:solidFill>
              <a:latin typeface="Consolas"/>
            </a:endParaRPr>
          </a:p>
        </p:txBody>
      </p:sp>
    </p:spTree>
    <p:extLst>
      <p:ext uri="{BB962C8B-B14F-4D97-AF65-F5344CB8AC3E}">
        <p14:creationId xmlns:p14="http://schemas.microsoft.com/office/powerpoint/2010/main" val="33206173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F# events</a:t>
            </a:r>
            <a:endParaRPr lang="cs-CZ" dirty="0"/>
          </a:p>
        </p:txBody>
      </p:sp>
      <p:sp>
        <p:nvSpPr>
          <p:cNvPr id="3" name="Text Placeholder 2"/>
          <p:cNvSpPr>
            <a:spLocks noGrp="1"/>
          </p:cNvSpPr>
          <p:nvPr>
            <p:ph type="body" sz="quarter" idx="10"/>
          </p:nvPr>
        </p:nvSpPr>
        <p:spPr>
          <a:xfrm>
            <a:off x="381000" y="1199408"/>
            <a:ext cx="8382000" cy="5029069"/>
          </a:xfrm>
        </p:spPr>
        <p:txBody>
          <a:bodyPr/>
          <a:lstStyle/>
          <a:p>
            <a:r>
              <a:rPr lang="en-US" dirty="0"/>
              <a:t>Events in F# are </a:t>
            </a:r>
            <a:r>
              <a:rPr lang="en-US" i="1" dirty="0"/>
              <a:t>first-class values</a:t>
            </a:r>
          </a:p>
          <a:p>
            <a:pPr lvl="1"/>
            <a:r>
              <a:rPr lang="en-US" dirty="0"/>
              <a:t>Implement interface type </a:t>
            </a:r>
            <a:r>
              <a:rPr lang="en-US" sz="2400" dirty="0" err="1">
                <a:solidFill>
                  <a:schemeClr val="accent1">
                    <a:lumMod val="50000"/>
                  </a:schemeClr>
                </a:solidFill>
                <a:latin typeface="Consolas" pitchFamily="49" charset="0"/>
                <a:cs typeface="Consolas" pitchFamily="49" charset="0"/>
              </a:rPr>
              <a:t>IEvent</a:t>
            </a:r>
            <a:r>
              <a:rPr lang="en-US" sz="2400" dirty="0">
                <a:solidFill>
                  <a:schemeClr val="accent1">
                    <a:lumMod val="50000"/>
                  </a:schemeClr>
                </a:solidFill>
                <a:latin typeface="Consolas" pitchFamily="49" charset="0"/>
                <a:cs typeface="Consolas" pitchFamily="49" charset="0"/>
              </a:rPr>
              <a:t>&lt;'T&gt;</a:t>
            </a:r>
            <a:endParaRPr lang="cs-CZ" sz="2400" dirty="0">
              <a:solidFill>
                <a:schemeClr val="accent1">
                  <a:lumMod val="50000"/>
                </a:schemeClr>
              </a:solidFill>
              <a:latin typeface="Consolas" pitchFamily="49" charset="0"/>
              <a:cs typeface="Consolas" pitchFamily="49" charset="0"/>
            </a:endParaRPr>
          </a:p>
          <a:p>
            <a:pPr lvl="1"/>
            <a:r>
              <a:rPr lang="en-US" dirty="0"/>
              <a:t>Events carry values </a:t>
            </a:r>
            <a:r>
              <a:rPr lang="en-US" sz="2400" dirty="0">
                <a:solidFill>
                  <a:schemeClr val="accent1">
                    <a:lumMod val="50000"/>
                  </a:schemeClr>
                </a:solidFill>
                <a:latin typeface="Consolas" pitchFamily="49" charset="0"/>
                <a:cs typeface="Consolas" pitchFamily="49" charset="0"/>
              </a:rPr>
              <a:t>'T</a:t>
            </a:r>
            <a:r>
              <a:rPr lang="en-US" sz="2400" dirty="0">
                <a:solidFill>
                  <a:prstClr val="black"/>
                </a:solidFill>
                <a:latin typeface="Consolas" pitchFamily="49" charset="0"/>
                <a:cs typeface="Consolas" pitchFamily="49" charset="0"/>
              </a:rPr>
              <a:t> </a:t>
            </a:r>
            <a:r>
              <a:rPr lang="en-US" dirty="0"/>
              <a:t>such as </a:t>
            </a:r>
            <a:r>
              <a:rPr lang="en-US" sz="2400" dirty="0" err="1">
                <a:solidFill>
                  <a:schemeClr val="accent1">
                    <a:lumMod val="50000"/>
                  </a:schemeClr>
                </a:solidFill>
                <a:latin typeface="Consolas" pitchFamily="49" charset="0"/>
                <a:cs typeface="Consolas" pitchFamily="49" charset="0"/>
              </a:rPr>
              <a:t>MouseEventArgs</a:t>
            </a:r>
            <a:endParaRPr lang="en-US" dirty="0">
              <a:solidFill>
                <a:schemeClr val="accent1">
                  <a:lumMod val="50000"/>
                </a:schemeClr>
              </a:solidFill>
            </a:endParaRPr>
          </a:p>
          <a:p>
            <a:pPr lvl="1"/>
            <a:r>
              <a:rPr lang="en-US" dirty="0"/>
              <a:t>Can be passed as arguments, returned as results</a:t>
            </a:r>
          </a:p>
          <a:p>
            <a:pPr lvl="4"/>
            <a:endParaRPr lang="en-US" dirty="0"/>
          </a:p>
          <a:p>
            <a:r>
              <a:rPr lang="en-US" dirty="0"/>
              <a:t>We use functions for working with </a:t>
            </a:r>
            <a:r>
              <a:rPr lang="en-US" i="1" dirty="0"/>
              <a:t>event values</a:t>
            </a:r>
          </a:p>
          <a:p>
            <a:pPr lvl="1"/>
            <a:endParaRPr lang="en-US" i="1" dirty="0">
              <a:latin typeface="Consolas" pitchFamily="49" charset="0"/>
              <a:cs typeface="Consolas" pitchFamily="49" charset="0"/>
            </a:endParaRPr>
          </a:p>
          <a:p>
            <a:pPr lvl="1"/>
            <a:endParaRPr lang="en-US" i="1" dirty="0">
              <a:latin typeface="Consolas" pitchFamily="49" charset="0"/>
              <a:cs typeface="Consolas" pitchFamily="49" charset="0"/>
            </a:endParaRPr>
          </a:p>
          <a:p>
            <a:pPr lvl="1"/>
            <a:r>
              <a:rPr lang="en-US" dirty="0"/>
              <a:t>Create new event that carries different type of </a:t>
            </a:r>
            <a:br>
              <a:rPr lang="en-US" dirty="0"/>
            </a:br>
            <a:r>
              <a:rPr lang="en-US" dirty="0"/>
              <a:t>value and is triggered only in some cases</a:t>
            </a:r>
          </a:p>
          <a:p>
            <a:pPr lvl="1"/>
            <a:r>
              <a:rPr lang="en-US" sz="2400" dirty="0" err="1">
                <a:solidFill>
                  <a:schemeClr val="accent1">
                    <a:lumMod val="50000"/>
                  </a:schemeClr>
                </a:solidFill>
                <a:latin typeface="Consolas" pitchFamily="49" charset="0"/>
                <a:cs typeface="Consolas" pitchFamily="49" charset="0"/>
              </a:rPr>
              <a:t>Event.add</a:t>
            </a:r>
            <a:r>
              <a:rPr lang="en-US" dirty="0"/>
              <a:t> registers handler to the final event</a:t>
            </a:r>
            <a:endParaRPr lang="en-US" dirty="0">
              <a:latin typeface="Consolas" pitchFamily="49" charset="0"/>
              <a:cs typeface="Consolas" pitchFamily="49" charset="0"/>
            </a:endParaRPr>
          </a:p>
        </p:txBody>
      </p:sp>
      <p:sp>
        <p:nvSpPr>
          <p:cNvPr id="5" name="TextBox 4"/>
          <p:cNvSpPr txBox="1"/>
          <p:nvPr/>
        </p:nvSpPr>
        <p:spPr>
          <a:xfrm>
            <a:off x="985644" y="3990596"/>
            <a:ext cx="7327083" cy="699404"/>
          </a:xfrm>
          <a:prstGeom prst="rect">
            <a:avLst/>
          </a:prstGeom>
          <a:solidFill>
            <a:schemeClr val="accent3">
              <a:lumMod val="20000"/>
              <a:lumOff val="80000"/>
            </a:schemeClr>
          </a:solidFill>
          <a:ln w="19050">
            <a:solidFill>
              <a:schemeClr val="accent3">
                <a:lumMod val="75000"/>
              </a:schemeClr>
            </a:solidFill>
          </a:ln>
        </p:spPr>
        <p:txBody>
          <a:bodyPr wrap="square" lIns="72000" tIns="72000" rIns="72000" bIns="72000" rtlCol="0">
            <a:spAutoFit/>
          </a:bodyPr>
          <a:lstStyle/>
          <a:p>
            <a:r>
              <a:rPr lang="cs-CZ" dirty="0">
                <a:solidFill>
                  <a:srgbClr val="020002"/>
                </a:solidFill>
                <a:latin typeface="Consolas"/>
              </a:rPr>
              <a:t>Event</a:t>
            </a:r>
            <a:r>
              <a:rPr lang="cs-CZ" dirty="0">
                <a:solidFill>
                  <a:srgbClr val="800080"/>
                </a:solidFill>
                <a:latin typeface="Consolas"/>
              </a:rPr>
              <a:t>.</a:t>
            </a:r>
            <a:r>
              <a:rPr lang="cs-CZ" dirty="0">
                <a:solidFill>
                  <a:srgbClr val="020002"/>
                </a:solidFill>
                <a:latin typeface="Consolas"/>
              </a:rPr>
              <a:t>map</a:t>
            </a:r>
            <a:r>
              <a:rPr lang="cs-CZ" dirty="0">
                <a:solidFill>
                  <a:prstClr val="black"/>
                </a:solidFill>
                <a:latin typeface="Consolas"/>
              </a:rPr>
              <a:t> </a:t>
            </a:r>
            <a:r>
              <a:rPr lang="en-US" dirty="0">
                <a:solidFill>
                  <a:prstClr val="black"/>
                </a:solidFill>
                <a:latin typeface="Consolas"/>
              </a:rPr>
              <a:t>   : ('T -&gt; 'R)   -&gt; </a:t>
            </a:r>
            <a:r>
              <a:rPr lang="en-US" dirty="0" err="1">
                <a:solidFill>
                  <a:prstClr val="black"/>
                </a:solidFill>
                <a:latin typeface="Consolas"/>
              </a:rPr>
              <a:t>IEvent</a:t>
            </a:r>
            <a:r>
              <a:rPr lang="en-US" dirty="0">
                <a:solidFill>
                  <a:prstClr val="black"/>
                </a:solidFill>
                <a:latin typeface="Consolas"/>
              </a:rPr>
              <a:t>&lt;'T&gt; -&gt; </a:t>
            </a:r>
            <a:r>
              <a:rPr lang="en-US" dirty="0" err="1">
                <a:solidFill>
                  <a:prstClr val="black"/>
                </a:solidFill>
                <a:latin typeface="Consolas"/>
              </a:rPr>
              <a:t>IEvent</a:t>
            </a:r>
            <a:r>
              <a:rPr lang="en-US" dirty="0">
                <a:solidFill>
                  <a:prstClr val="black"/>
                </a:solidFill>
                <a:latin typeface="Consolas"/>
              </a:rPr>
              <a:t>&lt;'R&gt;</a:t>
            </a:r>
          </a:p>
          <a:p>
            <a:r>
              <a:rPr lang="en-US" dirty="0" err="1">
                <a:solidFill>
                  <a:prstClr val="black"/>
                </a:solidFill>
                <a:latin typeface="Consolas"/>
              </a:rPr>
              <a:t>Event.filter</a:t>
            </a:r>
            <a:r>
              <a:rPr lang="en-US" dirty="0">
                <a:solidFill>
                  <a:prstClr val="black"/>
                </a:solidFill>
                <a:latin typeface="Consolas"/>
              </a:rPr>
              <a:t> : ('T -&gt; </a:t>
            </a:r>
            <a:r>
              <a:rPr lang="en-US" dirty="0" err="1">
                <a:solidFill>
                  <a:prstClr val="black"/>
                </a:solidFill>
                <a:latin typeface="Consolas"/>
              </a:rPr>
              <a:t>bool</a:t>
            </a:r>
            <a:r>
              <a:rPr lang="en-US" dirty="0">
                <a:solidFill>
                  <a:prstClr val="black"/>
                </a:solidFill>
                <a:latin typeface="Consolas"/>
              </a:rPr>
              <a:t>) -&gt; </a:t>
            </a:r>
            <a:r>
              <a:rPr lang="en-US" dirty="0" err="1">
                <a:solidFill>
                  <a:prstClr val="black"/>
                </a:solidFill>
                <a:latin typeface="Consolas"/>
              </a:rPr>
              <a:t>IEvent</a:t>
            </a:r>
            <a:r>
              <a:rPr lang="en-US" dirty="0">
                <a:solidFill>
                  <a:prstClr val="black"/>
                </a:solidFill>
                <a:latin typeface="Consolas"/>
              </a:rPr>
              <a:t>&lt;'T&gt; -&gt; </a:t>
            </a:r>
            <a:r>
              <a:rPr lang="en-US" dirty="0" err="1">
                <a:solidFill>
                  <a:prstClr val="black"/>
                </a:solidFill>
                <a:latin typeface="Consolas"/>
              </a:rPr>
              <a:t>IEvent</a:t>
            </a:r>
            <a:r>
              <a:rPr lang="en-US" dirty="0">
                <a:solidFill>
                  <a:prstClr val="black"/>
                </a:solidFill>
                <a:latin typeface="Consolas"/>
              </a:rPr>
              <a:t>&lt;'T&gt;</a:t>
            </a:r>
          </a:p>
        </p:txBody>
      </p:sp>
    </p:spTree>
    <p:extLst>
      <p:ext uri="{BB962C8B-B14F-4D97-AF65-F5344CB8AC3E}">
        <p14:creationId xmlns:p14="http://schemas.microsoft.com/office/powerpoint/2010/main" val="22683423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interesting event combinators</a:t>
            </a:r>
            <a:endParaRPr lang="cs-CZ" dirty="0"/>
          </a:p>
        </p:txBody>
      </p:sp>
      <p:sp>
        <p:nvSpPr>
          <p:cNvPr id="3" name="Text Placeholder 2"/>
          <p:cNvSpPr>
            <a:spLocks noGrp="1"/>
          </p:cNvSpPr>
          <p:nvPr>
            <p:ph type="body" sz="quarter" idx="10"/>
          </p:nvPr>
        </p:nvSpPr>
        <p:spPr>
          <a:xfrm>
            <a:off x="381000" y="1199408"/>
            <a:ext cx="8382000" cy="4302716"/>
          </a:xfrm>
        </p:spPr>
        <p:txBody>
          <a:bodyPr/>
          <a:lstStyle/>
          <a:p>
            <a:r>
              <a:rPr lang="en-US" dirty="0"/>
              <a:t>Merging events with </a:t>
            </a:r>
            <a:r>
              <a:rPr lang="en-US" sz="2800" dirty="0" err="1">
                <a:solidFill>
                  <a:schemeClr val="accent1">
                    <a:lumMod val="50000"/>
                  </a:schemeClr>
                </a:solidFill>
                <a:latin typeface="Consolas" pitchFamily="49" charset="0"/>
                <a:cs typeface="Consolas" pitchFamily="49" charset="0"/>
              </a:rPr>
              <a:t>Event.merge</a:t>
            </a:r>
            <a:endParaRPr lang="cs-CZ" sz="2800" dirty="0">
              <a:solidFill>
                <a:schemeClr val="accent1">
                  <a:lumMod val="50000"/>
                </a:schemeClr>
              </a:solidFill>
              <a:latin typeface="Consolas" pitchFamily="49" charset="0"/>
              <a:cs typeface="Consolas" pitchFamily="49" charset="0"/>
            </a:endParaRPr>
          </a:p>
          <a:p>
            <a:endParaRPr lang="en-US" dirty="0"/>
          </a:p>
          <a:p>
            <a:pPr lvl="1"/>
            <a:r>
              <a:rPr lang="en-US" dirty="0"/>
              <a:t>Triggered whenever first or second event occurs</a:t>
            </a:r>
          </a:p>
          <a:p>
            <a:pPr lvl="1"/>
            <a:r>
              <a:rPr lang="en-US" dirty="0"/>
              <a:t>Note that the carried values must have same type</a:t>
            </a:r>
          </a:p>
          <a:p>
            <a:pPr lvl="3"/>
            <a:endParaRPr lang="en-US" dirty="0"/>
          </a:p>
          <a:p>
            <a:r>
              <a:rPr lang="en-US" dirty="0"/>
              <a:t>Creating stateful events with </a:t>
            </a:r>
            <a:r>
              <a:rPr lang="en-US" sz="2800" dirty="0" err="1">
                <a:solidFill>
                  <a:schemeClr val="accent1">
                    <a:lumMod val="50000"/>
                  </a:schemeClr>
                </a:solidFill>
                <a:latin typeface="Consolas" pitchFamily="49" charset="0"/>
                <a:cs typeface="Consolas" pitchFamily="49" charset="0"/>
              </a:rPr>
              <a:t>Event.scan</a:t>
            </a:r>
            <a:endParaRPr lang="en-US" sz="2800" dirty="0">
              <a:solidFill>
                <a:schemeClr val="accent1">
                  <a:lumMod val="50000"/>
                </a:schemeClr>
              </a:solidFill>
              <a:latin typeface="Consolas" pitchFamily="49" charset="0"/>
              <a:cs typeface="Consolas" pitchFamily="49" charset="0"/>
            </a:endParaRPr>
          </a:p>
          <a:p>
            <a:endParaRPr lang="en-US" dirty="0"/>
          </a:p>
          <a:p>
            <a:pPr lvl="1"/>
            <a:r>
              <a:rPr lang="en-US" dirty="0"/>
              <a:t>State is recalculated each time event occurs</a:t>
            </a:r>
          </a:p>
          <a:p>
            <a:pPr lvl="1"/>
            <a:r>
              <a:rPr lang="en-US" dirty="0"/>
              <a:t>Triggered with new state after recalculation</a:t>
            </a:r>
            <a:endParaRPr lang="cs-CZ" dirty="0">
              <a:solidFill>
                <a:schemeClr val="accent1">
                  <a:lumMod val="50000"/>
                </a:schemeClr>
              </a:solidFill>
              <a:latin typeface="Consolas" pitchFamily="49" charset="0"/>
              <a:cs typeface="Consolas" pitchFamily="49" charset="0"/>
            </a:endParaRPr>
          </a:p>
        </p:txBody>
      </p:sp>
      <p:sp>
        <p:nvSpPr>
          <p:cNvPr id="4" name="TextBox 3"/>
          <p:cNvSpPr txBox="1"/>
          <p:nvPr/>
        </p:nvSpPr>
        <p:spPr>
          <a:xfrm>
            <a:off x="890641" y="1737325"/>
            <a:ext cx="7327083" cy="422405"/>
          </a:xfrm>
          <a:prstGeom prst="rect">
            <a:avLst/>
          </a:prstGeom>
          <a:solidFill>
            <a:schemeClr val="accent3">
              <a:lumMod val="20000"/>
              <a:lumOff val="80000"/>
            </a:schemeClr>
          </a:solidFill>
          <a:ln w="19050">
            <a:solidFill>
              <a:schemeClr val="accent3">
                <a:lumMod val="75000"/>
              </a:schemeClr>
            </a:solidFill>
          </a:ln>
        </p:spPr>
        <p:txBody>
          <a:bodyPr wrap="square" lIns="72000" tIns="72000" rIns="72000" bIns="72000" rtlCol="0">
            <a:spAutoFit/>
          </a:bodyPr>
          <a:lstStyle/>
          <a:p>
            <a:r>
              <a:rPr lang="en-US" dirty="0" err="1">
                <a:solidFill>
                  <a:prstClr val="black"/>
                </a:solidFill>
                <a:latin typeface="Consolas"/>
              </a:rPr>
              <a:t>IEvent</a:t>
            </a:r>
            <a:r>
              <a:rPr lang="en-US" dirty="0">
                <a:solidFill>
                  <a:prstClr val="black"/>
                </a:solidFill>
                <a:latin typeface="Consolas"/>
              </a:rPr>
              <a:t>&lt;'T&gt; -&gt; </a:t>
            </a:r>
            <a:r>
              <a:rPr lang="en-US" dirty="0" err="1">
                <a:solidFill>
                  <a:prstClr val="black"/>
                </a:solidFill>
                <a:latin typeface="Consolas"/>
              </a:rPr>
              <a:t>IEvent</a:t>
            </a:r>
            <a:r>
              <a:rPr lang="en-US" dirty="0">
                <a:solidFill>
                  <a:prstClr val="black"/>
                </a:solidFill>
                <a:latin typeface="Consolas"/>
              </a:rPr>
              <a:t>&lt;'T&gt; -&gt; </a:t>
            </a:r>
            <a:r>
              <a:rPr lang="en-US" dirty="0" err="1">
                <a:solidFill>
                  <a:prstClr val="black"/>
                </a:solidFill>
                <a:latin typeface="Consolas"/>
              </a:rPr>
              <a:t>IEvent</a:t>
            </a:r>
            <a:r>
              <a:rPr lang="en-US" dirty="0">
                <a:solidFill>
                  <a:prstClr val="black"/>
                </a:solidFill>
                <a:latin typeface="Consolas"/>
              </a:rPr>
              <a:t>&lt;'T&gt;</a:t>
            </a:r>
          </a:p>
        </p:txBody>
      </p:sp>
      <p:sp>
        <p:nvSpPr>
          <p:cNvPr id="5" name="TextBox 4"/>
          <p:cNvSpPr txBox="1"/>
          <p:nvPr/>
        </p:nvSpPr>
        <p:spPr>
          <a:xfrm>
            <a:off x="877775" y="4012560"/>
            <a:ext cx="7352814" cy="422405"/>
          </a:xfrm>
          <a:prstGeom prst="rect">
            <a:avLst/>
          </a:prstGeom>
          <a:solidFill>
            <a:schemeClr val="accent3">
              <a:lumMod val="20000"/>
              <a:lumOff val="80000"/>
            </a:schemeClr>
          </a:solidFill>
          <a:ln w="19050">
            <a:solidFill>
              <a:schemeClr val="accent3">
                <a:lumMod val="75000"/>
              </a:schemeClr>
            </a:solidFill>
          </a:ln>
        </p:spPr>
        <p:txBody>
          <a:bodyPr wrap="square" lIns="72000" tIns="72000" rIns="72000" bIns="72000" rtlCol="0">
            <a:spAutoFit/>
          </a:bodyPr>
          <a:lstStyle/>
          <a:p>
            <a:r>
              <a:rPr lang="en-US" dirty="0">
                <a:solidFill>
                  <a:prstClr val="black"/>
                </a:solidFill>
                <a:latin typeface="Consolas"/>
              </a:rPr>
              <a:t>('St -&gt; 'T -&gt; 'St) -&gt; 'St -&gt; </a:t>
            </a:r>
            <a:r>
              <a:rPr lang="en-US" dirty="0" err="1">
                <a:solidFill>
                  <a:prstClr val="black"/>
                </a:solidFill>
                <a:latin typeface="Consolas"/>
              </a:rPr>
              <a:t>IEvent</a:t>
            </a:r>
            <a:r>
              <a:rPr lang="en-US" dirty="0">
                <a:solidFill>
                  <a:prstClr val="black"/>
                </a:solidFill>
                <a:latin typeface="Consolas"/>
              </a:rPr>
              <a:t>&lt;'T&gt; -&gt; </a:t>
            </a:r>
            <a:r>
              <a:rPr lang="en-US" dirty="0" err="1">
                <a:solidFill>
                  <a:prstClr val="black"/>
                </a:solidFill>
                <a:latin typeface="Consolas"/>
              </a:rPr>
              <a:t>IEvent</a:t>
            </a:r>
            <a:r>
              <a:rPr lang="en-US" dirty="0">
                <a:solidFill>
                  <a:prstClr val="black"/>
                </a:solidFill>
                <a:latin typeface="Consolas"/>
              </a:rPr>
              <a:t>&lt;'St&gt;</a:t>
            </a:r>
          </a:p>
        </p:txBody>
      </p:sp>
    </p:spTree>
    <p:extLst>
      <p:ext uri="{BB962C8B-B14F-4D97-AF65-F5344CB8AC3E}">
        <p14:creationId xmlns:p14="http://schemas.microsoft.com/office/powerpoint/2010/main" val="39297890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t>
            </a:r>
            <a:r>
              <a:rPr lang="en-US" dirty="0" err="1"/>
              <a:t>ColorSelector</a:t>
            </a:r>
            <a:r>
              <a:rPr lang="en-US" dirty="0"/>
              <a:t> control</a:t>
            </a:r>
            <a:endParaRPr lang="cs-CZ" dirty="0"/>
          </a:p>
        </p:txBody>
      </p:sp>
      <p:sp>
        <p:nvSpPr>
          <p:cNvPr id="3" name="Text Placeholder 2"/>
          <p:cNvSpPr>
            <a:spLocks noGrp="1"/>
          </p:cNvSpPr>
          <p:nvPr>
            <p:ph type="body" sz="quarter" idx="10"/>
          </p:nvPr>
        </p:nvSpPr>
        <p:spPr>
          <a:xfrm>
            <a:off x="381000" y="1199408"/>
            <a:ext cx="8382000" cy="2511457"/>
          </a:xfrm>
        </p:spPr>
        <p:txBody>
          <a:bodyPr/>
          <a:lstStyle/>
          <a:p>
            <a:r>
              <a:rPr lang="en-US" dirty="0"/>
              <a:t>Three sliders for changing </a:t>
            </a:r>
            <a:br>
              <a:rPr lang="en-US" dirty="0"/>
            </a:br>
            <a:r>
              <a:rPr lang="en-US" dirty="0"/>
              <a:t>color components</a:t>
            </a:r>
          </a:p>
          <a:p>
            <a:r>
              <a:rPr lang="en-US" dirty="0"/>
              <a:t>Box shows current color</a:t>
            </a:r>
          </a:p>
          <a:p>
            <a:endParaRPr lang="en-US" dirty="0"/>
          </a:p>
          <a:p>
            <a:r>
              <a:rPr lang="en-US" dirty="0"/>
              <a:t>Data-flow diagram describes the activity</a:t>
            </a:r>
            <a:endParaRPr lang="cs-CZ"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7126" y="1389414"/>
            <a:ext cx="2801244" cy="971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Object 4"/>
          <p:cNvGraphicFramePr>
            <a:graphicFrameLocks noChangeAspect="1"/>
          </p:cNvGraphicFramePr>
          <p:nvPr>
            <p:extLst>
              <p:ext uri="{D42A27DB-BD31-4B8C-83A1-F6EECF244321}">
                <p14:modId xmlns:p14="http://schemas.microsoft.com/office/powerpoint/2010/main" val="3201887215"/>
              </p:ext>
            </p:extLst>
          </p:nvPr>
        </p:nvGraphicFramePr>
        <p:xfrm>
          <a:off x="819872" y="3833112"/>
          <a:ext cx="8023753" cy="1688914"/>
        </p:xfrm>
        <a:graphic>
          <a:graphicData uri="http://schemas.openxmlformats.org/presentationml/2006/ole">
            <mc:AlternateContent xmlns:mc="http://schemas.openxmlformats.org/markup-compatibility/2006">
              <mc:Choice xmlns:v="urn:schemas-microsoft-com:vml" Requires="v">
                <p:oleObj spid="_x0000_s1060" name="Visio" r:id="rId4" imgW="4509540" imgH="949984" progId="Visio.Drawing.11">
                  <p:embed/>
                </p:oleObj>
              </mc:Choice>
              <mc:Fallback>
                <p:oleObj name="Visio" r:id="rId4" imgW="4509540" imgH="949984" progId="Visio.Drawing.11">
                  <p:embed/>
                  <p:pic>
                    <p:nvPicPr>
                      <p:cNvPr id="0" name=""/>
                      <p:cNvPicPr/>
                      <p:nvPr/>
                    </p:nvPicPr>
                    <p:blipFill>
                      <a:blip r:embed="rId5"/>
                      <a:stretch>
                        <a:fillRect/>
                      </a:stretch>
                    </p:blipFill>
                    <p:spPr>
                      <a:xfrm>
                        <a:off x="819872" y="3833112"/>
                        <a:ext cx="8023753" cy="1688914"/>
                      </a:xfrm>
                      <a:prstGeom prst="rect">
                        <a:avLst/>
                      </a:prstGeom>
                    </p:spPr>
                  </p:pic>
                </p:oleObj>
              </mc:Fallback>
            </mc:AlternateContent>
          </a:graphicData>
        </a:graphic>
      </p:graphicFrame>
      <p:sp>
        <p:nvSpPr>
          <p:cNvPr id="7" name="Heart 6"/>
          <p:cNvSpPr/>
          <p:nvPr/>
        </p:nvSpPr>
        <p:spPr bwMode="auto">
          <a:xfrm>
            <a:off x="6935188" y="5438899"/>
            <a:ext cx="1104407" cy="950026"/>
          </a:xfrm>
          <a:prstGeom prst="heart">
            <a:avLst/>
          </a:prstGeom>
          <a:gradFill>
            <a:gsLst>
              <a:gs pos="0">
                <a:srgbClr val="D60C0C"/>
              </a:gs>
              <a:gs pos="100000">
                <a:srgbClr val="FD6363"/>
              </a:gs>
            </a:gsLst>
          </a:gradFill>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cs-CZ" sz="2400" dirty="0">
              <a:gradFill>
                <a:gsLst>
                  <a:gs pos="0">
                    <a:srgbClr val="FFFFFF"/>
                  </a:gs>
                  <a:gs pos="100000">
                    <a:srgbClr val="FFFFFF"/>
                  </a:gs>
                </a:gsLst>
                <a:lin ang="5400000" scaled="0"/>
              </a:gradFill>
            </a:endParaRPr>
          </a:p>
        </p:txBody>
      </p:sp>
      <p:sp>
        <p:nvSpPr>
          <p:cNvPr id="8" name="TextBox 7"/>
          <p:cNvSpPr txBox="1"/>
          <p:nvPr/>
        </p:nvSpPr>
        <p:spPr>
          <a:xfrm>
            <a:off x="6555181" y="5688282"/>
            <a:ext cx="1895689" cy="276999"/>
          </a:xfrm>
          <a:prstGeom prst="rect">
            <a:avLst/>
          </a:prstGeom>
          <a:noFill/>
        </p:spPr>
        <p:txBody>
          <a:bodyPr wrap="square" lIns="0" tIns="0" rIns="0" bIns="0" rtlCol="0">
            <a:spAutoFit/>
          </a:bodyPr>
          <a:lstStyle/>
          <a:p>
            <a:pPr algn="ctr"/>
            <a:r>
              <a:rPr lang="en-US" b="1" dirty="0">
                <a:gradFill>
                  <a:gsLst>
                    <a:gs pos="0">
                      <a:schemeClr val="tx1"/>
                    </a:gs>
                    <a:gs pos="86000">
                      <a:schemeClr val="tx1"/>
                    </a:gs>
                  </a:gsLst>
                  <a:lin ang="5400000" scaled="0"/>
                </a:gradFill>
              </a:rPr>
              <a:t>Diagrams</a:t>
            </a:r>
            <a:endParaRPr lang="cs-CZ" b="1" dirty="0" err="1">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38750629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80">
                                          <p:stCondLst>
                                            <p:cond delay="0"/>
                                          </p:stCondLst>
                                        </p:cTn>
                                        <p:tgtEl>
                                          <p:spTgt spid="8"/>
                                        </p:tgtEl>
                                      </p:cBhvr>
                                    </p:animEffect>
                                    <p:anim calcmode="lin" valueType="num">
                                      <p:cBhvr>
                                        <p:cTn id="1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9" dur="26">
                                          <p:stCondLst>
                                            <p:cond delay="650"/>
                                          </p:stCondLst>
                                        </p:cTn>
                                        <p:tgtEl>
                                          <p:spTgt spid="8"/>
                                        </p:tgtEl>
                                      </p:cBhvr>
                                      <p:to x="100000" y="60000"/>
                                    </p:animScale>
                                    <p:animScale>
                                      <p:cBhvr>
                                        <p:cTn id="20" dur="166" decel="50000">
                                          <p:stCondLst>
                                            <p:cond delay="676"/>
                                          </p:stCondLst>
                                        </p:cTn>
                                        <p:tgtEl>
                                          <p:spTgt spid="8"/>
                                        </p:tgtEl>
                                      </p:cBhvr>
                                      <p:to x="100000" y="100000"/>
                                    </p:animScale>
                                    <p:animScale>
                                      <p:cBhvr>
                                        <p:cTn id="21" dur="26">
                                          <p:stCondLst>
                                            <p:cond delay="1312"/>
                                          </p:stCondLst>
                                        </p:cTn>
                                        <p:tgtEl>
                                          <p:spTgt spid="8"/>
                                        </p:tgtEl>
                                      </p:cBhvr>
                                      <p:to x="100000" y="80000"/>
                                    </p:animScale>
                                    <p:animScale>
                                      <p:cBhvr>
                                        <p:cTn id="22" dur="166" decel="50000">
                                          <p:stCondLst>
                                            <p:cond delay="1338"/>
                                          </p:stCondLst>
                                        </p:cTn>
                                        <p:tgtEl>
                                          <p:spTgt spid="8"/>
                                        </p:tgtEl>
                                      </p:cBhvr>
                                      <p:to x="100000" y="100000"/>
                                    </p:animScale>
                                    <p:animScale>
                                      <p:cBhvr>
                                        <p:cTn id="23" dur="26">
                                          <p:stCondLst>
                                            <p:cond delay="1642"/>
                                          </p:stCondLst>
                                        </p:cTn>
                                        <p:tgtEl>
                                          <p:spTgt spid="8"/>
                                        </p:tgtEl>
                                      </p:cBhvr>
                                      <p:to x="100000" y="90000"/>
                                    </p:animScale>
                                    <p:animScale>
                                      <p:cBhvr>
                                        <p:cTn id="24" dur="166" decel="50000">
                                          <p:stCondLst>
                                            <p:cond delay="1668"/>
                                          </p:stCondLst>
                                        </p:cTn>
                                        <p:tgtEl>
                                          <p:spTgt spid="8"/>
                                        </p:tgtEl>
                                      </p:cBhvr>
                                      <p:to x="100000" y="100000"/>
                                    </p:animScale>
                                    <p:animScale>
                                      <p:cBhvr>
                                        <p:cTn id="25" dur="26">
                                          <p:stCondLst>
                                            <p:cond delay="1808"/>
                                          </p:stCondLst>
                                        </p:cTn>
                                        <p:tgtEl>
                                          <p:spTgt spid="8"/>
                                        </p:tgtEl>
                                      </p:cBhvr>
                                      <p:to x="100000" y="95000"/>
                                    </p:animScale>
                                    <p:animScale>
                                      <p:cBhvr>
                                        <p:cTn id="26" dur="166" decel="50000">
                                          <p:stCondLst>
                                            <p:cond delay="1834"/>
                                          </p:stCondLst>
                                        </p:cTn>
                                        <p:tgtEl>
                                          <p:spTgt spid="8"/>
                                        </p:tgtEl>
                                      </p:cBhvr>
                                      <p:to x="100000" y="100000"/>
                                    </p:animScale>
                                  </p:childTnLst>
                                </p:cTn>
                              </p:par>
                              <p:par>
                                <p:cTn id="27" presetID="26"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80">
                                          <p:stCondLst>
                                            <p:cond delay="0"/>
                                          </p:stCondLst>
                                        </p:cTn>
                                        <p:tgtEl>
                                          <p:spTgt spid="7"/>
                                        </p:tgtEl>
                                      </p:cBhvr>
                                    </p:animEffect>
                                    <p:anim calcmode="lin" valueType="num">
                                      <p:cBhvr>
                                        <p:cTn id="3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5" dur="26">
                                          <p:stCondLst>
                                            <p:cond delay="650"/>
                                          </p:stCondLst>
                                        </p:cTn>
                                        <p:tgtEl>
                                          <p:spTgt spid="7"/>
                                        </p:tgtEl>
                                      </p:cBhvr>
                                      <p:to x="100000" y="60000"/>
                                    </p:animScale>
                                    <p:animScale>
                                      <p:cBhvr>
                                        <p:cTn id="36" dur="166" decel="50000">
                                          <p:stCondLst>
                                            <p:cond delay="676"/>
                                          </p:stCondLst>
                                        </p:cTn>
                                        <p:tgtEl>
                                          <p:spTgt spid="7"/>
                                        </p:tgtEl>
                                      </p:cBhvr>
                                      <p:to x="100000" y="100000"/>
                                    </p:animScale>
                                    <p:animScale>
                                      <p:cBhvr>
                                        <p:cTn id="37" dur="26">
                                          <p:stCondLst>
                                            <p:cond delay="1312"/>
                                          </p:stCondLst>
                                        </p:cTn>
                                        <p:tgtEl>
                                          <p:spTgt spid="7"/>
                                        </p:tgtEl>
                                      </p:cBhvr>
                                      <p:to x="100000" y="80000"/>
                                    </p:animScale>
                                    <p:animScale>
                                      <p:cBhvr>
                                        <p:cTn id="38" dur="166" decel="50000">
                                          <p:stCondLst>
                                            <p:cond delay="1338"/>
                                          </p:stCondLst>
                                        </p:cTn>
                                        <p:tgtEl>
                                          <p:spTgt spid="7"/>
                                        </p:tgtEl>
                                      </p:cBhvr>
                                      <p:to x="100000" y="100000"/>
                                    </p:animScale>
                                    <p:animScale>
                                      <p:cBhvr>
                                        <p:cTn id="39" dur="26">
                                          <p:stCondLst>
                                            <p:cond delay="1642"/>
                                          </p:stCondLst>
                                        </p:cTn>
                                        <p:tgtEl>
                                          <p:spTgt spid="7"/>
                                        </p:tgtEl>
                                      </p:cBhvr>
                                      <p:to x="100000" y="90000"/>
                                    </p:animScale>
                                    <p:animScale>
                                      <p:cBhvr>
                                        <p:cTn id="40" dur="166" decel="50000">
                                          <p:stCondLst>
                                            <p:cond delay="1668"/>
                                          </p:stCondLst>
                                        </p:cTn>
                                        <p:tgtEl>
                                          <p:spTgt spid="7"/>
                                        </p:tgtEl>
                                      </p:cBhvr>
                                      <p:to x="100000" y="100000"/>
                                    </p:animScale>
                                    <p:animScale>
                                      <p:cBhvr>
                                        <p:cTn id="41" dur="26">
                                          <p:stCondLst>
                                            <p:cond delay="1808"/>
                                          </p:stCondLst>
                                        </p:cTn>
                                        <p:tgtEl>
                                          <p:spTgt spid="7"/>
                                        </p:tgtEl>
                                      </p:cBhvr>
                                      <p:to x="100000" y="95000"/>
                                    </p:animScale>
                                    <p:animScale>
                                      <p:cBhvr>
                                        <p:cTn id="42"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endParaRPr lang="cs-CZ" dirty="0"/>
          </a:p>
        </p:txBody>
      </p:sp>
      <p:sp>
        <p:nvSpPr>
          <p:cNvPr id="5" name="Subtitle 4"/>
          <p:cNvSpPr>
            <a:spLocks noGrp="1"/>
          </p:cNvSpPr>
          <p:nvPr>
            <p:ph type="subTitle" idx="1"/>
          </p:nvPr>
        </p:nvSpPr>
        <p:spPr/>
        <p:txBody>
          <a:bodyPr/>
          <a:lstStyle/>
          <a:p>
            <a:r>
              <a:rPr lang="en-US" dirty="0"/>
              <a:t>Writing </a:t>
            </a:r>
            <a:r>
              <a:rPr lang="en-US" dirty="0" err="1"/>
              <a:t>ColorSelector</a:t>
            </a:r>
            <a:r>
              <a:rPr lang="en-US" dirty="0"/>
              <a:t> control with F# events</a:t>
            </a:r>
            <a:endParaRPr lang="cs-CZ" dirty="0"/>
          </a:p>
        </p:txBody>
      </p:sp>
    </p:spTree>
    <p:extLst>
      <p:ext uri="{BB962C8B-B14F-4D97-AF65-F5344CB8AC3E}">
        <p14:creationId xmlns:p14="http://schemas.microsoft.com/office/powerpoint/2010/main" val="1392031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F# events from C#</a:t>
            </a:r>
            <a:endParaRPr lang="cs-CZ" dirty="0"/>
          </a:p>
        </p:txBody>
      </p:sp>
      <p:sp>
        <p:nvSpPr>
          <p:cNvPr id="3" name="Text Placeholder 2"/>
          <p:cNvSpPr>
            <a:spLocks noGrp="1"/>
          </p:cNvSpPr>
          <p:nvPr>
            <p:ph type="body" sz="quarter" idx="10"/>
          </p:nvPr>
        </p:nvSpPr>
        <p:spPr>
          <a:xfrm>
            <a:off x="381000" y="1199408"/>
            <a:ext cx="8382000" cy="5182957"/>
          </a:xfrm>
        </p:spPr>
        <p:txBody>
          <a:bodyPr/>
          <a:lstStyle/>
          <a:p>
            <a:r>
              <a:rPr lang="en-US" dirty="0"/>
              <a:t>Events in F# are values of type </a:t>
            </a:r>
            <a:r>
              <a:rPr lang="en-US" sz="2800" dirty="0" err="1">
                <a:solidFill>
                  <a:schemeClr val="accent1">
                    <a:lumMod val="50000"/>
                  </a:schemeClr>
                </a:solidFill>
                <a:latin typeface="Consolas" pitchFamily="49" charset="0"/>
                <a:cs typeface="Consolas" pitchFamily="49" charset="0"/>
              </a:rPr>
              <a:t>IEvent</a:t>
            </a:r>
            <a:r>
              <a:rPr lang="en-US" sz="2800" dirty="0">
                <a:solidFill>
                  <a:schemeClr val="accent1">
                    <a:lumMod val="50000"/>
                  </a:schemeClr>
                </a:solidFill>
                <a:latin typeface="Consolas" pitchFamily="49" charset="0"/>
                <a:cs typeface="Consolas" pitchFamily="49" charset="0"/>
              </a:rPr>
              <a:t>&lt;'T&gt;</a:t>
            </a:r>
            <a:endParaRPr lang="en-US" sz="2800" i="1" dirty="0"/>
          </a:p>
          <a:p>
            <a:pPr lvl="1"/>
            <a:r>
              <a:rPr lang="en-US" dirty="0"/>
              <a:t>Enables F# way of working with events</a:t>
            </a:r>
          </a:p>
          <a:p>
            <a:pPr lvl="1"/>
            <a:r>
              <a:rPr lang="en-US" dirty="0"/>
              <a:t>Attribute instructs F# to generate .NET event</a:t>
            </a:r>
          </a:p>
          <a:p>
            <a:pPr lvl="1"/>
            <a:endParaRPr lang="en-US" dirty="0"/>
          </a:p>
          <a:p>
            <a:pPr lvl="1"/>
            <a:endParaRPr lang="en-US" dirty="0"/>
          </a:p>
          <a:p>
            <a:r>
              <a:rPr lang="en-US" sz="2800" dirty="0" err="1">
                <a:solidFill>
                  <a:srgbClr val="94B6D2">
                    <a:lumMod val="50000"/>
                  </a:srgbClr>
                </a:solidFill>
                <a:latin typeface="Consolas" pitchFamily="49" charset="0"/>
                <a:cs typeface="Consolas" pitchFamily="49" charset="0"/>
              </a:rPr>
              <a:t>IEvent</a:t>
            </a:r>
            <a:r>
              <a:rPr lang="en-US" sz="2800" dirty="0">
                <a:solidFill>
                  <a:srgbClr val="94B6D2">
                    <a:lumMod val="50000"/>
                  </a:srgbClr>
                </a:solidFill>
                <a:latin typeface="Consolas" pitchFamily="49" charset="0"/>
                <a:cs typeface="Consolas" pitchFamily="49" charset="0"/>
              </a:rPr>
              <a:t>&lt;'T&gt; </a:t>
            </a:r>
            <a:r>
              <a:rPr lang="en-US" dirty="0"/>
              <a:t>vs. </a:t>
            </a:r>
            <a:r>
              <a:rPr lang="en-US" sz="2800" dirty="0" err="1">
                <a:solidFill>
                  <a:srgbClr val="94B6D2">
                    <a:lumMod val="50000"/>
                  </a:srgbClr>
                </a:solidFill>
                <a:latin typeface="Consolas" pitchFamily="49" charset="0"/>
                <a:cs typeface="Consolas" pitchFamily="49" charset="0"/>
              </a:rPr>
              <a:t>IObservable</a:t>
            </a:r>
            <a:r>
              <a:rPr lang="en-US" sz="2800" dirty="0">
                <a:solidFill>
                  <a:srgbClr val="94B6D2">
                    <a:lumMod val="50000"/>
                  </a:srgbClr>
                </a:solidFill>
                <a:latin typeface="Consolas" pitchFamily="49" charset="0"/>
                <a:cs typeface="Consolas" pitchFamily="49" charset="0"/>
              </a:rPr>
              <a:t>&lt;'T&gt;</a:t>
            </a:r>
            <a:r>
              <a:rPr lang="en-US" dirty="0"/>
              <a:t> in .NET 4.0</a:t>
            </a:r>
          </a:p>
          <a:p>
            <a:pPr lvl="1"/>
            <a:r>
              <a:rPr lang="en-US" dirty="0"/>
              <a:t>You can work with both of them from F#</a:t>
            </a:r>
          </a:p>
          <a:p>
            <a:pPr lvl="2"/>
            <a:r>
              <a:rPr lang="en-US" dirty="0"/>
              <a:t>Using combinators such as </a:t>
            </a:r>
            <a:r>
              <a:rPr lang="en-US" sz="2000" dirty="0" err="1">
                <a:solidFill>
                  <a:srgbClr val="94B6D2">
                    <a:lumMod val="50000"/>
                  </a:srgbClr>
                </a:solidFill>
                <a:latin typeface="Consolas" pitchFamily="49" charset="0"/>
                <a:cs typeface="Consolas" pitchFamily="49" charset="0"/>
              </a:rPr>
              <a:t>Observable.map</a:t>
            </a:r>
            <a:r>
              <a:rPr lang="en-US" sz="2000" dirty="0">
                <a:solidFill>
                  <a:srgbClr val="94B6D2">
                    <a:lumMod val="50000"/>
                  </a:srgbClr>
                </a:solidFill>
                <a:latin typeface="Consolas" pitchFamily="49" charset="0"/>
                <a:cs typeface="Consolas" pitchFamily="49" charset="0"/>
              </a:rPr>
              <a:t> </a:t>
            </a:r>
            <a:r>
              <a:rPr lang="en-US" dirty="0"/>
              <a:t>etc.</a:t>
            </a:r>
          </a:p>
          <a:p>
            <a:pPr lvl="1"/>
            <a:r>
              <a:rPr lang="en-US" dirty="0"/>
              <a:t>Observable keeps separate state for each handler</a:t>
            </a:r>
          </a:p>
          <a:p>
            <a:pPr lvl="1"/>
            <a:r>
              <a:rPr lang="en-US" dirty="0"/>
              <a:t>Can be confusing if you add/remove handlers </a:t>
            </a:r>
          </a:p>
          <a:p>
            <a:pPr lvl="1"/>
            <a:endParaRPr lang="en-US" dirty="0"/>
          </a:p>
        </p:txBody>
      </p:sp>
      <p:sp>
        <p:nvSpPr>
          <p:cNvPr id="5" name="TextBox 4"/>
          <p:cNvSpPr txBox="1"/>
          <p:nvPr/>
        </p:nvSpPr>
        <p:spPr>
          <a:xfrm>
            <a:off x="1235023" y="2636819"/>
            <a:ext cx="6923326" cy="699404"/>
          </a:xfrm>
          <a:prstGeom prst="rect">
            <a:avLst/>
          </a:prstGeom>
          <a:solidFill>
            <a:schemeClr val="accent3">
              <a:lumMod val="20000"/>
              <a:lumOff val="80000"/>
            </a:schemeClr>
          </a:solidFill>
          <a:ln w="19050">
            <a:solidFill>
              <a:schemeClr val="accent3">
                <a:lumMod val="75000"/>
              </a:schemeClr>
            </a:solidFill>
          </a:ln>
        </p:spPr>
        <p:txBody>
          <a:bodyPr wrap="square" lIns="72000" tIns="72000" rIns="72000" bIns="72000" rtlCol="0">
            <a:spAutoFit/>
          </a:bodyPr>
          <a:lstStyle/>
          <a:p>
            <a:r>
              <a:rPr lang="en-US" dirty="0">
                <a:solidFill>
                  <a:srgbClr val="020002"/>
                </a:solidFill>
                <a:latin typeface="Consolas"/>
              </a:rPr>
              <a:t>[&lt;C</a:t>
            </a:r>
            <a:r>
              <a:rPr lang="cs-CZ" dirty="0">
                <a:solidFill>
                  <a:srgbClr val="020002"/>
                </a:solidFill>
                <a:latin typeface="Consolas"/>
              </a:rPr>
              <a:t>LIEvent</a:t>
            </a:r>
            <a:r>
              <a:rPr lang="cs-CZ" dirty="0">
                <a:solidFill>
                  <a:prstClr val="black"/>
                </a:solidFill>
                <a:latin typeface="Consolas"/>
              </a:rPr>
              <a:t>&gt;]</a:t>
            </a:r>
          </a:p>
          <a:p>
            <a:r>
              <a:rPr lang="cs-CZ" dirty="0">
                <a:solidFill>
                  <a:srgbClr val="0000FF"/>
                </a:solidFill>
                <a:latin typeface="Consolas"/>
              </a:rPr>
              <a:t>member</a:t>
            </a:r>
            <a:r>
              <a:rPr lang="cs-CZ" dirty="0">
                <a:solidFill>
                  <a:prstClr val="black"/>
                </a:solidFill>
                <a:latin typeface="Consolas"/>
              </a:rPr>
              <a:t> </a:t>
            </a:r>
            <a:r>
              <a:rPr lang="cs-CZ" dirty="0">
                <a:solidFill>
                  <a:srgbClr val="020002"/>
                </a:solidFill>
                <a:latin typeface="Consolas"/>
              </a:rPr>
              <a:t>x</a:t>
            </a:r>
            <a:r>
              <a:rPr lang="cs-CZ" dirty="0">
                <a:solidFill>
                  <a:srgbClr val="800080"/>
                </a:solidFill>
                <a:latin typeface="Consolas"/>
              </a:rPr>
              <a:t>.</a:t>
            </a:r>
            <a:r>
              <a:rPr lang="cs-CZ" dirty="0">
                <a:solidFill>
                  <a:srgbClr val="020002"/>
                </a:solidFill>
                <a:latin typeface="Consolas"/>
              </a:rPr>
              <a:t>ColorChanged</a:t>
            </a:r>
            <a:r>
              <a:rPr lang="cs-CZ" dirty="0">
                <a:solidFill>
                  <a:prstClr val="black"/>
                </a:solidFill>
                <a:latin typeface="Consolas"/>
              </a:rPr>
              <a:t> </a:t>
            </a:r>
            <a:r>
              <a:rPr lang="cs-CZ" dirty="0">
                <a:solidFill>
                  <a:srgbClr val="800080"/>
                </a:solidFill>
                <a:latin typeface="Consolas"/>
              </a:rPr>
              <a:t>=</a:t>
            </a:r>
            <a:r>
              <a:rPr lang="cs-CZ" dirty="0">
                <a:solidFill>
                  <a:prstClr val="black"/>
                </a:solidFill>
                <a:latin typeface="Consolas"/>
              </a:rPr>
              <a:t> </a:t>
            </a:r>
            <a:r>
              <a:rPr lang="cs-CZ" dirty="0">
                <a:solidFill>
                  <a:srgbClr val="020002"/>
                </a:solidFill>
                <a:latin typeface="Consolas"/>
              </a:rPr>
              <a:t>colorChanged</a:t>
            </a:r>
            <a:endParaRPr lang="cs-CZ" dirty="0">
              <a:solidFill>
                <a:prstClr val="black"/>
              </a:solidFill>
              <a:latin typeface="Consolas"/>
            </a:endParaRPr>
          </a:p>
        </p:txBody>
      </p:sp>
    </p:spTree>
    <p:extLst>
      <p:ext uri="{BB962C8B-B14F-4D97-AF65-F5344CB8AC3E}">
        <p14:creationId xmlns:p14="http://schemas.microsoft.com/office/powerpoint/2010/main" val="3742782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accent3">
                <a:shade val="45000"/>
                <a:satMod val="135000"/>
              </a:schemeClr>
              <a:prstClr val="white"/>
            </a:duotone>
            <a:extLst>
              <a:ext uri="{BEBA8EAE-BF5A-486C-A8C5-ECC9F3942E4B}">
                <a14:imgProps xmlns:a14="http://schemas.microsoft.com/office/drawing/2010/main">
                  <a14:imgLayer r:embed="rId3">
                    <a14:imgEffect>
                      <a14:colorTemperature colorTemp="7250"/>
                    </a14:imgEffect>
                    <a14:imgEffect>
                      <a14:brightnessContrast contrast="5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86641" y="822623"/>
            <a:ext cx="5580413" cy="553998"/>
          </a:xfrm>
        </p:spPr>
        <p:txBody>
          <a:bodyPr/>
          <a:lstStyle/>
          <a:p>
            <a:r>
              <a:rPr lang="en-US" dirty="0"/>
              <a:t>Talk outline</a:t>
            </a:r>
            <a:endParaRPr lang="cs-CZ" dirty="0"/>
          </a:p>
        </p:txBody>
      </p:sp>
      <p:sp>
        <p:nvSpPr>
          <p:cNvPr id="3" name="Text Placeholder 2"/>
          <p:cNvSpPr>
            <a:spLocks noGrp="1"/>
          </p:cNvSpPr>
          <p:nvPr>
            <p:ph type="body" sz="quarter" idx="10"/>
          </p:nvPr>
        </p:nvSpPr>
        <p:spPr>
          <a:xfrm>
            <a:off x="997527" y="1567533"/>
            <a:ext cx="7421088" cy="3896451"/>
          </a:xfrm>
        </p:spPr>
        <p:txBody>
          <a:bodyPr/>
          <a:lstStyle/>
          <a:p>
            <a:r>
              <a:rPr lang="en-US" dirty="0"/>
              <a:t>Writing reactive GUIs declaratively</a:t>
            </a:r>
          </a:p>
          <a:p>
            <a:pPr lvl="1"/>
            <a:r>
              <a:rPr lang="en-US" dirty="0"/>
              <a:t>Declarative GUI programming in WPF</a:t>
            </a:r>
          </a:p>
          <a:p>
            <a:pPr lvl="1"/>
            <a:r>
              <a:rPr lang="en-US" dirty="0"/>
              <a:t>Using F# event combinators</a:t>
            </a:r>
          </a:p>
          <a:p>
            <a:r>
              <a:rPr lang="en-US" b="1" dirty="0"/>
              <a:t>Writing reactive GUIs imperatively</a:t>
            </a:r>
          </a:p>
          <a:p>
            <a:pPr lvl="1"/>
            <a:r>
              <a:rPr lang="en-US" dirty="0"/>
              <a:t>Using the </a:t>
            </a:r>
            <a:r>
              <a:rPr lang="en-US" sz="2400" dirty="0" err="1">
                <a:solidFill>
                  <a:schemeClr val="accent1">
                    <a:lumMod val="50000"/>
                  </a:schemeClr>
                </a:solidFill>
                <a:latin typeface="Consolas" pitchFamily="49" charset="0"/>
                <a:cs typeface="Consolas" pitchFamily="49" charset="0"/>
              </a:rPr>
              <a:t>AwaitObservable</a:t>
            </a:r>
            <a:r>
              <a:rPr lang="en-US" dirty="0">
                <a:solidFill>
                  <a:schemeClr val="accent1">
                    <a:lumMod val="50000"/>
                  </a:schemeClr>
                </a:solidFill>
              </a:rPr>
              <a:t> </a:t>
            </a:r>
            <a:r>
              <a:rPr lang="en-US" dirty="0"/>
              <a:t>primitive</a:t>
            </a:r>
          </a:p>
          <a:p>
            <a:pPr lvl="1"/>
            <a:r>
              <a:rPr lang="en-US" dirty="0"/>
              <a:t>Understanding threading</a:t>
            </a:r>
          </a:p>
          <a:p>
            <a:r>
              <a:rPr lang="en-US" dirty="0"/>
              <a:t>Asynchronous programming with events</a:t>
            </a:r>
          </a:p>
          <a:p>
            <a:pPr lvl="1"/>
            <a:r>
              <a:rPr lang="en-US" dirty="0"/>
              <a:t>Asynchronous HTTP web requests</a:t>
            </a:r>
            <a:endParaRPr lang="cs-CZ" dirty="0"/>
          </a:p>
        </p:txBody>
      </p:sp>
    </p:spTree>
    <p:extLst>
      <p:ext uri="{BB962C8B-B14F-4D97-AF65-F5344CB8AC3E}">
        <p14:creationId xmlns:p14="http://schemas.microsoft.com/office/powerpoint/2010/main" val="32052380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t>
            </a:r>
            <a:r>
              <a:rPr lang="en-US" dirty="0" err="1"/>
              <a:t>SemaphoreLight</a:t>
            </a:r>
            <a:r>
              <a:rPr lang="en-US" dirty="0"/>
              <a:t> control</a:t>
            </a:r>
            <a:endParaRPr lang="cs-CZ" dirty="0"/>
          </a:p>
        </p:txBody>
      </p:sp>
      <p:sp>
        <p:nvSpPr>
          <p:cNvPr id="3" name="Text Placeholder 2"/>
          <p:cNvSpPr>
            <a:spLocks noGrp="1"/>
          </p:cNvSpPr>
          <p:nvPr>
            <p:ph type="body" sz="quarter" idx="10"/>
          </p:nvPr>
        </p:nvSpPr>
        <p:spPr>
          <a:xfrm>
            <a:off x="380999" y="1135908"/>
            <a:ext cx="8582247" cy="4050340"/>
          </a:xfrm>
        </p:spPr>
        <p:txBody>
          <a:bodyPr/>
          <a:lstStyle/>
          <a:p>
            <a:r>
              <a:rPr lang="en-US" b="1" dirty="0"/>
              <a:t>Typical approach </a:t>
            </a:r>
            <a:r>
              <a:rPr lang="en-US" dirty="0"/>
              <a:t>– store state as </a:t>
            </a:r>
            <a:r>
              <a:rPr lang="en-US" sz="2800" dirty="0" err="1">
                <a:solidFill>
                  <a:srgbClr val="94B6D2">
                    <a:lumMod val="50000"/>
                  </a:srgbClr>
                </a:solidFill>
                <a:latin typeface="Consolas" pitchFamily="49" charset="0"/>
                <a:cs typeface="Consolas" pitchFamily="49" charset="0"/>
              </a:rPr>
              <a:t>int</a:t>
            </a:r>
            <a:r>
              <a:rPr lang="en-US" dirty="0"/>
              <a:t> or </a:t>
            </a:r>
            <a:r>
              <a:rPr lang="en-US" dirty="0" err="1"/>
              <a:t>enum</a:t>
            </a:r>
            <a:endParaRPr lang="en-US" dirty="0"/>
          </a:p>
          <a:p>
            <a:pPr lvl="2"/>
            <a:r>
              <a:rPr lang="en-US" dirty="0"/>
              <a:t>Imperative code uses mutable fields</a:t>
            </a:r>
          </a:p>
          <a:p>
            <a:pPr lvl="2"/>
            <a:r>
              <a:rPr lang="en-US" dirty="0"/>
              <a:t>With event combinators, we use </a:t>
            </a:r>
            <a:r>
              <a:rPr lang="en-US" sz="2000" dirty="0" err="1">
                <a:solidFill>
                  <a:schemeClr val="accent1">
                    <a:lumMod val="50000"/>
                  </a:schemeClr>
                </a:solidFill>
              </a:rPr>
              <a:t>Event.scan</a:t>
            </a:r>
            <a:r>
              <a:rPr lang="en-US" dirty="0"/>
              <a:t> </a:t>
            </a:r>
          </a:p>
          <a:p>
            <a:pPr lvl="1"/>
            <a:r>
              <a:rPr lang="en-US" dirty="0"/>
              <a:t>Difficult to read – what does state represent?</a:t>
            </a:r>
          </a:p>
          <a:p>
            <a:pPr lvl="1"/>
            <a:r>
              <a:rPr lang="en-US" dirty="0"/>
              <a:t>It is hard to see what the transitions are!</a:t>
            </a:r>
          </a:p>
          <a:p>
            <a:r>
              <a:rPr lang="en-US" b="1" dirty="0"/>
              <a:t>Better approach</a:t>
            </a:r>
            <a:r>
              <a:rPr lang="en-US" dirty="0"/>
              <a:t> – write workflow that </a:t>
            </a:r>
            <a:br>
              <a:rPr lang="en-US" dirty="0"/>
            </a:br>
            <a:r>
              <a:rPr lang="en-US" dirty="0"/>
              <a:t>loops between states (points in code)</a:t>
            </a:r>
          </a:p>
          <a:p>
            <a:pPr lvl="1"/>
            <a:r>
              <a:rPr lang="en-US" dirty="0"/>
              <a:t>Asynchronous waiting on events causes transitions</a:t>
            </a:r>
            <a:br>
              <a:rPr lang="en-US" dirty="0"/>
            </a:br>
            <a:endParaRPr lang="cs-CZ"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123" t="24184" r="82672" b="24719"/>
          <a:stretch/>
        </p:blipFill>
        <p:spPr bwMode="auto">
          <a:xfrm>
            <a:off x="8166324" y="1904738"/>
            <a:ext cx="614264" cy="200051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Object 3"/>
          <p:cNvGraphicFramePr>
            <a:graphicFrameLocks noChangeAspect="1"/>
          </p:cNvGraphicFramePr>
          <p:nvPr>
            <p:extLst>
              <p:ext uri="{D42A27DB-BD31-4B8C-83A1-F6EECF244321}">
                <p14:modId xmlns:p14="http://schemas.microsoft.com/office/powerpoint/2010/main" val="2603188807"/>
              </p:ext>
            </p:extLst>
          </p:nvPr>
        </p:nvGraphicFramePr>
        <p:xfrm>
          <a:off x="1264608" y="5016612"/>
          <a:ext cx="4279041" cy="937252"/>
        </p:xfrm>
        <a:graphic>
          <a:graphicData uri="http://schemas.openxmlformats.org/presentationml/2006/ole">
            <mc:AlternateContent xmlns:mc="http://schemas.openxmlformats.org/markup-compatibility/2006">
              <mc:Choice xmlns:v="urn:schemas-microsoft-com:vml" Requires="v">
                <p:oleObj spid="_x0000_s2074" name="Visio" r:id="rId4" imgW="2101950" imgH="459626" progId="Visio.Drawing.11">
                  <p:embed/>
                </p:oleObj>
              </mc:Choice>
              <mc:Fallback>
                <p:oleObj name="Visio" r:id="rId4" imgW="2101950" imgH="459626" progId="Visio.Drawing.11">
                  <p:embed/>
                  <p:pic>
                    <p:nvPicPr>
                      <p:cNvPr id="0" name=""/>
                      <p:cNvPicPr/>
                      <p:nvPr/>
                    </p:nvPicPr>
                    <p:blipFill>
                      <a:blip r:embed="rId5"/>
                      <a:stretch>
                        <a:fillRect/>
                      </a:stretch>
                    </p:blipFill>
                    <p:spPr>
                      <a:xfrm>
                        <a:off x="1264608" y="5016612"/>
                        <a:ext cx="4279041" cy="937252"/>
                      </a:xfrm>
                      <a:prstGeom prst="rect">
                        <a:avLst/>
                      </a:prstGeom>
                    </p:spPr>
                  </p:pic>
                </p:oleObj>
              </mc:Fallback>
            </mc:AlternateContent>
          </a:graphicData>
        </a:graphic>
      </p:graphicFrame>
      <p:sp>
        <p:nvSpPr>
          <p:cNvPr id="6" name="Heart 5"/>
          <p:cNvSpPr/>
          <p:nvPr/>
        </p:nvSpPr>
        <p:spPr bwMode="auto">
          <a:xfrm>
            <a:off x="7061917" y="5235782"/>
            <a:ext cx="1104407" cy="950026"/>
          </a:xfrm>
          <a:prstGeom prst="heart">
            <a:avLst/>
          </a:prstGeom>
          <a:gradFill>
            <a:gsLst>
              <a:gs pos="0">
                <a:srgbClr val="D60C0C"/>
              </a:gs>
              <a:gs pos="100000">
                <a:srgbClr val="FD6363"/>
              </a:gs>
            </a:gsLst>
          </a:gradFill>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cs-CZ" sz="2400" dirty="0">
              <a:gradFill>
                <a:gsLst>
                  <a:gs pos="0">
                    <a:srgbClr val="FFFFFF"/>
                  </a:gs>
                  <a:gs pos="100000">
                    <a:srgbClr val="FFFFFF"/>
                  </a:gs>
                </a:gsLst>
                <a:lin ang="5400000" scaled="0"/>
              </a:gradFill>
            </a:endParaRPr>
          </a:p>
        </p:txBody>
      </p:sp>
      <p:sp>
        <p:nvSpPr>
          <p:cNvPr id="7" name="TextBox 6"/>
          <p:cNvSpPr txBox="1"/>
          <p:nvPr/>
        </p:nvSpPr>
        <p:spPr>
          <a:xfrm>
            <a:off x="6681910" y="5485165"/>
            <a:ext cx="1895689" cy="276999"/>
          </a:xfrm>
          <a:prstGeom prst="rect">
            <a:avLst/>
          </a:prstGeom>
          <a:noFill/>
        </p:spPr>
        <p:txBody>
          <a:bodyPr wrap="square" lIns="0" tIns="0" rIns="0" bIns="0" rtlCol="0">
            <a:spAutoFit/>
          </a:bodyPr>
          <a:lstStyle/>
          <a:p>
            <a:pPr algn="ctr"/>
            <a:r>
              <a:rPr lang="en-US" b="1" dirty="0">
                <a:gradFill>
                  <a:gsLst>
                    <a:gs pos="0">
                      <a:schemeClr val="tx1"/>
                    </a:gs>
                    <a:gs pos="86000">
                      <a:schemeClr val="tx1"/>
                    </a:gs>
                  </a:gsLst>
                  <a:lin ang="5400000" scaled="0"/>
                </a:gradFill>
              </a:rPr>
              <a:t>Diagrams</a:t>
            </a:r>
            <a:endParaRPr lang="cs-CZ" b="1" dirty="0" err="1">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41799875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80">
                                          <p:stCondLst>
                                            <p:cond delay="0"/>
                                          </p:stCondLst>
                                        </p:cTn>
                                        <p:tgtEl>
                                          <p:spTgt spid="7"/>
                                        </p:tgtEl>
                                      </p:cBhvr>
                                    </p:animEffect>
                                    <p:anim calcmode="lin" valueType="num">
                                      <p:cBhvr>
                                        <p:cTn id="1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1" dur="26">
                                          <p:stCondLst>
                                            <p:cond delay="650"/>
                                          </p:stCondLst>
                                        </p:cTn>
                                        <p:tgtEl>
                                          <p:spTgt spid="7"/>
                                        </p:tgtEl>
                                      </p:cBhvr>
                                      <p:to x="100000" y="60000"/>
                                    </p:animScale>
                                    <p:animScale>
                                      <p:cBhvr>
                                        <p:cTn id="22" dur="166" decel="50000">
                                          <p:stCondLst>
                                            <p:cond delay="676"/>
                                          </p:stCondLst>
                                        </p:cTn>
                                        <p:tgtEl>
                                          <p:spTgt spid="7"/>
                                        </p:tgtEl>
                                      </p:cBhvr>
                                      <p:to x="100000" y="100000"/>
                                    </p:animScale>
                                    <p:animScale>
                                      <p:cBhvr>
                                        <p:cTn id="23" dur="26">
                                          <p:stCondLst>
                                            <p:cond delay="1312"/>
                                          </p:stCondLst>
                                        </p:cTn>
                                        <p:tgtEl>
                                          <p:spTgt spid="7"/>
                                        </p:tgtEl>
                                      </p:cBhvr>
                                      <p:to x="100000" y="80000"/>
                                    </p:animScale>
                                    <p:animScale>
                                      <p:cBhvr>
                                        <p:cTn id="24" dur="166" decel="50000">
                                          <p:stCondLst>
                                            <p:cond delay="1338"/>
                                          </p:stCondLst>
                                        </p:cTn>
                                        <p:tgtEl>
                                          <p:spTgt spid="7"/>
                                        </p:tgtEl>
                                      </p:cBhvr>
                                      <p:to x="100000" y="100000"/>
                                    </p:animScale>
                                    <p:animScale>
                                      <p:cBhvr>
                                        <p:cTn id="25" dur="26">
                                          <p:stCondLst>
                                            <p:cond delay="1642"/>
                                          </p:stCondLst>
                                        </p:cTn>
                                        <p:tgtEl>
                                          <p:spTgt spid="7"/>
                                        </p:tgtEl>
                                      </p:cBhvr>
                                      <p:to x="100000" y="90000"/>
                                    </p:animScale>
                                    <p:animScale>
                                      <p:cBhvr>
                                        <p:cTn id="26" dur="166" decel="50000">
                                          <p:stCondLst>
                                            <p:cond delay="1668"/>
                                          </p:stCondLst>
                                        </p:cTn>
                                        <p:tgtEl>
                                          <p:spTgt spid="7"/>
                                        </p:tgtEl>
                                      </p:cBhvr>
                                      <p:to x="100000" y="100000"/>
                                    </p:animScale>
                                    <p:animScale>
                                      <p:cBhvr>
                                        <p:cTn id="27" dur="26">
                                          <p:stCondLst>
                                            <p:cond delay="1808"/>
                                          </p:stCondLst>
                                        </p:cTn>
                                        <p:tgtEl>
                                          <p:spTgt spid="7"/>
                                        </p:tgtEl>
                                      </p:cBhvr>
                                      <p:to x="100000" y="95000"/>
                                    </p:animScale>
                                    <p:animScale>
                                      <p:cBhvr>
                                        <p:cTn id="28" dur="166" decel="50000">
                                          <p:stCondLst>
                                            <p:cond delay="1834"/>
                                          </p:stCondLst>
                                        </p:cTn>
                                        <p:tgtEl>
                                          <p:spTgt spid="7"/>
                                        </p:tgtEl>
                                      </p:cBhvr>
                                      <p:to x="100000" y="100000"/>
                                    </p:animScale>
                                  </p:childTnLst>
                                </p:cTn>
                              </p:par>
                              <p:par>
                                <p:cTn id="29" presetID="26"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80">
                                          <p:stCondLst>
                                            <p:cond delay="0"/>
                                          </p:stCondLst>
                                        </p:cTn>
                                        <p:tgtEl>
                                          <p:spTgt spid="6"/>
                                        </p:tgtEl>
                                      </p:cBhvr>
                                    </p:animEffect>
                                    <p:anim calcmode="lin" valueType="num">
                                      <p:cBhvr>
                                        <p:cTn id="32"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7" dur="26">
                                          <p:stCondLst>
                                            <p:cond delay="650"/>
                                          </p:stCondLst>
                                        </p:cTn>
                                        <p:tgtEl>
                                          <p:spTgt spid="6"/>
                                        </p:tgtEl>
                                      </p:cBhvr>
                                      <p:to x="100000" y="60000"/>
                                    </p:animScale>
                                    <p:animScale>
                                      <p:cBhvr>
                                        <p:cTn id="38" dur="166" decel="50000">
                                          <p:stCondLst>
                                            <p:cond delay="676"/>
                                          </p:stCondLst>
                                        </p:cTn>
                                        <p:tgtEl>
                                          <p:spTgt spid="6"/>
                                        </p:tgtEl>
                                      </p:cBhvr>
                                      <p:to x="100000" y="100000"/>
                                    </p:animScale>
                                    <p:animScale>
                                      <p:cBhvr>
                                        <p:cTn id="39" dur="26">
                                          <p:stCondLst>
                                            <p:cond delay="1312"/>
                                          </p:stCondLst>
                                        </p:cTn>
                                        <p:tgtEl>
                                          <p:spTgt spid="6"/>
                                        </p:tgtEl>
                                      </p:cBhvr>
                                      <p:to x="100000" y="80000"/>
                                    </p:animScale>
                                    <p:animScale>
                                      <p:cBhvr>
                                        <p:cTn id="40" dur="166" decel="50000">
                                          <p:stCondLst>
                                            <p:cond delay="1338"/>
                                          </p:stCondLst>
                                        </p:cTn>
                                        <p:tgtEl>
                                          <p:spTgt spid="6"/>
                                        </p:tgtEl>
                                      </p:cBhvr>
                                      <p:to x="100000" y="100000"/>
                                    </p:animScale>
                                    <p:animScale>
                                      <p:cBhvr>
                                        <p:cTn id="41" dur="26">
                                          <p:stCondLst>
                                            <p:cond delay="1642"/>
                                          </p:stCondLst>
                                        </p:cTn>
                                        <p:tgtEl>
                                          <p:spTgt spid="6"/>
                                        </p:tgtEl>
                                      </p:cBhvr>
                                      <p:to x="100000" y="90000"/>
                                    </p:animScale>
                                    <p:animScale>
                                      <p:cBhvr>
                                        <p:cTn id="42" dur="166" decel="50000">
                                          <p:stCondLst>
                                            <p:cond delay="1668"/>
                                          </p:stCondLst>
                                        </p:cTn>
                                        <p:tgtEl>
                                          <p:spTgt spid="6"/>
                                        </p:tgtEl>
                                      </p:cBhvr>
                                      <p:to x="100000" y="100000"/>
                                    </p:animScale>
                                    <p:animScale>
                                      <p:cBhvr>
                                        <p:cTn id="43" dur="26">
                                          <p:stCondLst>
                                            <p:cond delay="1808"/>
                                          </p:stCondLst>
                                        </p:cTn>
                                        <p:tgtEl>
                                          <p:spTgt spid="6"/>
                                        </p:tgtEl>
                                      </p:cBhvr>
                                      <p:to x="100000" y="95000"/>
                                    </p:animScale>
                                    <p:animScale>
                                      <p:cBhvr>
                                        <p:cTn id="44"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endParaRPr lang="cs-CZ" dirty="0"/>
          </a:p>
        </p:txBody>
      </p:sp>
      <p:sp>
        <p:nvSpPr>
          <p:cNvPr id="5" name="Subtitle 4"/>
          <p:cNvSpPr>
            <a:spLocks noGrp="1"/>
          </p:cNvSpPr>
          <p:nvPr>
            <p:ph type="subTitle" idx="1"/>
          </p:nvPr>
        </p:nvSpPr>
        <p:spPr/>
        <p:txBody>
          <a:bodyPr/>
          <a:lstStyle/>
          <a:p>
            <a:r>
              <a:rPr lang="en-US" dirty="0"/>
              <a:t>Writing </a:t>
            </a:r>
            <a:r>
              <a:rPr lang="en-US" dirty="0" err="1"/>
              <a:t>SemaphoreLight</a:t>
            </a:r>
            <a:r>
              <a:rPr lang="en-US" dirty="0"/>
              <a:t> with workflows</a:t>
            </a:r>
            <a:endParaRPr lang="cs-CZ" dirty="0"/>
          </a:p>
        </p:txBody>
      </p:sp>
    </p:spTree>
    <p:extLst>
      <p:ext uri="{BB962C8B-B14F-4D97-AF65-F5344CB8AC3E}">
        <p14:creationId xmlns:p14="http://schemas.microsoft.com/office/powerpoint/2010/main" val="25791546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Workflows for GUI programming</a:t>
            </a:r>
            <a:endParaRPr lang="cs-CZ" dirty="0"/>
          </a:p>
        </p:txBody>
      </p:sp>
      <p:sp>
        <p:nvSpPr>
          <p:cNvPr id="3" name="Text Placeholder 2"/>
          <p:cNvSpPr>
            <a:spLocks noGrp="1"/>
          </p:cNvSpPr>
          <p:nvPr>
            <p:ph type="body" sz="quarter" idx="10"/>
          </p:nvPr>
        </p:nvSpPr>
        <p:spPr>
          <a:xfrm>
            <a:off x="381000" y="1199408"/>
            <a:ext cx="8382000" cy="5453801"/>
          </a:xfrm>
        </p:spPr>
        <p:txBody>
          <a:bodyPr/>
          <a:lstStyle/>
          <a:p>
            <a:r>
              <a:rPr lang="en-US" sz="2800" dirty="0" err="1">
                <a:solidFill>
                  <a:schemeClr val="accent1">
                    <a:lumMod val="50000"/>
                  </a:schemeClr>
                </a:solidFill>
                <a:latin typeface="Consolas" pitchFamily="49" charset="0"/>
                <a:cs typeface="Consolas" pitchFamily="49" charset="0"/>
              </a:rPr>
              <a:t>Async.AwaitObservable</a:t>
            </a:r>
            <a:r>
              <a:rPr lang="en-US" sz="2800" dirty="0">
                <a:solidFill>
                  <a:schemeClr val="accent1">
                    <a:lumMod val="50000"/>
                  </a:schemeClr>
                </a:solidFill>
                <a:latin typeface="Consolas" pitchFamily="49" charset="0"/>
                <a:cs typeface="Consolas" pitchFamily="49" charset="0"/>
              </a:rPr>
              <a:t> </a:t>
            </a:r>
            <a:r>
              <a:rPr lang="en-US" dirty="0"/>
              <a:t>operation</a:t>
            </a:r>
          </a:p>
          <a:p>
            <a:pPr lvl="1"/>
            <a:endParaRPr lang="en-US" dirty="0"/>
          </a:p>
          <a:p>
            <a:pPr lvl="1"/>
            <a:r>
              <a:rPr lang="en-US" dirty="0"/>
              <a:t>Creates workflow that waits for the first occurrence</a:t>
            </a:r>
          </a:p>
          <a:p>
            <a:pPr lvl="2"/>
            <a:r>
              <a:rPr lang="en-US" dirty="0"/>
              <a:t>Currently not part of F# libraries / </a:t>
            </a:r>
            <a:r>
              <a:rPr lang="en-US" dirty="0" err="1"/>
              <a:t>PowerPack</a:t>
            </a:r>
            <a:endParaRPr lang="en-US" dirty="0"/>
          </a:p>
          <a:p>
            <a:pPr lvl="2"/>
            <a:r>
              <a:rPr lang="en-US" dirty="0"/>
              <a:t>Sometimes, using </a:t>
            </a:r>
            <a:r>
              <a:rPr lang="en-US" sz="2000" dirty="0" err="1">
                <a:solidFill>
                  <a:schemeClr val="accent1">
                    <a:lumMod val="50000"/>
                  </a:schemeClr>
                </a:solidFill>
                <a:latin typeface="Consolas" pitchFamily="49" charset="0"/>
                <a:cs typeface="Consolas" pitchFamily="49" charset="0"/>
              </a:rPr>
              <a:t>IObservable</a:t>
            </a:r>
            <a:r>
              <a:rPr lang="en-US" sz="2000" dirty="0">
                <a:solidFill>
                  <a:schemeClr val="accent1">
                    <a:lumMod val="50000"/>
                  </a:schemeClr>
                </a:solidFill>
                <a:latin typeface="Consolas" pitchFamily="49" charset="0"/>
                <a:cs typeface="Consolas" pitchFamily="49" charset="0"/>
              </a:rPr>
              <a:t>&lt;'T&gt;</a:t>
            </a:r>
            <a:r>
              <a:rPr lang="en-US" dirty="0"/>
              <a:t> is better</a:t>
            </a:r>
          </a:p>
          <a:p>
            <a:pPr lvl="2"/>
            <a:r>
              <a:rPr lang="en-US" dirty="0"/>
              <a:t>Works because </a:t>
            </a:r>
            <a:r>
              <a:rPr lang="en-US" sz="2000" dirty="0" err="1">
                <a:solidFill>
                  <a:srgbClr val="94B6D2">
                    <a:lumMod val="50000"/>
                  </a:srgbClr>
                </a:solidFill>
                <a:latin typeface="Consolas" pitchFamily="49" charset="0"/>
                <a:cs typeface="Consolas" pitchFamily="49" charset="0"/>
              </a:rPr>
              <a:t>IEvent</a:t>
            </a:r>
            <a:r>
              <a:rPr lang="en-US" sz="2000" dirty="0">
                <a:solidFill>
                  <a:srgbClr val="94B6D2">
                    <a:lumMod val="50000"/>
                  </a:srgbClr>
                </a:solidFill>
                <a:latin typeface="Consolas" pitchFamily="49" charset="0"/>
                <a:cs typeface="Consolas" pitchFamily="49" charset="0"/>
              </a:rPr>
              <a:t>&lt;'T&gt; : </a:t>
            </a:r>
            <a:r>
              <a:rPr lang="en-US" sz="2000" dirty="0" err="1">
                <a:solidFill>
                  <a:srgbClr val="94B6D2">
                    <a:lumMod val="50000"/>
                  </a:srgbClr>
                </a:solidFill>
                <a:latin typeface="Consolas" pitchFamily="49" charset="0"/>
                <a:cs typeface="Consolas" pitchFamily="49" charset="0"/>
              </a:rPr>
              <a:t>IObservable</a:t>
            </a:r>
            <a:r>
              <a:rPr lang="en-US" sz="2000" dirty="0">
                <a:solidFill>
                  <a:srgbClr val="94B6D2">
                    <a:lumMod val="50000"/>
                  </a:srgbClr>
                </a:solidFill>
                <a:latin typeface="Consolas" pitchFamily="49" charset="0"/>
                <a:cs typeface="Consolas" pitchFamily="49" charset="0"/>
              </a:rPr>
              <a:t>&lt;'T&gt;</a:t>
            </a:r>
          </a:p>
          <a:p>
            <a:pPr lvl="4"/>
            <a:endParaRPr lang="en-US" dirty="0"/>
          </a:p>
          <a:p>
            <a:r>
              <a:rPr lang="en-US" sz="2800" dirty="0" err="1">
                <a:solidFill>
                  <a:schemeClr val="accent1">
                    <a:lumMod val="50000"/>
                  </a:schemeClr>
                </a:solidFill>
                <a:latin typeface="Consolas" pitchFamily="49" charset="0"/>
                <a:cs typeface="Consolas" pitchFamily="49" charset="0"/>
              </a:rPr>
              <a:t>Async.StartImmediate</a:t>
            </a:r>
            <a:r>
              <a:rPr lang="en-US" sz="2800" dirty="0">
                <a:solidFill>
                  <a:schemeClr val="accent1">
                    <a:lumMod val="50000"/>
                  </a:schemeClr>
                </a:solidFill>
                <a:latin typeface="Consolas" pitchFamily="49" charset="0"/>
                <a:cs typeface="Consolas" pitchFamily="49" charset="0"/>
              </a:rPr>
              <a:t> </a:t>
            </a:r>
            <a:r>
              <a:rPr lang="en-US" dirty="0"/>
              <a:t>operation</a:t>
            </a:r>
          </a:p>
          <a:p>
            <a:pPr lvl="1"/>
            <a:r>
              <a:rPr lang="en-US" dirty="0"/>
              <a:t>Starts the workflow on the </a:t>
            </a:r>
            <a:r>
              <a:rPr lang="en-US" b="1" dirty="0"/>
              <a:t>current </a:t>
            </a:r>
            <a:r>
              <a:rPr lang="en-US" dirty="0"/>
              <a:t>(e.g. GUI) thread</a:t>
            </a:r>
          </a:p>
          <a:p>
            <a:pPr lvl="1"/>
            <a:r>
              <a:rPr lang="en-US" dirty="0"/>
              <a:t>Callbacks always return to original kind of thread</a:t>
            </a:r>
          </a:p>
          <a:p>
            <a:pPr lvl="2"/>
            <a:r>
              <a:rPr lang="en-US" dirty="0"/>
              <a:t>All code in the demo runs on GUI thread as required!</a:t>
            </a:r>
          </a:p>
          <a:p>
            <a:endParaRPr lang="cs-CZ" dirty="0"/>
          </a:p>
        </p:txBody>
      </p:sp>
      <p:sp>
        <p:nvSpPr>
          <p:cNvPr id="4" name="TextBox 3"/>
          <p:cNvSpPr txBox="1"/>
          <p:nvPr/>
        </p:nvSpPr>
        <p:spPr>
          <a:xfrm>
            <a:off x="884149" y="1679889"/>
            <a:ext cx="7047741" cy="422405"/>
          </a:xfrm>
          <a:prstGeom prst="rect">
            <a:avLst/>
          </a:prstGeom>
          <a:solidFill>
            <a:schemeClr val="accent3">
              <a:lumMod val="20000"/>
              <a:lumOff val="80000"/>
            </a:schemeClr>
          </a:solidFill>
          <a:ln w="19050">
            <a:solidFill>
              <a:schemeClr val="accent3">
                <a:lumMod val="75000"/>
              </a:schemeClr>
            </a:solidFill>
          </a:ln>
        </p:spPr>
        <p:txBody>
          <a:bodyPr wrap="square" lIns="72000" tIns="72000" rIns="72000" bIns="72000" rtlCol="0">
            <a:spAutoFit/>
          </a:bodyPr>
          <a:lstStyle/>
          <a:p>
            <a:r>
              <a:rPr lang="en-US" dirty="0" err="1">
                <a:solidFill>
                  <a:srgbClr val="020002"/>
                </a:solidFill>
                <a:latin typeface="Consolas"/>
              </a:rPr>
              <a:t>AwaitObservable</a:t>
            </a:r>
            <a:r>
              <a:rPr lang="en-US" dirty="0">
                <a:solidFill>
                  <a:srgbClr val="020002"/>
                </a:solidFill>
                <a:latin typeface="Consolas"/>
              </a:rPr>
              <a:t> : </a:t>
            </a:r>
            <a:r>
              <a:rPr lang="en-US" dirty="0" err="1">
                <a:solidFill>
                  <a:srgbClr val="020002"/>
                </a:solidFill>
                <a:latin typeface="Consolas"/>
              </a:rPr>
              <a:t>IObservable</a:t>
            </a:r>
            <a:r>
              <a:rPr lang="en-US" dirty="0">
                <a:solidFill>
                  <a:srgbClr val="020002"/>
                </a:solidFill>
                <a:latin typeface="Consolas"/>
              </a:rPr>
              <a:t>&lt;'T&gt; -&gt; </a:t>
            </a:r>
            <a:r>
              <a:rPr lang="en-US" dirty="0" err="1">
                <a:solidFill>
                  <a:srgbClr val="020002"/>
                </a:solidFill>
                <a:latin typeface="Consolas"/>
              </a:rPr>
              <a:t>Async</a:t>
            </a:r>
            <a:r>
              <a:rPr lang="en-US" dirty="0">
                <a:solidFill>
                  <a:srgbClr val="020002"/>
                </a:solidFill>
                <a:latin typeface="Consolas"/>
              </a:rPr>
              <a:t>&lt;'T&gt;</a:t>
            </a:r>
            <a:endParaRPr lang="cs-CZ" dirty="0">
              <a:solidFill>
                <a:prstClr val="black"/>
              </a:solidFill>
              <a:latin typeface="Consolas"/>
            </a:endParaRPr>
          </a:p>
        </p:txBody>
      </p:sp>
    </p:spTree>
    <p:extLst>
      <p:ext uri="{BB962C8B-B14F-4D97-AF65-F5344CB8AC3E}">
        <p14:creationId xmlns:p14="http://schemas.microsoft.com/office/powerpoint/2010/main" val="147732130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little bit about me…</a:t>
            </a:r>
            <a:endParaRPr lang="cs-CZ" dirty="0"/>
          </a:p>
        </p:txBody>
      </p:sp>
      <p:sp>
        <p:nvSpPr>
          <p:cNvPr id="3" name="Text Placeholder 2"/>
          <p:cNvSpPr>
            <a:spLocks noGrp="1"/>
          </p:cNvSpPr>
          <p:nvPr>
            <p:ph type="body" sz="quarter" idx="10"/>
          </p:nvPr>
        </p:nvSpPr>
        <p:spPr>
          <a:xfrm>
            <a:off x="381000" y="1199408"/>
            <a:ext cx="8382000" cy="4468916"/>
          </a:xfrm>
        </p:spPr>
        <p:txBody>
          <a:bodyPr/>
          <a:lstStyle/>
          <a:p>
            <a:r>
              <a:rPr lang="en-US" dirty="0"/>
              <a:t>Real-World Functional Programming</a:t>
            </a:r>
          </a:p>
          <a:p>
            <a:pPr lvl="1"/>
            <a:r>
              <a:rPr lang="en-US" dirty="0"/>
              <a:t>with </a:t>
            </a:r>
            <a:r>
              <a:rPr lang="en-US" b="1" dirty="0"/>
              <a:t>Jon Skeet</a:t>
            </a:r>
          </a:p>
          <a:p>
            <a:pPr lvl="1"/>
            <a:r>
              <a:rPr lang="en-US" dirty="0"/>
              <a:t>Today’s talk based on some </a:t>
            </a:r>
            <a:br>
              <a:rPr lang="en-US" dirty="0"/>
            </a:br>
            <a:r>
              <a:rPr lang="en-US" dirty="0"/>
              <a:t>ideas from Chapter 16</a:t>
            </a:r>
          </a:p>
          <a:p>
            <a:pPr lvl="4"/>
            <a:endParaRPr lang="en-US" dirty="0"/>
          </a:p>
          <a:p>
            <a:r>
              <a:rPr lang="en-US" dirty="0"/>
              <a:t>Worked on F# at MSR</a:t>
            </a:r>
          </a:p>
          <a:p>
            <a:pPr lvl="1"/>
            <a:r>
              <a:rPr lang="en-US" dirty="0"/>
              <a:t>Internships with Don Syme</a:t>
            </a:r>
          </a:p>
          <a:p>
            <a:pPr lvl="1"/>
            <a:r>
              <a:rPr lang="en-US" dirty="0"/>
              <a:t>Web programming and </a:t>
            </a:r>
            <a:br>
              <a:rPr lang="en-US" dirty="0"/>
            </a:br>
            <a:r>
              <a:rPr lang="en-US" dirty="0"/>
              <a:t>reactive programming in F#</a:t>
            </a:r>
          </a:p>
          <a:p>
            <a:pPr lvl="1"/>
            <a:r>
              <a:rPr lang="en-US" dirty="0"/>
              <a:t>Some Visual Studio 2010 IntelliSense</a:t>
            </a:r>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7378" t="10786" r="21199" b="2178"/>
          <a:stretch/>
        </p:blipFill>
        <p:spPr bwMode="auto">
          <a:xfrm>
            <a:off x="6780809" y="2303468"/>
            <a:ext cx="2042557" cy="2592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55187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loops using workflows</a:t>
            </a:r>
            <a:endParaRPr lang="cs-CZ" dirty="0"/>
          </a:p>
        </p:txBody>
      </p:sp>
      <p:sp>
        <p:nvSpPr>
          <p:cNvPr id="3" name="Text Placeholder 2"/>
          <p:cNvSpPr>
            <a:spLocks noGrp="1"/>
          </p:cNvSpPr>
          <p:nvPr>
            <p:ph type="body" sz="quarter" idx="10"/>
          </p:nvPr>
        </p:nvSpPr>
        <p:spPr>
          <a:xfrm>
            <a:off x="381000" y="1199408"/>
            <a:ext cx="8382000" cy="3016210"/>
          </a:xfrm>
        </p:spPr>
        <p:txBody>
          <a:bodyPr/>
          <a:lstStyle/>
          <a:p>
            <a:r>
              <a:rPr lang="en-US" dirty="0"/>
              <a:t>Using looping constructs like </a:t>
            </a:r>
            <a:r>
              <a:rPr lang="en-US" sz="2800" dirty="0">
                <a:solidFill>
                  <a:schemeClr val="accent1">
                    <a:lumMod val="50000"/>
                  </a:schemeClr>
                </a:solidFill>
                <a:latin typeface="Consolas" pitchFamily="49" charset="0"/>
                <a:cs typeface="Consolas" pitchFamily="49" charset="0"/>
              </a:rPr>
              <a:t>while</a:t>
            </a:r>
            <a:r>
              <a:rPr lang="en-US" dirty="0">
                <a:solidFill>
                  <a:schemeClr val="accent1">
                    <a:lumMod val="50000"/>
                  </a:schemeClr>
                </a:solidFill>
              </a:rPr>
              <a:t> </a:t>
            </a:r>
            <a:r>
              <a:rPr lang="en-US" dirty="0"/>
              <a:t>and </a:t>
            </a:r>
            <a:r>
              <a:rPr lang="en-US" sz="2800" dirty="0">
                <a:solidFill>
                  <a:schemeClr val="accent1">
                    <a:lumMod val="50000"/>
                  </a:schemeClr>
                </a:solidFill>
                <a:latin typeface="Consolas" pitchFamily="49" charset="0"/>
                <a:cs typeface="Consolas" pitchFamily="49" charset="0"/>
              </a:rPr>
              <a:t>for</a:t>
            </a:r>
            <a:endParaRPr lang="cs-CZ" sz="2800" dirty="0">
              <a:solidFill>
                <a:schemeClr val="accent1">
                  <a:lumMod val="50000"/>
                </a:schemeClr>
              </a:solidFill>
              <a:latin typeface="Consolas" pitchFamily="49" charset="0"/>
              <a:cs typeface="Consolas" pitchFamily="49" charset="0"/>
            </a:endParaRPr>
          </a:p>
          <a:p>
            <a:endParaRPr lang="en-US" dirty="0"/>
          </a:p>
          <a:p>
            <a:endParaRPr lang="en-US" dirty="0"/>
          </a:p>
          <a:p>
            <a:pPr lvl="1"/>
            <a:endParaRPr lang="en-US" dirty="0"/>
          </a:p>
          <a:p>
            <a:pPr lvl="1"/>
            <a:endParaRPr lang="en-US" dirty="0"/>
          </a:p>
          <a:p>
            <a:r>
              <a:rPr lang="en-US" dirty="0"/>
              <a:t>Functional style – using recursion</a:t>
            </a:r>
            <a:endParaRPr lang="cs-CZ" sz="2800" dirty="0">
              <a:solidFill>
                <a:schemeClr val="accent1">
                  <a:lumMod val="50000"/>
                </a:schemeClr>
              </a:solidFill>
              <a:latin typeface="Consolas" pitchFamily="49" charset="0"/>
              <a:cs typeface="Consolas" pitchFamily="49" charset="0"/>
            </a:endParaRPr>
          </a:p>
        </p:txBody>
      </p:sp>
      <p:sp>
        <p:nvSpPr>
          <p:cNvPr id="4" name="TextBox 3"/>
          <p:cNvSpPr txBox="1"/>
          <p:nvPr/>
        </p:nvSpPr>
        <p:spPr>
          <a:xfrm>
            <a:off x="818707" y="1807480"/>
            <a:ext cx="8123275" cy="1530401"/>
          </a:xfrm>
          <a:prstGeom prst="rect">
            <a:avLst/>
          </a:prstGeom>
          <a:solidFill>
            <a:schemeClr val="accent3">
              <a:lumMod val="20000"/>
              <a:lumOff val="80000"/>
            </a:schemeClr>
          </a:solidFill>
          <a:ln w="19050">
            <a:solidFill>
              <a:schemeClr val="accent3">
                <a:lumMod val="75000"/>
              </a:schemeClr>
            </a:solidFill>
          </a:ln>
        </p:spPr>
        <p:txBody>
          <a:bodyPr wrap="square" lIns="72000" tIns="72000" rIns="72000" bIns="72000" rtlCol="0">
            <a:spAutoFit/>
          </a:bodyPr>
          <a:lstStyle/>
          <a:p>
            <a:r>
              <a:rPr lang="cs-CZ" dirty="0">
                <a:solidFill>
                  <a:srgbClr val="0000FF"/>
                </a:solidFill>
                <a:latin typeface="Consolas"/>
              </a:rPr>
              <a:t>let</a:t>
            </a:r>
            <a:r>
              <a:rPr lang="cs-CZ" dirty="0">
                <a:solidFill>
                  <a:prstClr val="black"/>
                </a:solidFill>
                <a:latin typeface="Consolas"/>
              </a:rPr>
              <a:t> </a:t>
            </a:r>
            <a:r>
              <a:rPr lang="cs-CZ" dirty="0">
                <a:solidFill>
                  <a:srgbClr val="020002"/>
                </a:solidFill>
                <a:latin typeface="Consolas"/>
              </a:rPr>
              <a:t>semaphoreStates2</a:t>
            </a:r>
            <a:r>
              <a:rPr lang="cs-CZ" dirty="0">
                <a:solidFill>
                  <a:prstClr val="black"/>
                </a:solidFill>
                <a:latin typeface="Consolas"/>
              </a:rPr>
              <a:t>() </a:t>
            </a:r>
            <a:r>
              <a:rPr lang="cs-CZ" dirty="0">
                <a:solidFill>
                  <a:srgbClr val="800080"/>
                </a:solidFill>
                <a:latin typeface="Consolas"/>
              </a:rPr>
              <a:t>=</a:t>
            </a:r>
            <a:r>
              <a:rPr lang="cs-CZ" dirty="0">
                <a:solidFill>
                  <a:prstClr val="black"/>
                </a:solidFill>
                <a:latin typeface="Consolas"/>
              </a:rPr>
              <a:t> </a:t>
            </a:r>
            <a:r>
              <a:rPr lang="cs-CZ" dirty="0">
                <a:solidFill>
                  <a:srgbClr val="020002"/>
                </a:solidFill>
                <a:latin typeface="Consolas"/>
              </a:rPr>
              <a:t>async</a:t>
            </a:r>
            <a:r>
              <a:rPr lang="cs-CZ" dirty="0">
                <a:solidFill>
                  <a:prstClr val="black"/>
                </a:solidFill>
                <a:latin typeface="Consolas"/>
              </a:rPr>
              <a:t> {</a:t>
            </a:r>
          </a:p>
          <a:p>
            <a:r>
              <a:rPr lang="cs-CZ" dirty="0">
                <a:solidFill>
                  <a:prstClr val="black"/>
                </a:solidFill>
                <a:latin typeface="Consolas"/>
              </a:rPr>
              <a:t>  </a:t>
            </a:r>
            <a:r>
              <a:rPr lang="cs-CZ" dirty="0">
                <a:solidFill>
                  <a:srgbClr val="0000FF"/>
                </a:solidFill>
                <a:latin typeface="Consolas"/>
              </a:rPr>
              <a:t>while</a:t>
            </a:r>
            <a:r>
              <a:rPr lang="cs-CZ" dirty="0">
                <a:solidFill>
                  <a:prstClr val="black"/>
                </a:solidFill>
                <a:latin typeface="Consolas"/>
              </a:rPr>
              <a:t> </a:t>
            </a:r>
            <a:r>
              <a:rPr lang="cs-CZ" dirty="0">
                <a:solidFill>
                  <a:srgbClr val="0000FF"/>
                </a:solidFill>
                <a:latin typeface="Consolas"/>
              </a:rPr>
              <a:t>true</a:t>
            </a:r>
            <a:r>
              <a:rPr lang="cs-CZ" dirty="0">
                <a:solidFill>
                  <a:prstClr val="black"/>
                </a:solidFill>
                <a:latin typeface="Consolas"/>
              </a:rPr>
              <a:t> </a:t>
            </a:r>
            <a:r>
              <a:rPr lang="cs-CZ" dirty="0">
                <a:solidFill>
                  <a:srgbClr val="0000FF"/>
                </a:solidFill>
                <a:latin typeface="Consolas"/>
              </a:rPr>
              <a:t>do</a:t>
            </a:r>
            <a:r>
              <a:rPr lang="cs-CZ" dirty="0">
                <a:solidFill>
                  <a:prstClr val="black"/>
                </a:solidFill>
                <a:latin typeface="Consolas"/>
              </a:rPr>
              <a:t> </a:t>
            </a:r>
          </a:p>
          <a:p>
            <a:r>
              <a:rPr lang="en-US" dirty="0">
                <a:solidFill>
                  <a:prstClr val="black"/>
                </a:solidFill>
                <a:latin typeface="Consolas"/>
              </a:rPr>
              <a:t>    </a:t>
            </a:r>
            <a:r>
              <a:rPr lang="en-US" dirty="0">
                <a:solidFill>
                  <a:srgbClr val="0000FF"/>
                </a:solidFill>
                <a:latin typeface="Consolas"/>
              </a:rPr>
              <a:t>for</a:t>
            </a:r>
            <a:r>
              <a:rPr lang="en-US" dirty="0">
                <a:solidFill>
                  <a:prstClr val="black"/>
                </a:solidFill>
                <a:latin typeface="Consolas"/>
              </a:rPr>
              <a:t> </a:t>
            </a:r>
            <a:r>
              <a:rPr lang="en-US" dirty="0">
                <a:solidFill>
                  <a:srgbClr val="020002"/>
                </a:solidFill>
                <a:latin typeface="Consolas"/>
              </a:rPr>
              <a:t>current</a:t>
            </a:r>
            <a:r>
              <a:rPr lang="en-US" dirty="0">
                <a:solidFill>
                  <a:prstClr val="black"/>
                </a:solidFill>
                <a:latin typeface="Consolas"/>
              </a:rPr>
              <a:t> </a:t>
            </a:r>
            <a:r>
              <a:rPr lang="en-US" dirty="0">
                <a:solidFill>
                  <a:srgbClr val="0000FF"/>
                </a:solidFill>
                <a:latin typeface="Consolas"/>
              </a:rPr>
              <a:t>in</a:t>
            </a:r>
            <a:r>
              <a:rPr lang="en-US" dirty="0">
                <a:solidFill>
                  <a:prstClr val="black"/>
                </a:solidFill>
                <a:latin typeface="Consolas"/>
              </a:rPr>
              <a:t> [ </a:t>
            </a:r>
            <a:r>
              <a:rPr lang="en-US" dirty="0">
                <a:solidFill>
                  <a:srgbClr val="020002"/>
                </a:solidFill>
                <a:latin typeface="Consolas"/>
              </a:rPr>
              <a:t>green</a:t>
            </a:r>
            <a:r>
              <a:rPr lang="en-US" dirty="0">
                <a:solidFill>
                  <a:prstClr val="black"/>
                </a:solidFill>
                <a:latin typeface="Consolas"/>
              </a:rPr>
              <a:t>; </a:t>
            </a:r>
            <a:r>
              <a:rPr lang="en-US" dirty="0">
                <a:solidFill>
                  <a:srgbClr val="020002"/>
                </a:solidFill>
                <a:latin typeface="Consolas"/>
              </a:rPr>
              <a:t>orange</a:t>
            </a:r>
            <a:r>
              <a:rPr lang="en-US" dirty="0">
                <a:solidFill>
                  <a:prstClr val="black"/>
                </a:solidFill>
                <a:latin typeface="Consolas"/>
              </a:rPr>
              <a:t>; </a:t>
            </a:r>
            <a:r>
              <a:rPr lang="en-US" dirty="0">
                <a:solidFill>
                  <a:srgbClr val="020002"/>
                </a:solidFill>
                <a:latin typeface="Consolas"/>
              </a:rPr>
              <a:t>red</a:t>
            </a:r>
            <a:r>
              <a:rPr lang="en-US" dirty="0">
                <a:solidFill>
                  <a:prstClr val="black"/>
                </a:solidFill>
                <a:latin typeface="Consolas"/>
              </a:rPr>
              <a:t> ] </a:t>
            </a:r>
            <a:r>
              <a:rPr lang="en-US" dirty="0">
                <a:solidFill>
                  <a:srgbClr val="0000FF"/>
                </a:solidFill>
                <a:latin typeface="Consolas"/>
              </a:rPr>
              <a:t>do</a:t>
            </a:r>
            <a:endParaRPr lang="en-US" dirty="0">
              <a:solidFill>
                <a:prstClr val="black"/>
              </a:solidFill>
              <a:latin typeface="Consolas"/>
            </a:endParaRPr>
          </a:p>
          <a:p>
            <a:r>
              <a:rPr lang="cs-CZ" dirty="0">
                <a:solidFill>
                  <a:prstClr val="black"/>
                </a:solidFill>
                <a:latin typeface="Consolas"/>
              </a:rPr>
              <a:t>      </a:t>
            </a:r>
            <a:r>
              <a:rPr lang="cs-CZ" dirty="0">
                <a:solidFill>
                  <a:srgbClr val="0000FF"/>
                </a:solidFill>
                <a:latin typeface="Consolas"/>
              </a:rPr>
              <a:t>let!</a:t>
            </a:r>
            <a:r>
              <a:rPr lang="cs-CZ" dirty="0">
                <a:solidFill>
                  <a:prstClr val="black"/>
                </a:solidFill>
                <a:latin typeface="Consolas"/>
              </a:rPr>
              <a:t> </a:t>
            </a:r>
            <a:r>
              <a:rPr lang="cs-CZ" dirty="0">
                <a:solidFill>
                  <a:srgbClr val="020002"/>
                </a:solidFill>
                <a:latin typeface="Consolas"/>
              </a:rPr>
              <a:t>md</a:t>
            </a:r>
            <a:r>
              <a:rPr lang="cs-CZ" dirty="0">
                <a:solidFill>
                  <a:prstClr val="black"/>
                </a:solidFill>
                <a:latin typeface="Consolas"/>
              </a:rPr>
              <a:t> </a:t>
            </a:r>
            <a:r>
              <a:rPr lang="cs-CZ" dirty="0">
                <a:solidFill>
                  <a:srgbClr val="800080"/>
                </a:solidFill>
                <a:latin typeface="Consolas"/>
              </a:rPr>
              <a:t>=</a:t>
            </a:r>
            <a:r>
              <a:rPr lang="cs-CZ" dirty="0">
                <a:solidFill>
                  <a:prstClr val="black"/>
                </a:solidFill>
                <a:latin typeface="Consolas"/>
              </a:rPr>
              <a:t> </a:t>
            </a:r>
            <a:r>
              <a:rPr lang="cs-CZ" dirty="0">
                <a:solidFill>
                  <a:srgbClr val="020002"/>
                </a:solidFill>
                <a:latin typeface="Consolas"/>
              </a:rPr>
              <a:t>Async</a:t>
            </a:r>
            <a:r>
              <a:rPr lang="cs-CZ" dirty="0">
                <a:solidFill>
                  <a:srgbClr val="800080"/>
                </a:solidFill>
                <a:latin typeface="Consolas"/>
              </a:rPr>
              <a:t>.</a:t>
            </a:r>
            <a:r>
              <a:rPr lang="cs-CZ" dirty="0">
                <a:solidFill>
                  <a:srgbClr val="020002"/>
                </a:solidFill>
                <a:latin typeface="Consolas"/>
              </a:rPr>
              <a:t>AwaitObservable</a:t>
            </a:r>
            <a:r>
              <a:rPr lang="cs-CZ" dirty="0">
                <a:solidFill>
                  <a:prstClr val="black"/>
                </a:solidFill>
                <a:latin typeface="Consolas"/>
              </a:rPr>
              <a:t>(</a:t>
            </a:r>
            <a:r>
              <a:rPr lang="cs-CZ" dirty="0">
                <a:solidFill>
                  <a:srgbClr val="020002"/>
                </a:solidFill>
                <a:latin typeface="Consolas"/>
              </a:rPr>
              <a:t>this</a:t>
            </a:r>
            <a:r>
              <a:rPr lang="cs-CZ" dirty="0">
                <a:solidFill>
                  <a:srgbClr val="800080"/>
                </a:solidFill>
                <a:latin typeface="Consolas"/>
              </a:rPr>
              <a:t>.</a:t>
            </a:r>
            <a:r>
              <a:rPr lang="cs-CZ" dirty="0">
                <a:solidFill>
                  <a:srgbClr val="020002"/>
                </a:solidFill>
                <a:latin typeface="Consolas"/>
              </a:rPr>
              <a:t>MouseLeftButtonDown</a:t>
            </a:r>
            <a:r>
              <a:rPr lang="cs-CZ" dirty="0">
                <a:solidFill>
                  <a:prstClr val="black"/>
                </a:solidFill>
                <a:latin typeface="Consolas"/>
              </a:rPr>
              <a:t>)</a:t>
            </a:r>
          </a:p>
          <a:p>
            <a:r>
              <a:rPr lang="cs-CZ" dirty="0">
                <a:solidFill>
                  <a:prstClr val="black"/>
                </a:solidFill>
                <a:latin typeface="Consolas"/>
              </a:rPr>
              <a:t>      </a:t>
            </a:r>
            <a:r>
              <a:rPr lang="cs-CZ" dirty="0">
                <a:solidFill>
                  <a:srgbClr val="020002"/>
                </a:solidFill>
                <a:latin typeface="Consolas"/>
              </a:rPr>
              <a:t>display</a:t>
            </a:r>
            <a:r>
              <a:rPr lang="cs-CZ" dirty="0">
                <a:solidFill>
                  <a:prstClr val="black"/>
                </a:solidFill>
                <a:latin typeface="Consolas"/>
              </a:rPr>
              <a:t>(</a:t>
            </a:r>
            <a:r>
              <a:rPr lang="cs-CZ" dirty="0">
                <a:solidFill>
                  <a:srgbClr val="020002"/>
                </a:solidFill>
                <a:latin typeface="Consolas"/>
              </a:rPr>
              <a:t>current</a:t>
            </a:r>
            <a:r>
              <a:rPr lang="cs-CZ" dirty="0">
                <a:solidFill>
                  <a:prstClr val="black"/>
                </a:solidFill>
                <a:latin typeface="Consolas"/>
              </a:rPr>
              <a:t>) }</a:t>
            </a:r>
          </a:p>
        </p:txBody>
      </p:sp>
      <p:sp>
        <p:nvSpPr>
          <p:cNvPr id="5" name="TextBox 4"/>
          <p:cNvSpPr txBox="1"/>
          <p:nvPr/>
        </p:nvSpPr>
        <p:spPr>
          <a:xfrm>
            <a:off x="818706" y="4299043"/>
            <a:ext cx="8123275" cy="1530401"/>
          </a:xfrm>
          <a:prstGeom prst="rect">
            <a:avLst/>
          </a:prstGeom>
          <a:solidFill>
            <a:schemeClr val="accent3">
              <a:lumMod val="20000"/>
              <a:lumOff val="80000"/>
            </a:schemeClr>
          </a:solidFill>
          <a:ln w="19050">
            <a:solidFill>
              <a:schemeClr val="accent3">
                <a:lumMod val="75000"/>
              </a:schemeClr>
            </a:solidFill>
          </a:ln>
        </p:spPr>
        <p:txBody>
          <a:bodyPr wrap="square" lIns="72000" tIns="72000" rIns="72000" bIns="72000" rtlCol="0">
            <a:spAutoFit/>
          </a:bodyPr>
          <a:lstStyle/>
          <a:p>
            <a:r>
              <a:rPr lang="cs-CZ" dirty="0">
                <a:solidFill>
                  <a:srgbClr val="0000FF"/>
                </a:solidFill>
                <a:latin typeface="Consolas"/>
              </a:rPr>
              <a:t>let</a:t>
            </a:r>
            <a:r>
              <a:rPr lang="cs-CZ" dirty="0">
                <a:solidFill>
                  <a:prstClr val="black"/>
                </a:solidFill>
                <a:latin typeface="Consolas"/>
              </a:rPr>
              <a:t> </a:t>
            </a:r>
            <a:r>
              <a:rPr lang="cs-CZ" dirty="0">
                <a:solidFill>
                  <a:srgbClr val="0000FF"/>
                </a:solidFill>
                <a:latin typeface="Consolas"/>
              </a:rPr>
              <a:t>rec</a:t>
            </a:r>
            <a:r>
              <a:rPr lang="cs-CZ" dirty="0">
                <a:solidFill>
                  <a:prstClr val="black"/>
                </a:solidFill>
                <a:latin typeface="Consolas"/>
              </a:rPr>
              <a:t> </a:t>
            </a:r>
            <a:r>
              <a:rPr lang="cs-CZ" dirty="0">
                <a:solidFill>
                  <a:srgbClr val="020002"/>
                </a:solidFill>
                <a:latin typeface="Consolas"/>
              </a:rPr>
              <a:t>semaphoreStates</a:t>
            </a:r>
            <a:r>
              <a:rPr lang="cs-CZ" dirty="0">
                <a:solidFill>
                  <a:prstClr val="black"/>
                </a:solidFill>
                <a:latin typeface="Consolas"/>
              </a:rPr>
              <a:t>() </a:t>
            </a:r>
            <a:r>
              <a:rPr lang="cs-CZ" dirty="0">
                <a:solidFill>
                  <a:srgbClr val="800080"/>
                </a:solidFill>
                <a:latin typeface="Consolas"/>
              </a:rPr>
              <a:t>=</a:t>
            </a:r>
            <a:r>
              <a:rPr lang="cs-CZ" dirty="0">
                <a:solidFill>
                  <a:prstClr val="black"/>
                </a:solidFill>
                <a:latin typeface="Consolas"/>
              </a:rPr>
              <a:t> </a:t>
            </a:r>
            <a:r>
              <a:rPr lang="cs-CZ" dirty="0">
                <a:solidFill>
                  <a:srgbClr val="020002"/>
                </a:solidFill>
                <a:latin typeface="Consolas"/>
              </a:rPr>
              <a:t>async</a:t>
            </a:r>
            <a:r>
              <a:rPr lang="cs-CZ" dirty="0">
                <a:solidFill>
                  <a:prstClr val="black"/>
                </a:solidFill>
                <a:latin typeface="Consolas"/>
              </a:rPr>
              <a:t> {</a:t>
            </a:r>
          </a:p>
          <a:p>
            <a:r>
              <a:rPr lang="en-US" dirty="0">
                <a:solidFill>
                  <a:prstClr val="black"/>
                </a:solidFill>
                <a:latin typeface="Consolas"/>
              </a:rPr>
              <a:t>  </a:t>
            </a:r>
            <a:r>
              <a:rPr lang="en-US" dirty="0">
                <a:solidFill>
                  <a:srgbClr val="0000FF"/>
                </a:solidFill>
                <a:latin typeface="Consolas"/>
              </a:rPr>
              <a:t>for</a:t>
            </a:r>
            <a:r>
              <a:rPr lang="en-US" dirty="0">
                <a:solidFill>
                  <a:prstClr val="black"/>
                </a:solidFill>
                <a:latin typeface="Consolas"/>
              </a:rPr>
              <a:t> </a:t>
            </a:r>
            <a:r>
              <a:rPr lang="en-US" dirty="0">
                <a:solidFill>
                  <a:srgbClr val="020002"/>
                </a:solidFill>
                <a:latin typeface="Consolas"/>
              </a:rPr>
              <a:t>current</a:t>
            </a:r>
            <a:r>
              <a:rPr lang="en-US" dirty="0">
                <a:solidFill>
                  <a:prstClr val="black"/>
                </a:solidFill>
                <a:latin typeface="Consolas"/>
              </a:rPr>
              <a:t> </a:t>
            </a:r>
            <a:r>
              <a:rPr lang="en-US" dirty="0">
                <a:solidFill>
                  <a:srgbClr val="0000FF"/>
                </a:solidFill>
                <a:latin typeface="Consolas"/>
              </a:rPr>
              <a:t>in</a:t>
            </a:r>
            <a:r>
              <a:rPr lang="en-US" dirty="0">
                <a:solidFill>
                  <a:prstClr val="black"/>
                </a:solidFill>
                <a:latin typeface="Consolas"/>
              </a:rPr>
              <a:t> [ </a:t>
            </a:r>
            <a:r>
              <a:rPr lang="en-US" dirty="0">
                <a:solidFill>
                  <a:srgbClr val="020002"/>
                </a:solidFill>
                <a:latin typeface="Consolas"/>
              </a:rPr>
              <a:t>green</a:t>
            </a:r>
            <a:r>
              <a:rPr lang="en-US" dirty="0">
                <a:solidFill>
                  <a:prstClr val="black"/>
                </a:solidFill>
                <a:latin typeface="Consolas"/>
              </a:rPr>
              <a:t>; </a:t>
            </a:r>
            <a:r>
              <a:rPr lang="en-US" dirty="0">
                <a:solidFill>
                  <a:srgbClr val="020002"/>
                </a:solidFill>
                <a:latin typeface="Consolas"/>
              </a:rPr>
              <a:t>orange</a:t>
            </a:r>
            <a:r>
              <a:rPr lang="en-US" dirty="0">
                <a:solidFill>
                  <a:prstClr val="black"/>
                </a:solidFill>
                <a:latin typeface="Consolas"/>
              </a:rPr>
              <a:t>; </a:t>
            </a:r>
            <a:r>
              <a:rPr lang="en-US" dirty="0">
                <a:solidFill>
                  <a:srgbClr val="020002"/>
                </a:solidFill>
                <a:latin typeface="Consolas"/>
              </a:rPr>
              <a:t>red</a:t>
            </a:r>
            <a:r>
              <a:rPr lang="en-US" dirty="0">
                <a:solidFill>
                  <a:prstClr val="black"/>
                </a:solidFill>
                <a:latin typeface="Consolas"/>
              </a:rPr>
              <a:t> ] </a:t>
            </a:r>
            <a:r>
              <a:rPr lang="en-US" dirty="0">
                <a:solidFill>
                  <a:srgbClr val="0000FF"/>
                </a:solidFill>
                <a:latin typeface="Consolas"/>
              </a:rPr>
              <a:t>do</a:t>
            </a:r>
            <a:endParaRPr lang="en-US" dirty="0">
              <a:solidFill>
                <a:prstClr val="black"/>
              </a:solidFill>
              <a:latin typeface="Consolas"/>
            </a:endParaRPr>
          </a:p>
          <a:p>
            <a:r>
              <a:rPr lang="cs-CZ" dirty="0">
                <a:solidFill>
                  <a:prstClr val="black"/>
                </a:solidFill>
                <a:latin typeface="Consolas"/>
              </a:rPr>
              <a:t>    </a:t>
            </a:r>
            <a:r>
              <a:rPr lang="cs-CZ" dirty="0">
                <a:solidFill>
                  <a:srgbClr val="0000FF"/>
                </a:solidFill>
                <a:latin typeface="Consolas"/>
              </a:rPr>
              <a:t>let!</a:t>
            </a:r>
            <a:r>
              <a:rPr lang="cs-CZ" dirty="0">
                <a:solidFill>
                  <a:prstClr val="black"/>
                </a:solidFill>
                <a:latin typeface="Consolas"/>
              </a:rPr>
              <a:t> </a:t>
            </a:r>
            <a:r>
              <a:rPr lang="cs-CZ" dirty="0">
                <a:solidFill>
                  <a:srgbClr val="020002"/>
                </a:solidFill>
                <a:latin typeface="Consolas"/>
              </a:rPr>
              <a:t>md</a:t>
            </a:r>
            <a:r>
              <a:rPr lang="cs-CZ" dirty="0">
                <a:solidFill>
                  <a:prstClr val="black"/>
                </a:solidFill>
                <a:latin typeface="Consolas"/>
              </a:rPr>
              <a:t> </a:t>
            </a:r>
            <a:r>
              <a:rPr lang="cs-CZ" dirty="0">
                <a:solidFill>
                  <a:srgbClr val="800080"/>
                </a:solidFill>
                <a:latin typeface="Consolas"/>
              </a:rPr>
              <a:t>=</a:t>
            </a:r>
            <a:r>
              <a:rPr lang="cs-CZ" dirty="0">
                <a:solidFill>
                  <a:prstClr val="black"/>
                </a:solidFill>
                <a:latin typeface="Consolas"/>
              </a:rPr>
              <a:t> </a:t>
            </a:r>
            <a:r>
              <a:rPr lang="cs-CZ" dirty="0">
                <a:solidFill>
                  <a:srgbClr val="020002"/>
                </a:solidFill>
                <a:latin typeface="Consolas"/>
              </a:rPr>
              <a:t>Async</a:t>
            </a:r>
            <a:r>
              <a:rPr lang="cs-CZ" dirty="0">
                <a:solidFill>
                  <a:srgbClr val="800080"/>
                </a:solidFill>
                <a:latin typeface="Consolas"/>
              </a:rPr>
              <a:t>.</a:t>
            </a:r>
            <a:r>
              <a:rPr lang="cs-CZ" dirty="0">
                <a:solidFill>
                  <a:srgbClr val="020002"/>
                </a:solidFill>
                <a:latin typeface="Consolas"/>
              </a:rPr>
              <a:t>AwaitObservable</a:t>
            </a:r>
            <a:r>
              <a:rPr lang="cs-CZ" dirty="0">
                <a:solidFill>
                  <a:prstClr val="black"/>
                </a:solidFill>
                <a:latin typeface="Consolas"/>
              </a:rPr>
              <a:t>(</a:t>
            </a:r>
            <a:r>
              <a:rPr lang="cs-CZ" dirty="0">
                <a:solidFill>
                  <a:srgbClr val="020002"/>
                </a:solidFill>
                <a:latin typeface="Consolas"/>
              </a:rPr>
              <a:t>this</a:t>
            </a:r>
            <a:r>
              <a:rPr lang="cs-CZ" dirty="0">
                <a:solidFill>
                  <a:srgbClr val="800080"/>
                </a:solidFill>
                <a:latin typeface="Consolas"/>
              </a:rPr>
              <a:t>.</a:t>
            </a:r>
            <a:r>
              <a:rPr lang="cs-CZ" dirty="0">
                <a:solidFill>
                  <a:srgbClr val="020002"/>
                </a:solidFill>
                <a:latin typeface="Consolas"/>
              </a:rPr>
              <a:t>MouseLeftButtonDown</a:t>
            </a:r>
            <a:r>
              <a:rPr lang="cs-CZ" dirty="0">
                <a:solidFill>
                  <a:prstClr val="black"/>
                </a:solidFill>
                <a:latin typeface="Consolas"/>
              </a:rPr>
              <a:t>)</a:t>
            </a:r>
          </a:p>
          <a:p>
            <a:r>
              <a:rPr lang="cs-CZ" dirty="0">
                <a:solidFill>
                  <a:prstClr val="black"/>
                </a:solidFill>
                <a:latin typeface="Consolas"/>
              </a:rPr>
              <a:t>    </a:t>
            </a:r>
            <a:r>
              <a:rPr lang="cs-CZ" dirty="0">
                <a:solidFill>
                  <a:srgbClr val="020002"/>
                </a:solidFill>
                <a:latin typeface="Consolas"/>
              </a:rPr>
              <a:t>display</a:t>
            </a:r>
            <a:r>
              <a:rPr lang="cs-CZ" dirty="0">
                <a:solidFill>
                  <a:prstClr val="black"/>
                </a:solidFill>
                <a:latin typeface="Consolas"/>
              </a:rPr>
              <a:t>(</a:t>
            </a:r>
            <a:r>
              <a:rPr lang="cs-CZ" dirty="0">
                <a:solidFill>
                  <a:srgbClr val="020002"/>
                </a:solidFill>
                <a:latin typeface="Consolas"/>
              </a:rPr>
              <a:t>current</a:t>
            </a:r>
            <a:r>
              <a:rPr lang="cs-CZ" dirty="0">
                <a:solidFill>
                  <a:prstClr val="black"/>
                </a:solidFill>
                <a:latin typeface="Consolas"/>
              </a:rPr>
              <a:t>) </a:t>
            </a:r>
          </a:p>
          <a:p>
            <a:r>
              <a:rPr lang="cs-CZ" dirty="0">
                <a:solidFill>
                  <a:prstClr val="black"/>
                </a:solidFill>
                <a:latin typeface="Consolas"/>
              </a:rPr>
              <a:t>  </a:t>
            </a:r>
            <a:r>
              <a:rPr lang="en-GB">
                <a:solidFill>
                  <a:srgbClr val="0000FF"/>
                </a:solidFill>
                <a:latin typeface="Consolas"/>
              </a:rPr>
              <a:t>return</a:t>
            </a:r>
            <a:r>
              <a:rPr lang="cs-CZ">
                <a:solidFill>
                  <a:srgbClr val="0000FF"/>
                </a:solidFill>
                <a:latin typeface="Consolas"/>
              </a:rPr>
              <a:t>!</a:t>
            </a:r>
            <a:r>
              <a:rPr lang="cs-CZ">
                <a:solidFill>
                  <a:prstClr val="black"/>
                </a:solidFill>
                <a:latin typeface="Consolas"/>
              </a:rPr>
              <a:t> </a:t>
            </a:r>
            <a:r>
              <a:rPr lang="cs-CZ" dirty="0">
                <a:solidFill>
                  <a:srgbClr val="020002"/>
                </a:solidFill>
                <a:latin typeface="Consolas"/>
              </a:rPr>
              <a:t>semaphoreStates</a:t>
            </a:r>
            <a:r>
              <a:rPr lang="cs-CZ" dirty="0">
                <a:solidFill>
                  <a:prstClr val="black"/>
                </a:solidFill>
                <a:latin typeface="Consolas"/>
              </a:rPr>
              <a:t>() }</a:t>
            </a:r>
          </a:p>
        </p:txBody>
      </p:sp>
      <p:sp>
        <p:nvSpPr>
          <p:cNvPr id="6" name="Rounded Rectangular Callout 5"/>
          <p:cNvSpPr/>
          <p:nvPr/>
        </p:nvSpPr>
        <p:spPr bwMode="auto">
          <a:xfrm>
            <a:off x="5904259" y="1881962"/>
            <a:ext cx="2431667" cy="382723"/>
          </a:xfrm>
          <a:prstGeom prst="wedgeRoundRectCallout">
            <a:avLst>
              <a:gd name="adj1" fmla="val -70128"/>
              <a:gd name="adj2" fmla="val 56438"/>
              <a:gd name="adj3" fmla="val 16667"/>
            </a:avLst>
          </a:prstGeom>
          <a:gradFill>
            <a:gsLst>
              <a:gs pos="0">
                <a:schemeClr val="accent2">
                  <a:lumMod val="50000"/>
                </a:schemeClr>
              </a:gs>
              <a:gs pos="72000">
                <a:schemeClr val="accent2">
                  <a:lumMod val="75000"/>
                </a:schemeClr>
              </a:gs>
              <a:gs pos="100000">
                <a:schemeClr val="accent2">
                  <a:lumMod val="60000"/>
                  <a:lumOff val="40000"/>
                </a:schemeClr>
              </a:gs>
            </a:gsLst>
          </a:gradFill>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a:gradFill>
                  <a:gsLst>
                    <a:gs pos="0">
                      <a:srgbClr val="FFFFFF"/>
                    </a:gs>
                    <a:gs pos="100000">
                      <a:srgbClr val="FFFFFF"/>
                    </a:gs>
                  </a:gsLst>
                  <a:lin ang="5400000" scaled="0"/>
                </a:gradFill>
              </a:rPr>
              <a:t>“Infinite” loop</a:t>
            </a:r>
            <a:endParaRPr lang="cs-CZ" sz="1600" b="1" dirty="0">
              <a:gradFill>
                <a:gsLst>
                  <a:gs pos="0">
                    <a:srgbClr val="FFFFFF"/>
                  </a:gs>
                  <a:gs pos="100000">
                    <a:srgbClr val="FFFFFF"/>
                  </a:gs>
                </a:gsLst>
                <a:lin ang="5400000" scaled="0"/>
              </a:gradFill>
              <a:latin typeface="Consolas" pitchFamily="49" charset="0"/>
              <a:cs typeface="Consolas" pitchFamily="49" charset="0"/>
            </a:endParaRPr>
          </a:p>
        </p:txBody>
      </p:sp>
      <p:sp>
        <p:nvSpPr>
          <p:cNvPr id="7" name="Rounded Rectangular Callout 6"/>
          <p:cNvSpPr/>
          <p:nvPr/>
        </p:nvSpPr>
        <p:spPr bwMode="auto">
          <a:xfrm>
            <a:off x="4840825" y="5638082"/>
            <a:ext cx="2431667" cy="667025"/>
          </a:xfrm>
          <a:prstGeom prst="wedgeRoundRectCallout">
            <a:avLst>
              <a:gd name="adj1" fmla="val -69691"/>
              <a:gd name="adj2" fmla="val -51216"/>
              <a:gd name="adj3" fmla="val 16667"/>
            </a:avLst>
          </a:prstGeom>
          <a:gradFill>
            <a:gsLst>
              <a:gs pos="0">
                <a:schemeClr val="accent2">
                  <a:lumMod val="50000"/>
                </a:schemeClr>
              </a:gs>
              <a:gs pos="72000">
                <a:schemeClr val="accent2">
                  <a:lumMod val="75000"/>
                </a:schemeClr>
              </a:gs>
              <a:gs pos="100000">
                <a:schemeClr val="accent2">
                  <a:lumMod val="60000"/>
                  <a:lumOff val="40000"/>
                </a:schemeClr>
              </a:gs>
            </a:gsLst>
          </a:gradFill>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a:gradFill>
                  <a:gsLst>
                    <a:gs pos="0">
                      <a:srgbClr val="FFFFFF"/>
                    </a:gs>
                    <a:gs pos="100000">
                      <a:srgbClr val="FFFFFF"/>
                    </a:gs>
                  </a:gsLst>
                  <a:lin ang="5400000" scaled="0"/>
                </a:gradFill>
              </a:rPr>
              <a:t>Recursive call written using “do!”</a:t>
            </a:r>
            <a:endParaRPr lang="cs-CZ" sz="1600" b="1" dirty="0">
              <a:gradFill>
                <a:gsLst>
                  <a:gs pos="0">
                    <a:srgbClr val="FFFFFF"/>
                  </a:gs>
                  <a:gs pos="100000">
                    <a:srgbClr val="FFFFFF"/>
                  </a:gs>
                </a:gsLst>
                <a:lin ang="5400000" scaled="0"/>
              </a:gradFill>
              <a:latin typeface="Consolas" pitchFamily="49" charset="0"/>
              <a:cs typeface="Consolas" pitchFamily="49" charset="0"/>
            </a:endParaRPr>
          </a:p>
        </p:txBody>
      </p:sp>
    </p:spTree>
    <p:extLst>
      <p:ext uri="{BB962C8B-B14F-4D97-AF65-F5344CB8AC3E}">
        <p14:creationId xmlns:p14="http://schemas.microsoft.com/office/powerpoint/2010/main" val="2081870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prstClr val="black"/>
              <a:schemeClr val="accent4">
                <a:tint val="45000"/>
                <a:satMod val="400000"/>
              </a:schemeClr>
            </a:duotone>
            <a:extLst>
              <a:ext uri="{BEBA8EAE-BF5A-486C-A8C5-ECC9F3942E4B}">
                <a14:imgProps xmlns:a14="http://schemas.microsoft.com/office/drawing/2010/main">
                  <a14:imgLayer r:embed="rId3">
                    <a14:imgEffect>
                      <a14:colorTemperature colorTemp="11200"/>
                    </a14:imgEffect>
                    <a14:imgEffect>
                      <a14:brightnessContrast bright="57000" contrast="-48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 Time for a bit of Art…</a:t>
            </a:r>
            <a:endParaRPr lang="cs-CZ" dirty="0"/>
          </a:p>
        </p:txBody>
      </p:sp>
      <p:sp>
        <p:nvSpPr>
          <p:cNvPr id="3" name="Text Placeholder 2"/>
          <p:cNvSpPr>
            <a:spLocks noGrp="1"/>
          </p:cNvSpPr>
          <p:nvPr>
            <p:ph type="body" sz="quarter" idx="10"/>
          </p:nvPr>
        </p:nvSpPr>
        <p:spPr/>
        <p:txBody>
          <a:bodyPr/>
          <a:lstStyle/>
          <a:p>
            <a:endParaRPr lang="cs-CZ" dirty="0"/>
          </a:p>
        </p:txBody>
      </p:sp>
      <p:pic>
        <p:nvPicPr>
          <p:cNvPr id="6" name="Picture 2" descr="http://www.kararossny.com/blog/wp-content/uploads/2009/11/Josef-Albers-300x27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4700" y="1450975"/>
            <a:ext cx="285750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7456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for drawing rectangles</a:t>
            </a:r>
            <a:endParaRPr lang="cs-CZ" dirty="0"/>
          </a:p>
        </p:txBody>
      </p:sp>
      <p:sp>
        <p:nvSpPr>
          <p:cNvPr id="3" name="Text Placeholder 2"/>
          <p:cNvSpPr>
            <a:spLocks noGrp="1"/>
          </p:cNvSpPr>
          <p:nvPr>
            <p:ph type="body" sz="quarter" idx="10"/>
          </p:nvPr>
        </p:nvSpPr>
        <p:spPr>
          <a:xfrm>
            <a:off x="381000" y="1199408"/>
            <a:ext cx="8382000" cy="5386090"/>
          </a:xfrm>
        </p:spPr>
        <p:txBody>
          <a:bodyPr/>
          <a:lstStyle/>
          <a:p>
            <a:endParaRPr lang="en-US" dirty="0"/>
          </a:p>
          <a:p>
            <a:endParaRPr lang="en-US" dirty="0"/>
          </a:p>
          <a:p>
            <a:endParaRPr lang="en-US" dirty="0"/>
          </a:p>
          <a:p>
            <a:pPr lvl="2"/>
            <a:endParaRPr lang="en-US" dirty="0"/>
          </a:p>
          <a:p>
            <a:pPr lvl="2"/>
            <a:endParaRPr lang="en-US" dirty="0"/>
          </a:p>
          <a:p>
            <a:pPr lvl="2"/>
            <a:endParaRPr lang="en-US" dirty="0"/>
          </a:p>
          <a:p>
            <a:pPr lvl="1"/>
            <a:endParaRPr lang="en-US" dirty="0"/>
          </a:p>
          <a:p>
            <a:r>
              <a:rPr lang="en-US" dirty="0"/>
              <a:t>Choosing between multiple transitions?</a:t>
            </a:r>
          </a:p>
          <a:p>
            <a:pPr lvl="1"/>
            <a:r>
              <a:rPr lang="en-US" sz="2400" dirty="0" err="1">
                <a:solidFill>
                  <a:schemeClr val="accent1">
                    <a:lumMod val="50000"/>
                  </a:schemeClr>
                </a:solidFill>
                <a:latin typeface="Consolas" pitchFamily="49" charset="0"/>
                <a:cs typeface="Consolas" pitchFamily="49" charset="0"/>
              </a:rPr>
              <a:t>AwaitObservable</a:t>
            </a:r>
            <a:r>
              <a:rPr lang="en-US" dirty="0"/>
              <a:t> taking two events </a:t>
            </a:r>
          </a:p>
          <a:p>
            <a:pPr lvl="1"/>
            <a:r>
              <a:rPr lang="en-US" dirty="0"/>
              <a:t>Resume when the first event fires</a:t>
            </a:r>
          </a:p>
          <a:p>
            <a:endParaRPr lang="cs-CZ" dirty="0"/>
          </a:p>
        </p:txBody>
      </p:sp>
      <p:pic>
        <p:nvPicPr>
          <p:cNvPr id="6" name="Picture 2" descr="http://www.kararossny.com/blog/wp-content/uploads/2009/11/Josef-Albers-300x27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4700" y="1450975"/>
            <a:ext cx="2857500" cy="26003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p:cNvGraphicFramePr>
            <a:graphicFrameLocks noChangeAspect="1"/>
          </p:cNvGraphicFramePr>
          <p:nvPr>
            <p:extLst>
              <p:ext uri="{D42A27DB-BD31-4B8C-83A1-F6EECF244321}">
                <p14:modId xmlns:p14="http://schemas.microsoft.com/office/powerpoint/2010/main" val="461577250"/>
              </p:ext>
            </p:extLst>
          </p:nvPr>
        </p:nvGraphicFramePr>
        <p:xfrm>
          <a:off x="1438276" y="1412875"/>
          <a:ext cx="2670339" cy="2574925"/>
        </p:xfrm>
        <a:graphic>
          <a:graphicData uri="http://schemas.openxmlformats.org/presentationml/2006/ole">
            <mc:AlternateContent xmlns:mc="http://schemas.openxmlformats.org/markup-compatibility/2006">
              <mc:Choice xmlns:v="urn:schemas-microsoft-com:vml" Requires="v">
                <p:oleObj spid="_x0000_s6149" name="Visio" r:id="rId4" imgW="1579500" imgH="1522832" progId="Visio.Drawing.11">
                  <p:embed/>
                </p:oleObj>
              </mc:Choice>
              <mc:Fallback>
                <p:oleObj name="Visio" r:id="rId4" imgW="1579500" imgH="152283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8276" y="1412875"/>
                        <a:ext cx="2670339" cy="2574925"/>
                      </a:xfrm>
                      <a:prstGeom prst="rect">
                        <a:avLst/>
                      </a:prstGeom>
                      <a:noFill/>
                      <a:ln>
                        <a:noFill/>
                      </a:ln>
                    </p:spPr>
                  </p:pic>
                </p:oleObj>
              </mc:Fallback>
            </mc:AlternateContent>
          </a:graphicData>
        </a:graphic>
      </p:graphicFrame>
      <p:sp>
        <p:nvSpPr>
          <p:cNvPr id="7" name="Heart 6"/>
          <p:cNvSpPr/>
          <p:nvPr/>
        </p:nvSpPr>
        <p:spPr bwMode="auto">
          <a:xfrm>
            <a:off x="7092710" y="5068280"/>
            <a:ext cx="1276590" cy="1078519"/>
          </a:xfrm>
          <a:prstGeom prst="heart">
            <a:avLst/>
          </a:prstGeom>
          <a:gradFill>
            <a:gsLst>
              <a:gs pos="0">
                <a:srgbClr val="D60C0C"/>
              </a:gs>
              <a:gs pos="100000">
                <a:srgbClr val="FD6363"/>
              </a:gs>
            </a:gsLst>
          </a:gradFill>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cs-CZ" sz="2400" dirty="0">
              <a:gradFill>
                <a:gsLst>
                  <a:gs pos="0">
                    <a:srgbClr val="FFFFFF"/>
                  </a:gs>
                  <a:gs pos="100000">
                    <a:srgbClr val="FFFFFF"/>
                  </a:gs>
                </a:gsLst>
                <a:lin ang="5400000" scaled="0"/>
              </a:gradFill>
            </a:endParaRPr>
          </a:p>
        </p:txBody>
      </p:sp>
      <p:sp>
        <p:nvSpPr>
          <p:cNvPr id="8" name="TextBox 7"/>
          <p:cNvSpPr txBox="1"/>
          <p:nvPr/>
        </p:nvSpPr>
        <p:spPr>
          <a:xfrm>
            <a:off x="6791111" y="5241640"/>
            <a:ext cx="1895689" cy="553998"/>
          </a:xfrm>
          <a:prstGeom prst="rect">
            <a:avLst/>
          </a:prstGeom>
          <a:noFill/>
        </p:spPr>
        <p:txBody>
          <a:bodyPr wrap="square" lIns="0" tIns="0" rIns="0" bIns="0" rtlCol="0">
            <a:spAutoFit/>
          </a:bodyPr>
          <a:lstStyle/>
          <a:p>
            <a:pPr algn="ctr"/>
            <a:r>
              <a:rPr lang="en-US" b="1" dirty="0">
                <a:gradFill>
                  <a:gsLst>
                    <a:gs pos="0">
                      <a:schemeClr val="tx1"/>
                    </a:gs>
                    <a:gs pos="86000">
                      <a:schemeClr val="tx1"/>
                    </a:gs>
                  </a:gsLst>
                  <a:lin ang="5400000" scaled="0"/>
                </a:gradFill>
              </a:rPr>
              <a:t>complex</a:t>
            </a:r>
            <a:br>
              <a:rPr lang="en-US" b="1" dirty="0">
                <a:gradFill>
                  <a:gsLst>
                    <a:gs pos="0">
                      <a:schemeClr val="tx1"/>
                    </a:gs>
                    <a:gs pos="86000">
                      <a:schemeClr val="tx1"/>
                    </a:gs>
                  </a:gsLst>
                  <a:lin ang="5400000" scaled="0"/>
                </a:gradFill>
              </a:rPr>
            </a:br>
            <a:r>
              <a:rPr lang="en-US" b="1" dirty="0">
                <a:gradFill>
                  <a:gsLst>
                    <a:gs pos="0">
                      <a:schemeClr val="tx1"/>
                    </a:gs>
                    <a:gs pos="86000">
                      <a:schemeClr val="tx1"/>
                    </a:gs>
                  </a:gsLst>
                  <a:lin ang="5400000" scaled="0"/>
                </a:gradFill>
              </a:rPr>
              <a:t>diagrams</a:t>
            </a:r>
            <a:endParaRPr lang="cs-CZ" b="1" dirty="0" err="1">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19305671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80">
                                          <p:stCondLst>
                                            <p:cond delay="0"/>
                                          </p:stCondLst>
                                        </p:cTn>
                                        <p:tgtEl>
                                          <p:spTgt spid="7"/>
                                        </p:tgtEl>
                                      </p:cBhvr>
                                    </p:animEffect>
                                    <p:anim calcmode="lin" valueType="num">
                                      <p:cBhvr>
                                        <p:cTn id="2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9" dur="26">
                                          <p:stCondLst>
                                            <p:cond delay="650"/>
                                          </p:stCondLst>
                                        </p:cTn>
                                        <p:tgtEl>
                                          <p:spTgt spid="7"/>
                                        </p:tgtEl>
                                      </p:cBhvr>
                                      <p:to x="100000" y="60000"/>
                                    </p:animScale>
                                    <p:animScale>
                                      <p:cBhvr>
                                        <p:cTn id="30" dur="166" decel="50000">
                                          <p:stCondLst>
                                            <p:cond delay="676"/>
                                          </p:stCondLst>
                                        </p:cTn>
                                        <p:tgtEl>
                                          <p:spTgt spid="7"/>
                                        </p:tgtEl>
                                      </p:cBhvr>
                                      <p:to x="100000" y="100000"/>
                                    </p:animScale>
                                    <p:animScale>
                                      <p:cBhvr>
                                        <p:cTn id="31" dur="26">
                                          <p:stCondLst>
                                            <p:cond delay="1312"/>
                                          </p:stCondLst>
                                        </p:cTn>
                                        <p:tgtEl>
                                          <p:spTgt spid="7"/>
                                        </p:tgtEl>
                                      </p:cBhvr>
                                      <p:to x="100000" y="80000"/>
                                    </p:animScale>
                                    <p:animScale>
                                      <p:cBhvr>
                                        <p:cTn id="32" dur="166" decel="50000">
                                          <p:stCondLst>
                                            <p:cond delay="1338"/>
                                          </p:stCondLst>
                                        </p:cTn>
                                        <p:tgtEl>
                                          <p:spTgt spid="7"/>
                                        </p:tgtEl>
                                      </p:cBhvr>
                                      <p:to x="100000" y="100000"/>
                                    </p:animScale>
                                    <p:animScale>
                                      <p:cBhvr>
                                        <p:cTn id="33" dur="26">
                                          <p:stCondLst>
                                            <p:cond delay="1642"/>
                                          </p:stCondLst>
                                        </p:cTn>
                                        <p:tgtEl>
                                          <p:spTgt spid="7"/>
                                        </p:tgtEl>
                                      </p:cBhvr>
                                      <p:to x="100000" y="90000"/>
                                    </p:animScale>
                                    <p:animScale>
                                      <p:cBhvr>
                                        <p:cTn id="34" dur="166" decel="50000">
                                          <p:stCondLst>
                                            <p:cond delay="1668"/>
                                          </p:stCondLst>
                                        </p:cTn>
                                        <p:tgtEl>
                                          <p:spTgt spid="7"/>
                                        </p:tgtEl>
                                      </p:cBhvr>
                                      <p:to x="100000" y="100000"/>
                                    </p:animScale>
                                    <p:animScale>
                                      <p:cBhvr>
                                        <p:cTn id="35" dur="26">
                                          <p:stCondLst>
                                            <p:cond delay="1808"/>
                                          </p:stCondLst>
                                        </p:cTn>
                                        <p:tgtEl>
                                          <p:spTgt spid="7"/>
                                        </p:tgtEl>
                                      </p:cBhvr>
                                      <p:to x="100000" y="95000"/>
                                    </p:animScale>
                                    <p:animScale>
                                      <p:cBhvr>
                                        <p:cTn id="36"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endParaRPr lang="cs-CZ" dirty="0"/>
          </a:p>
        </p:txBody>
      </p:sp>
      <p:sp>
        <p:nvSpPr>
          <p:cNvPr id="5" name="Subtitle 4"/>
          <p:cNvSpPr>
            <a:spLocks noGrp="1"/>
          </p:cNvSpPr>
          <p:nvPr>
            <p:ph type="subTitle" idx="1"/>
          </p:nvPr>
        </p:nvSpPr>
        <p:spPr/>
        <p:txBody>
          <a:bodyPr/>
          <a:lstStyle/>
          <a:p>
            <a:r>
              <a:rPr lang="en-US" dirty="0"/>
              <a:t>Drawing rectangles in Silverlight</a:t>
            </a:r>
            <a:endParaRPr lang="cs-CZ" dirty="0"/>
          </a:p>
        </p:txBody>
      </p:sp>
    </p:spTree>
    <p:extLst>
      <p:ext uri="{BB962C8B-B14F-4D97-AF65-F5344CB8AC3E}">
        <p14:creationId xmlns:p14="http://schemas.microsoft.com/office/powerpoint/2010/main" val="41560281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Waiting for multiple events</a:t>
            </a:r>
            <a:endParaRPr lang="cs-CZ" dirty="0"/>
          </a:p>
        </p:txBody>
      </p:sp>
      <p:sp>
        <p:nvSpPr>
          <p:cNvPr id="3" name="Text Placeholder 2"/>
          <p:cNvSpPr>
            <a:spLocks noGrp="1"/>
          </p:cNvSpPr>
          <p:nvPr>
            <p:ph type="body" sz="quarter" idx="10"/>
          </p:nvPr>
        </p:nvSpPr>
        <p:spPr>
          <a:xfrm>
            <a:off x="381000" y="1199408"/>
            <a:ext cx="8382000" cy="2406813"/>
          </a:xfrm>
        </p:spPr>
        <p:txBody>
          <a:bodyPr/>
          <a:lstStyle/>
          <a:p>
            <a:r>
              <a:rPr lang="en-US" dirty="0"/>
              <a:t>Choosing between two (or more) events</a:t>
            </a:r>
          </a:p>
          <a:p>
            <a:endParaRPr lang="en-US" dirty="0"/>
          </a:p>
          <a:p>
            <a:pPr lvl="1"/>
            <a:endParaRPr lang="en-US" dirty="0"/>
          </a:p>
          <a:p>
            <a:pPr lvl="1"/>
            <a:r>
              <a:rPr lang="en-US" dirty="0"/>
              <a:t>Specify two different transitions from single state</a:t>
            </a:r>
          </a:p>
          <a:p>
            <a:pPr lvl="1"/>
            <a:r>
              <a:rPr lang="en-US" dirty="0"/>
              <a:t>Overloads for more events available too</a:t>
            </a:r>
          </a:p>
        </p:txBody>
      </p:sp>
      <p:sp>
        <p:nvSpPr>
          <p:cNvPr id="7" name="TextBox 6"/>
          <p:cNvSpPr txBox="1"/>
          <p:nvPr/>
        </p:nvSpPr>
        <p:spPr>
          <a:xfrm>
            <a:off x="883852" y="1731243"/>
            <a:ext cx="7047741" cy="699404"/>
          </a:xfrm>
          <a:prstGeom prst="rect">
            <a:avLst/>
          </a:prstGeom>
          <a:solidFill>
            <a:schemeClr val="accent3">
              <a:lumMod val="20000"/>
              <a:lumOff val="80000"/>
            </a:schemeClr>
          </a:solidFill>
          <a:ln w="19050">
            <a:solidFill>
              <a:schemeClr val="accent3">
                <a:lumMod val="75000"/>
              </a:schemeClr>
            </a:solidFill>
          </a:ln>
        </p:spPr>
        <p:txBody>
          <a:bodyPr wrap="square" lIns="72000" tIns="72000" rIns="72000" bIns="72000" rtlCol="0">
            <a:spAutoFit/>
          </a:bodyPr>
          <a:lstStyle/>
          <a:p>
            <a:r>
              <a:rPr lang="fr-FR" dirty="0" err="1">
                <a:solidFill>
                  <a:srgbClr val="020002"/>
                </a:solidFill>
                <a:latin typeface="Consolas"/>
              </a:rPr>
              <a:t>AwaitObservable</a:t>
            </a:r>
            <a:r>
              <a:rPr lang="fr-FR" b="1" dirty="0">
                <a:solidFill>
                  <a:srgbClr val="020002"/>
                </a:solidFill>
                <a:latin typeface="Consolas"/>
              </a:rPr>
              <a:t> </a:t>
            </a:r>
            <a:r>
              <a:rPr lang="fr-FR" dirty="0">
                <a:solidFill>
                  <a:srgbClr val="020002"/>
                </a:solidFill>
                <a:latin typeface="Consolas"/>
              </a:rPr>
              <a:t>: </a:t>
            </a:r>
            <a:r>
              <a:rPr lang="fr-FR" dirty="0" err="1">
                <a:solidFill>
                  <a:srgbClr val="020002"/>
                </a:solidFill>
                <a:latin typeface="Consolas"/>
              </a:rPr>
              <a:t>IObservable</a:t>
            </a:r>
            <a:r>
              <a:rPr lang="fr-FR" dirty="0">
                <a:solidFill>
                  <a:srgbClr val="020002"/>
                </a:solidFill>
                <a:latin typeface="Consolas"/>
              </a:rPr>
              <a:t>&lt;'T&gt; * </a:t>
            </a:r>
            <a:r>
              <a:rPr lang="fr-FR" dirty="0" err="1">
                <a:solidFill>
                  <a:srgbClr val="020002"/>
                </a:solidFill>
                <a:latin typeface="Consolas"/>
              </a:rPr>
              <a:t>IObservable</a:t>
            </a:r>
            <a:r>
              <a:rPr lang="fr-FR" dirty="0">
                <a:solidFill>
                  <a:srgbClr val="020002"/>
                </a:solidFill>
                <a:latin typeface="Consolas"/>
              </a:rPr>
              <a:t>&lt;'U&gt; </a:t>
            </a:r>
          </a:p>
          <a:p>
            <a:r>
              <a:rPr lang="fr-FR" dirty="0">
                <a:solidFill>
                  <a:srgbClr val="020002"/>
                </a:solidFill>
                <a:latin typeface="Consolas"/>
              </a:rPr>
              <a:t>               -&gt; </a:t>
            </a:r>
            <a:r>
              <a:rPr lang="fr-FR" dirty="0" err="1">
                <a:solidFill>
                  <a:srgbClr val="020002"/>
                </a:solidFill>
                <a:latin typeface="Consolas"/>
              </a:rPr>
              <a:t>Async</a:t>
            </a:r>
            <a:r>
              <a:rPr lang="fr-FR" dirty="0">
                <a:solidFill>
                  <a:srgbClr val="020002"/>
                </a:solidFill>
                <a:latin typeface="Consolas"/>
              </a:rPr>
              <a:t>&lt;</a:t>
            </a:r>
            <a:r>
              <a:rPr lang="fr-FR" dirty="0" err="1">
                <a:solidFill>
                  <a:srgbClr val="020002"/>
                </a:solidFill>
                <a:latin typeface="Consolas"/>
              </a:rPr>
              <a:t>Choice</a:t>
            </a:r>
            <a:r>
              <a:rPr lang="fr-FR" dirty="0">
                <a:solidFill>
                  <a:srgbClr val="020002"/>
                </a:solidFill>
                <a:latin typeface="Consolas"/>
              </a:rPr>
              <a:t>&lt;'T, 'U&gt;&gt;</a:t>
            </a:r>
            <a:endParaRPr lang="cs-CZ" dirty="0">
              <a:solidFill>
                <a:prstClr val="black"/>
              </a:solidFill>
              <a:latin typeface="Consolas"/>
            </a:endParaRPr>
          </a:p>
        </p:txBody>
      </p:sp>
      <p:sp>
        <p:nvSpPr>
          <p:cNvPr id="8" name="TextBox 7"/>
          <p:cNvSpPr txBox="1"/>
          <p:nvPr/>
        </p:nvSpPr>
        <p:spPr>
          <a:xfrm>
            <a:off x="883852" y="4030301"/>
            <a:ext cx="7506586" cy="2084399"/>
          </a:xfrm>
          <a:prstGeom prst="rect">
            <a:avLst/>
          </a:prstGeom>
          <a:solidFill>
            <a:schemeClr val="accent3">
              <a:lumMod val="20000"/>
              <a:lumOff val="80000"/>
            </a:schemeClr>
          </a:solidFill>
          <a:ln w="19050">
            <a:solidFill>
              <a:schemeClr val="accent3">
                <a:lumMod val="75000"/>
              </a:schemeClr>
            </a:solidFill>
          </a:ln>
        </p:spPr>
        <p:txBody>
          <a:bodyPr wrap="square" lIns="72000" tIns="72000" rIns="72000" bIns="72000" rtlCol="0">
            <a:spAutoFit/>
          </a:bodyPr>
          <a:lstStyle/>
          <a:p>
            <a:r>
              <a:rPr lang="cs-CZ" dirty="0">
                <a:solidFill>
                  <a:srgbClr val="0000FF"/>
                </a:solidFill>
                <a:latin typeface="Consolas"/>
              </a:rPr>
              <a:t>let!</a:t>
            </a:r>
            <a:r>
              <a:rPr lang="cs-CZ" dirty="0">
                <a:solidFill>
                  <a:prstClr val="black"/>
                </a:solidFill>
                <a:latin typeface="Consolas"/>
              </a:rPr>
              <a:t> </a:t>
            </a:r>
            <a:r>
              <a:rPr lang="cs-CZ" dirty="0">
                <a:solidFill>
                  <a:srgbClr val="020002"/>
                </a:solidFill>
                <a:latin typeface="Consolas"/>
              </a:rPr>
              <a:t>evt</a:t>
            </a:r>
            <a:r>
              <a:rPr lang="cs-CZ" dirty="0">
                <a:solidFill>
                  <a:prstClr val="black"/>
                </a:solidFill>
                <a:latin typeface="Consolas"/>
              </a:rPr>
              <a:t> </a:t>
            </a:r>
            <a:r>
              <a:rPr lang="cs-CZ" dirty="0">
                <a:solidFill>
                  <a:srgbClr val="800080"/>
                </a:solidFill>
                <a:latin typeface="Consolas"/>
              </a:rPr>
              <a:t>=</a:t>
            </a:r>
            <a:r>
              <a:rPr lang="cs-CZ" dirty="0">
                <a:solidFill>
                  <a:prstClr val="black"/>
                </a:solidFill>
                <a:latin typeface="Consolas"/>
              </a:rPr>
              <a:t> </a:t>
            </a:r>
            <a:r>
              <a:rPr lang="cs-CZ" dirty="0">
                <a:solidFill>
                  <a:srgbClr val="020002"/>
                </a:solidFill>
                <a:latin typeface="Consolas"/>
              </a:rPr>
              <a:t>Async</a:t>
            </a:r>
            <a:r>
              <a:rPr lang="cs-CZ" dirty="0">
                <a:solidFill>
                  <a:srgbClr val="800080"/>
                </a:solidFill>
                <a:latin typeface="Consolas"/>
              </a:rPr>
              <a:t>.</a:t>
            </a:r>
            <a:r>
              <a:rPr lang="cs-CZ" dirty="0">
                <a:solidFill>
                  <a:srgbClr val="020002"/>
                </a:solidFill>
                <a:latin typeface="Consolas"/>
              </a:rPr>
              <a:t>AwaitObservable</a:t>
            </a:r>
            <a:endParaRPr lang="en-US" dirty="0">
              <a:solidFill>
                <a:srgbClr val="020002"/>
              </a:solidFill>
              <a:latin typeface="Consolas"/>
            </a:endParaRPr>
          </a:p>
          <a:p>
            <a:r>
              <a:rPr lang="en-US" dirty="0">
                <a:solidFill>
                  <a:srgbClr val="020002"/>
                </a:solidFill>
                <a:latin typeface="Consolas"/>
              </a:rPr>
              <a:t>             </a:t>
            </a:r>
            <a:r>
              <a:rPr lang="cs-CZ" dirty="0">
                <a:solidFill>
                  <a:prstClr val="black"/>
                </a:solidFill>
                <a:latin typeface="Consolas"/>
              </a:rPr>
              <a:t>(</a:t>
            </a:r>
            <a:r>
              <a:rPr lang="en-US" dirty="0">
                <a:solidFill>
                  <a:srgbClr val="020002"/>
                </a:solidFill>
                <a:latin typeface="Consolas"/>
              </a:rPr>
              <a:t>main</a:t>
            </a:r>
            <a:r>
              <a:rPr lang="cs-CZ" dirty="0">
                <a:solidFill>
                  <a:srgbClr val="800080"/>
                </a:solidFill>
                <a:latin typeface="Consolas"/>
              </a:rPr>
              <a:t>.</a:t>
            </a:r>
            <a:r>
              <a:rPr lang="cs-CZ" dirty="0">
                <a:solidFill>
                  <a:srgbClr val="020002"/>
                </a:solidFill>
                <a:latin typeface="Consolas"/>
              </a:rPr>
              <a:t>MouseLeftButton</a:t>
            </a:r>
            <a:r>
              <a:rPr lang="en-US" dirty="0">
                <a:solidFill>
                  <a:srgbClr val="020002"/>
                </a:solidFill>
                <a:latin typeface="Consolas"/>
              </a:rPr>
              <a:t>Down</a:t>
            </a:r>
            <a:r>
              <a:rPr lang="cs-CZ" dirty="0">
                <a:solidFill>
                  <a:prstClr val="black"/>
                </a:solidFill>
                <a:latin typeface="Consolas"/>
              </a:rPr>
              <a:t>, </a:t>
            </a:r>
            <a:r>
              <a:rPr lang="cs-CZ" dirty="0">
                <a:solidFill>
                  <a:srgbClr val="020002"/>
                </a:solidFill>
                <a:latin typeface="Consolas"/>
              </a:rPr>
              <a:t>main</a:t>
            </a:r>
            <a:r>
              <a:rPr lang="cs-CZ" dirty="0">
                <a:solidFill>
                  <a:srgbClr val="800080"/>
                </a:solidFill>
                <a:latin typeface="Consolas"/>
              </a:rPr>
              <a:t>.</a:t>
            </a:r>
            <a:r>
              <a:rPr lang="cs-CZ" dirty="0">
                <a:solidFill>
                  <a:srgbClr val="020002"/>
                </a:solidFill>
                <a:latin typeface="Consolas"/>
              </a:rPr>
              <a:t>MouseMove</a:t>
            </a:r>
            <a:r>
              <a:rPr lang="cs-CZ" dirty="0">
                <a:solidFill>
                  <a:prstClr val="black"/>
                </a:solidFill>
                <a:latin typeface="Consolas"/>
              </a:rPr>
              <a:t>)</a:t>
            </a:r>
          </a:p>
          <a:p>
            <a:r>
              <a:rPr lang="cs-CZ" dirty="0">
                <a:solidFill>
                  <a:srgbClr val="0000FF"/>
                </a:solidFill>
                <a:latin typeface="Consolas"/>
              </a:rPr>
              <a:t>match</a:t>
            </a:r>
            <a:r>
              <a:rPr lang="cs-CZ" dirty="0">
                <a:solidFill>
                  <a:prstClr val="black"/>
                </a:solidFill>
                <a:latin typeface="Consolas"/>
              </a:rPr>
              <a:t> </a:t>
            </a:r>
            <a:r>
              <a:rPr lang="cs-CZ" dirty="0">
                <a:solidFill>
                  <a:srgbClr val="020002"/>
                </a:solidFill>
                <a:latin typeface="Consolas"/>
              </a:rPr>
              <a:t>evt</a:t>
            </a:r>
            <a:r>
              <a:rPr lang="cs-CZ" dirty="0">
                <a:solidFill>
                  <a:prstClr val="black"/>
                </a:solidFill>
                <a:latin typeface="Consolas"/>
              </a:rPr>
              <a:t> </a:t>
            </a:r>
            <a:r>
              <a:rPr lang="cs-CZ" dirty="0">
                <a:solidFill>
                  <a:srgbClr val="0000FF"/>
                </a:solidFill>
                <a:latin typeface="Consolas"/>
              </a:rPr>
              <a:t>with</a:t>
            </a:r>
            <a:endParaRPr lang="cs-CZ" dirty="0">
              <a:solidFill>
                <a:prstClr val="black"/>
              </a:solidFill>
              <a:latin typeface="Consolas"/>
            </a:endParaRPr>
          </a:p>
          <a:p>
            <a:r>
              <a:rPr lang="cs-CZ" dirty="0">
                <a:solidFill>
                  <a:prstClr val="black"/>
                </a:solidFill>
                <a:latin typeface="Consolas"/>
              </a:rPr>
              <a:t>| </a:t>
            </a:r>
            <a:r>
              <a:rPr lang="cs-CZ" dirty="0">
                <a:solidFill>
                  <a:srgbClr val="020002"/>
                </a:solidFill>
                <a:latin typeface="Consolas"/>
              </a:rPr>
              <a:t>Choice1Of2</a:t>
            </a:r>
            <a:r>
              <a:rPr lang="cs-CZ" dirty="0">
                <a:solidFill>
                  <a:prstClr val="black"/>
                </a:solidFill>
                <a:latin typeface="Consolas"/>
              </a:rPr>
              <a:t>(</a:t>
            </a:r>
            <a:r>
              <a:rPr lang="cs-CZ" dirty="0">
                <a:solidFill>
                  <a:srgbClr val="020002"/>
                </a:solidFill>
                <a:latin typeface="Consolas"/>
              </a:rPr>
              <a:t>up</a:t>
            </a:r>
            <a:r>
              <a:rPr lang="cs-CZ" dirty="0">
                <a:solidFill>
                  <a:prstClr val="black"/>
                </a:solidFill>
                <a:latin typeface="Consolas"/>
              </a:rPr>
              <a:t>) </a:t>
            </a:r>
            <a:r>
              <a:rPr lang="cs-CZ" dirty="0">
                <a:solidFill>
                  <a:srgbClr val="0000FF"/>
                </a:solidFill>
                <a:latin typeface="Consolas"/>
              </a:rPr>
              <a:t>-&gt;</a:t>
            </a:r>
            <a:r>
              <a:rPr lang="cs-CZ" dirty="0">
                <a:solidFill>
                  <a:prstClr val="black"/>
                </a:solidFill>
                <a:latin typeface="Consolas"/>
              </a:rPr>
              <a:t> </a:t>
            </a:r>
          </a:p>
          <a:p>
            <a:r>
              <a:rPr lang="cs-CZ" dirty="0">
                <a:solidFill>
                  <a:srgbClr val="008000"/>
                </a:solidFill>
                <a:latin typeface="Consolas"/>
              </a:rPr>
              <a:t>    </a:t>
            </a:r>
            <a:r>
              <a:rPr lang="en-US" dirty="0">
                <a:solidFill>
                  <a:srgbClr val="008000"/>
                </a:solidFill>
                <a:latin typeface="Consolas"/>
              </a:rPr>
              <a:t>// Left button was clicked</a:t>
            </a:r>
            <a:endParaRPr lang="cs-CZ" dirty="0">
              <a:solidFill>
                <a:srgbClr val="008000"/>
              </a:solidFill>
              <a:latin typeface="Consolas"/>
            </a:endParaRPr>
          </a:p>
          <a:p>
            <a:r>
              <a:rPr lang="cs-CZ" dirty="0">
                <a:solidFill>
                  <a:prstClr val="black"/>
                </a:solidFill>
                <a:latin typeface="Consolas"/>
              </a:rPr>
              <a:t>| </a:t>
            </a:r>
            <a:r>
              <a:rPr lang="cs-CZ" dirty="0">
                <a:solidFill>
                  <a:srgbClr val="020002"/>
                </a:solidFill>
                <a:latin typeface="Consolas"/>
              </a:rPr>
              <a:t>Choice2Of2</a:t>
            </a:r>
            <a:r>
              <a:rPr lang="cs-CZ" dirty="0">
                <a:solidFill>
                  <a:prstClr val="black"/>
                </a:solidFill>
                <a:latin typeface="Consolas"/>
              </a:rPr>
              <a:t>(</a:t>
            </a:r>
            <a:r>
              <a:rPr lang="cs-CZ" dirty="0">
                <a:solidFill>
                  <a:srgbClr val="020002"/>
                </a:solidFill>
                <a:latin typeface="Consolas"/>
              </a:rPr>
              <a:t>move</a:t>
            </a:r>
            <a:r>
              <a:rPr lang="cs-CZ" dirty="0">
                <a:solidFill>
                  <a:prstClr val="black"/>
                </a:solidFill>
                <a:latin typeface="Consolas"/>
              </a:rPr>
              <a:t>) </a:t>
            </a:r>
            <a:r>
              <a:rPr lang="cs-CZ" dirty="0">
                <a:solidFill>
                  <a:srgbClr val="0000FF"/>
                </a:solidFill>
                <a:latin typeface="Consolas"/>
              </a:rPr>
              <a:t>-&gt;</a:t>
            </a:r>
            <a:endParaRPr lang="cs-CZ" dirty="0">
              <a:solidFill>
                <a:prstClr val="black"/>
              </a:solidFill>
              <a:latin typeface="Consolas"/>
            </a:endParaRPr>
          </a:p>
          <a:p>
            <a:r>
              <a:rPr lang="cs-CZ" dirty="0">
                <a:solidFill>
                  <a:srgbClr val="008000"/>
                </a:solidFill>
                <a:latin typeface="Consolas"/>
              </a:rPr>
              <a:t>    </a:t>
            </a:r>
            <a:r>
              <a:rPr lang="en-US" dirty="0">
                <a:solidFill>
                  <a:srgbClr val="008000"/>
                </a:solidFill>
                <a:latin typeface="Consolas"/>
              </a:rPr>
              <a:t>// Mouse cursor moved</a:t>
            </a:r>
            <a:r>
              <a:rPr lang="cs-CZ" dirty="0">
                <a:solidFill>
                  <a:prstClr val="black"/>
                </a:solidFill>
                <a:latin typeface="Consolas"/>
              </a:rPr>
              <a:t> }</a:t>
            </a:r>
          </a:p>
        </p:txBody>
      </p:sp>
      <p:sp>
        <p:nvSpPr>
          <p:cNvPr id="9" name="Rounded Rectangular Callout 8"/>
          <p:cNvSpPr/>
          <p:nvPr/>
        </p:nvSpPr>
        <p:spPr bwMode="auto">
          <a:xfrm>
            <a:off x="5969403" y="3541254"/>
            <a:ext cx="2718746" cy="648536"/>
          </a:xfrm>
          <a:prstGeom prst="wedgeRoundRectCallout">
            <a:avLst>
              <a:gd name="adj1" fmla="val -70128"/>
              <a:gd name="adj2" fmla="val 56438"/>
              <a:gd name="adj3" fmla="val 16667"/>
            </a:avLst>
          </a:prstGeom>
          <a:gradFill>
            <a:gsLst>
              <a:gs pos="0">
                <a:schemeClr val="accent2">
                  <a:lumMod val="50000"/>
                </a:schemeClr>
              </a:gs>
              <a:gs pos="72000">
                <a:schemeClr val="accent2">
                  <a:lumMod val="75000"/>
                </a:schemeClr>
              </a:gs>
              <a:gs pos="100000">
                <a:schemeClr val="accent2">
                  <a:lumMod val="60000"/>
                  <a:lumOff val="40000"/>
                </a:schemeClr>
              </a:gs>
            </a:gsLst>
          </a:gradFill>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a:gradFill>
                  <a:gsLst>
                    <a:gs pos="0">
                      <a:srgbClr val="FFFFFF"/>
                    </a:gs>
                    <a:gs pos="100000">
                      <a:srgbClr val="FFFFFF"/>
                    </a:gs>
                  </a:gsLst>
                  <a:lin ang="5400000" scaled="0"/>
                </a:gradFill>
              </a:rPr>
              <a:t>Overload taking two events as parameters</a:t>
            </a:r>
            <a:endParaRPr lang="cs-CZ" sz="1600" b="1" dirty="0">
              <a:gradFill>
                <a:gsLst>
                  <a:gs pos="0">
                    <a:srgbClr val="FFFFFF"/>
                  </a:gs>
                  <a:gs pos="100000">
                    <a:srgbClr val="FFFFFF"/>
                  </a:gs>
                </a:gsLst>
                <a:lin ang="5400000" scaled="0"/>
              </a:gradFill>
              <a:latin typeface="Consolas" pitchFamily="49" charset="0"/>
              <a:cs typeface="Consolas" pitchFamily="49" charset="0"/>
            </a:endParaRPr>
          </a:p>
        </p:txBody>
      </p:sp>
      <p:sp>
        <p:nvSpPr>
          <p:cNvPr id="10" name="Rounded Rectangular Callout 9"/>
          <p:cNvSpPr/>
          <p:nvPr/>
        </p:nvSpPr>
        <p:spPr bwMode="auto">
          <a:xfrm>
            <a:off x="4144147" y="4689773"/>
            <a:ext cx="2991648" cy="425203"/>
          </a:xfrm>
          <a:prstGeom prst="wedgeRoundRectCallout">
            <a:avLst>
              <a:gd name="adj1" fmla="val -76170"/>
              <a:gd name="adj2" fmla="val -13578"/>
              <a:gd name="adj3" fmla="val 16667"/>
            </a:avLst>
          </a:prstGeom>
          <a:gradFill>
            <a:gsLst>
              <a:gs pos="0">
                <a:schemeClr val="accent2">
                  <a:lumMod val="50000"/>
                </a:schemeClr>
              </a:gs>
              <a:gs pos="72000">
                <a:schemeClr val="accent2">
                  <a:lumMod val="75000"/>
                </a:schemeClr>
              </a:gs>
              <a:gs pos="100000">
                <a:schemeClr val="accent2">
                  <a:lumMod val="60000"/>
                  <a:lumOff val="40000"/>
                </a:schemeClr>
              </a:gs>
            </a:gsLst>
          </a:gradFill>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a:gradFill>
                  <a:gsLst>
                    <a:gs pos="0">
                      <a:srgbClr val="FFFFFF"/>
                    </a:gs>
                    <a:gs pos="100000">
                      <a:srgbClr val="FFFFFF"/>
                    </a:gs>
                  </a:gsLst>
                  <a:lin ang="5400000" scaled="0"/>
                </a:gradFill>
              </a:rPr>
              <a:t>Returns </a:t>
            </a:r>
            <a:r>
              <a:rPr lang="en-US" sz="1600" b="1" dirty="0">
                <a:gradFill>
                  <a:gsLst>
                    <a:gs pos="0">
                      <a:srgbClr val="FFFFFF"/>
                    </a:gs>
                    <a:gs pos="100000">
                      <a:srgbClr val="FFFFFF"/>
                    </a:gs>
                  </a:gsLst>
                  <a:lin ang="5400000" scaled="0"/>
                </a:gradFill>
                <a:latin typeface="Consolas" pitchFamily="49" charset="0"/>
                <a:cs typeface="Consolas" pitchFamily="49" charset="0"/>
              </a:rPr>
              <a:t>Choice&lt;'T1,'T2&gt;</a:t>
            </a:r>
            <a:r>
              <a:rPr lang="en-US" sz="2000" b="1" dirty="0">
                <a:gradFill>
                  <a:gsLst>
                    <a:gs pos="0">
                      <a:srgbClr val="FFFFFF"/>
                    </a:gs>
                    <a:gs pos="100000">
                      <a:srgbClr val="FFFFFF"/>
                    </a:gs>
                  </a:gsLst>
                  <a:lin ang="5400000" scaled="0"/>
                </a:gradFill>
              </a:rPr>
              <a:t> </a:t>
            </a:r>
            <a:endParaRPr lang="cs-CZ" sz="1600" b="1" dirty="0">
              <a:gradFill>
                <a:gsLst>
                  <a:gs pos="0">
                    <a:srgbClr val="FFFFFF"/>
                  </a:gs>
                  <a:gs pos="100000">
                    <a:srgbClr val="FFFFFF"/>
                  </a:gs>
                </a:gsLst>
                <a:lin ang="5400000" scaled="0"/>
              </a:gradFill>
              <a:latin typeface="Consolas" pitchFamily="49" charset="0"/>
              <a:cs typeface="Consolas" pitchFamily="49" charset="0"/>
            </a:endParaRPr>
          </a:p>
        </p:txBody>
      </p:sp>
    </p:spTree>
    <p:extLst>
      <p:ext uri="{BB962C8B-B14F-4D97-AF65-F5344CB8AC3E}">
        <p14:creationId xmlns:p14="http://schemas.microsoft.com/office/powerpoint/2010/main" val="11606006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6641" y="822623"/>
            <a:ext cx="5580413" cy="553998"/>
          </a:xfrm>
        </p:spPr>
        <p:txBody>
          <a:bodyPr/>
          <a:lstStyle/>
          <a:p>
            <a:r>
              <a:rPr lang="en-US" dirty="0"/>
              <a:t>Talk outline</a:t>
            </a:r>
            <a:endParaRPr lang="cs-CZ" dirty="0"/>
          </a:p>
        </p:txBody>
      </p:sp>
      <p:sp>
        <p:nvSpPr>
          <p:cNvPr id="3" name="Text Placeholder 2"/>
          <p:cNvSpPr>
            <a:spLocks noGrp="1"/>
          </p:cNvSpPr>
          <p:nvPr>
            <p:ph type="body" sz="quarter" idx="10"/>
          </p:nvPr>
        </p:nvSpPr>
        <p:spPr>
          <a:xfrm>
            <a:off x="997527" y="1567533"/>
            <a:ext cx="7421088" cy="3896451"/>
          </a:xfrm>
        </p:spPr>
        <p:txBody>
          <a:bodyPr/>
          <a:lstStyle/>
          <a:p>
            <a:r>
              <a:rPr lang="en-US" dirty="0"/>
              <a:t>Writing reactive GUIs declaratively</a:t>
            </a:r>
          </a:p>
          <a:p>
            <a:pPr lvl="1"/>
            <a:r>
              <a:rPr lang="en-US" dirty="0"/>
              <a:t>Declarative GUI programming in WPF</a:t>
            </a:r>
          </a:p>
          <a:p>
            <a:pPr lvl="1"/>
            <a:r>
              <a:rPr lang="en-US" dirty="0"/>
              <a:t>Using F# event combinators</a:t>
            </a:r>
          </a:p>
          <a:p>
            <a:r>
              <a:rPr lang="en-US" dirty="0"/>
              <a:t>Writing reactive GUIs imperatively</a:t>
            </a:r>
          </a:p>
          <a:p>
            <a:pPr lvl="1"/>
            <a:r>
              <a:rPr lang="en-US" dirty="0"/>
              <a:t>Using the </a:t>
            </a:r>
            <a:r>
              <a:rPr lang="en-US" sz="2400" dirty="0" err="1">
                <a:solidFill>
                  <a:schemeClr val="accent1">
                    <a:lumMod val="50000"/>
                  </a:schemeClr>
                </a:solidFill>
                <a:latin typeface="Consolas" pitchFamily="49" charset="0"/>
                <a:cs typeface="Consolas" pitchFamily="49" charset="0"/>
              </a:rPr>
              <a:t>AwaitObservable</a:t>
            </a:r>
            <a:r>
              <a:rPr lang="en-US" dirty="0">
                <a:solidFill>
                  <a:schemeClr val="accent1">
                    <a:lumMod val="50000"/>
                  </a:schemeClr>
                </a:solidFill>
              </a:rPr>
              <a:t> </a:t>
            </a:r>
            <a:r>
              <a:rPr lang="en-US" dirty="0"/>
              <a:t>primitive</a:t>
            </a:r>
          </a:p>
          <a:p>
            <a:pPr lvl="1"/>
            <a:r>
              <a:rPr lang="en-US" dirty="0"/>
              <a:t>Understanding threading</a:t>
            </a:r>
          </a:p>
          <a:p>
            <a:r>
              <a:rPr lang="en-US" b="1" dirty="0"/>
              <a:t>Asynchronous programming with events</a:t>
            </a:r>
          </a:p>
          <a:p>
            <a:pPr lvl="1"/>
            <a:r>
              <a:rPr lang="en-US" dirty="0"/>
              <a:t>Asynchronous HTTP web requests</a:t>
            </a:r>
            <a:endParaRPr lang="cs-CZ" dirty="0"/>
          </a:p>
        </p:txBody>
      </p:sp>
    </p:spTree>
    <p:extLst>
      <p:ext uri="{BB962C8B-B14F-4D97-AF65-F5344CB8AC3E}">
        <p14:creationId xmlns:p14="http://schemas.microsoft.com/office/powerpoint/2010/main" val="427741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623300" cy="1109278"/>
          </a:xfrm>
        </p:spPr>
        <p:txBody>
          <a:bodyPr/>
          <a:lstStyle/>
          <a:p>
            <a:r>
              <a:rPr lang="en-US" dirty="0"/>
              <a:t>Patterns for asynchronous programming</a:t>
            </a:r>
            <a:endParaRPr lang="cs-CZ" dirty="0"/>
          </a:p>
        </p:txBody>
      </p:sp>
      <p:sp>
        <p:nvSpPr>
          <p:cNvPr id="3" name="Text Placeholder 2"/>
          <p:cNvSpPr>
            <a:spLocks noGrp="1"/>
          </p:cNvSpPr>
          <p:nvPr>
            <p:ph type="body" sz="quarter" idx="10"/>
          </p:nvPr>
        </p:nvSpPr>
        <p:spPr>
          <a:xfrm>
            <a:off x="381000" y="1199408"/>
            <a:ext cx="8382000" cy="4912114"/>
          </a:xfrm>
        </p:spPr>
        <p:txBody>
          <a:bodyPr/>
          <a:lstStyle/>
          <a:p>
            <a:r>
              <a:rPr lang="en-US" dirty="0"/>
              <a:t>Begin/End pattern used by standard libraries</a:t>
            </a:r>
          </a:p>
          <a:p>
            <a:pPr lvl="2"/>
            <a:endParaRPr lang="en-US" dirty="0"/>
          </a:p>
          <a:p>
            <a:pPr lvl="2"/>
            <a:endParaRPr lang="en-US" dirty="0"/>
          </a:p>
          <a:p>
            <a:pPr lvl="2"/>
            <a:endParaRPr lang="en-US" dirty="0"/>
          </a:p>
          <a:p>
            <a:r>
              <a:rPr lang="en-US" dirty="0"/>
              <a:t>Event-based pattern used more recently</a:t>
            </a:r>
          </a:p>
          <a:p>
            <a:endParaRPr lang="en-US" dirty="0"/>
          </a:p>
          <a:p>
            <a:endParaRPr lang="en-US" dirty="0"/>
          </a:p>
          <a:p>
            <a:endParaRPr lang="en-US" dirty="0"/>
          </a:p>
          <a:p>
            <a:r>
              <a:rPr lang="en-US" dirty="0"/>
              <a:t>Can we write this using </a:t>
            </a:r>
            <a:r>
              <a:rPr lang="en-US" sz="2800" dirty="0" err="1">
                <a:solidFill>
                  <a:schemeClr val="accent1">
                    <a:lumMod val="50000"/>
                  </a:schemeClr>
                </a:solidFill>
                <a:latin typeface="Consolas" pitchFamily="49" charset="0"/>
                <a:cs typeface="Consolas" pitchFamily="49" charset="0"/>
              </a:rPr>
              <a:t>AwaitObservable</a:t>
            </a:r>
            <a:r>
              <a:rPr lang="en-US" dirty="0"/>
              <a:t>?</a:t>
            </a:r>
            <a:endParaRPr lang="cs-CZ" dirty="0"/>
          </a:p>
          <a:p>
            <a:pPr lvl="1"/>
            <a:r>
              <a:rPr lang="en-US" b="1" dirty="0"/>
              <a:t>Little tricky </a:t>
            </a:r>
            <a:r>
              <a:rPr lang="en-US" dirty="0"/>
              <a:t>– need to attach handler </a:t>
            </a:r>
            <a:r>
              <a:rPr lang="en-US" i="1" dirty="0"/>
              <a:t>first</a:t>
            </a:r>
            <a:r>
              <a:rPr lang="en-US" dirty="0"/>
              <a:t>!</a:t>
            </a:r>
            <a:endParaRPr lang="cs-CZ" dirty="0"/>
          </a:p>
        </p:txBody>
      </p:sp>
      <p:sp>
        <p:nvSpPr>
          <p:cNvPr id="4" name="TextBox 3"/>
          <p:cNvSpPr txBox="1"/>
          <p:nvPr/>
        </p:nvSpPr>
        <p:spPr>
          <a:xfrm>
            <a:off x="921952" y="1731243"/>
            <a:ext cx="7047741" cy="976403"/>
          </a:xfrm>
          <a:prstGeom prst="rect">
            <a:avLst/>
          </a:prstGeom>
          <a:solidFill>
            <a:schemeClr val="accent3">
              <a:lumMod val="20000"/>
              <a:lumOff val="80000"/>
            </a:schemeClr>
          </a:solidFill>
          <a:ln w="19050">
            <a:solidFill>
              <a:schemeClr val="accent3">
                <a:lumMod val="75000"/>
              </a:schemeClr>
            </a:solidFill>
          </a:ln>
        </p:spPr>
        <p:txBody>
          <a:bodyPr wrap="square" lIns="72000" tIns="72000" rIns="72000" bIns="72000" rtlCol="0">
            <a:spAutoFit/>
          </a:bodyPr>
          <a:lstStyle/>
          <a:p>
            <a:r>
              <a:rPr lang="cs-CZ" dirty="0">
                <a:solidFill>
                  <a:srgbClr val="0000FF"/>
                </a:solidFill>
                <a:latin typeface="Consolas"/>
              </a:rPr>
              <a:t>let</a:t>
            </a:r>
            <a:r>
              <a:rPr lang="cs-CZ" dirty="0">
                <a:solidFill>
                  <a:prstClr val="black"/>
                </a:solidFill>
                <a:latin typeface="Consolas"/>
              </a:rPr>
              <a:t> </a:t>
            </a:r>
            <a:r>
              <a:rPr lang="cs-CZ" dirty="0">
                <a:solidFill>
                  <a:srgbClr val="020002"/>
                </a:solidFill>
                <a:latin typeface="Consolas"/>
              </a:rPr>
              <a:t>hr</a:t>
            </a:r>
            <a:r>
              <a:rPr lang="cs-CZ" dirty="0">
                <a:solidFill>
                  <a:prstClr val="black"/>
                </a:solidFill>
                <a:latin typeface="Consolas"/>
              </a:rPr>
              <a:t> </a:t>
            </a:r>
            <a:r>
              <a:rPr lang="cs-CZ" dirty="0">
                <a:solidFill>
                  <a:srgbClr val="800080"/>
                </a:solidFill>
                <a:latin typeface="Consolas"/>
              </a:rPr>
              <a:t>=</a:t>
            </a:r>
            <a:r>
              <a:rPr lang="cs-CZ" dirty="0">
                <a:solidFill>
                  <a:prstClr val="black"/>
                </a:solidFill>
                <a:latin typeface="Consolas"/>
              </a:rPr>
              <a:t> </a:t>
            </a:r>
            <a:r>
              <a:rPr lang="cs-CZ" dirty="0">
                <a:solidFill>
                  <a:srgbClr val="020002"/>
                </a:solidFill>
                <a:latin typeface="Consolas"/>
              </a:rPr>
              <a:t>HttpWebRequest</a:t>
            </a:r>
            <a:r>
              <a:rPr lang="cs-CZ" dirty="0">
                <a:solidFill>
                  <a:srgbClr val="800080"/>
                </a:solidFill>
                <a:latin typeface="Consolas"/>
              </a:rPr>
              <a:t>.</a:t>
            </a:r>
            <a:r>
              <a:rPr lang="cs-CZ" dirty="0">
                <a:solidFill>
                  <a:srgbClr val="020002"/>
                </a:solidFill>
                <a:latin typeface="Consolas"/>
              </a:rPr>
              <a:t>Create</a:t>
            </a:r>
            <a:r>
              <a:rPr lang="cs-CZ" dirty="0">
                <a:solidFill>
                  <a:prstClr val="black"/>
                </a:solidFill>
                <a:latin typeface="Consolas"/>
              </a:rPr>
              <a:t>(</a:t>
            </a:r>
            <a:r>
              <a:rPr lang="cs-CZ" dirty="0">
                <a:solidFill>
                  <a:srgbClr val="808000"/>
                </a:solidFill>
                <a:latin typeface="Consolas"/>
              </a:rPr>
              <a:t>"http://..."</a:t>
            </a:r>
            <a:r>
              <a:rPr lang="cs-CZ" dirty="0">
                <a:solidFill>
                  <a:prstClr val="black"/>
                </a:solidFill>
                <a:latin typeface="Consolas"/>
              </a:rPr>
              <a:t>)</a:t>
            </a:r>
          </a:p>
          <a:p>
            <a:r>
              <a:rPr lang="cs-CZ" dirty="0">
                <a:solidFill>
                  <a:srgbClr val="0000FF"/>
                </a:solidFill>
                <a:latin typeface="Consolas"/>
              </a:rPr>
              <a:t>let!</a:t>
            </a:r>
            <a:r>
              <a:rPr lang="cs-CZ" dirty="0">
                <a:solidFill>
                  <a:prstClr val="black"/>
                </a:solidFill>
                <a:latin typeface="Consolas"/>
              </a:rPr>
              <a:t> </a:t>
            </a:r>
            <a:r>
              <a:rPr lang="cs-CZ" dirty="0">
                <a:solidFill>
                  <a:srgbClr val="020002"/>
                </a:solidFill>
                <a:latin typeface="Consolas"/>
              </a:rPr>
              <a:t>resp</a:t>
            </a:r>
            <a:r>
              <a:rPr lang="cs-CZ" dirty="0">
                <a:solidFill>
                  <a:prstClr val="black"/>
                </a:solidFill>
                <a:latin typeface="Consolas"/>
              </a:rPr>
              <a:t> </a:t>
            </a:r>
            <a:r>
              <a:rPr lang="cs-CZ" dirty="0">
                <a:solidFill>
                  <a:srgbClr val="800080"/>
                </a:solidFill>
                <a:latin typeface="Consolas"/>
              </a:rPr>
              <a:t>=</a:t>
            </a:r>
            <a:r>
              <a:rPr lang="cs-CZ" dirty="0">
                <a:solidFill>
                  <a:prstClr val="black"/>
                </a:solidFill>
                <a:latin typeface="Consolas"/>
              </a:rPr>
              <a:t> </a:t>
            </a:r>
            <a:r>
              <a:rPr lang="cs-CZ" dirty="0">
                <a:solidFill>
                  <a:srgbClr val="020002"/>
                </a:solidFill>
                <a:latin typeface="Consolas"/>
              </a:rPr>
              <a:t>hr</a:t>
            </a:r>
            <a:r>
              <a:rPr lang="cs-CZ" dirty="0">
                <a:solidFill>
                  <a:srgbClr val="800080"/>
                </a:solidFill>
                <a:latin typeface="Consolas"/>
              </a:rPr>
              <a:t>.</a:t>
            </a:r>
            <a:r>
              <a:rPr lang="cs-CZ" dirty="0">
                <a:solidFill>
                  <a:srgbClr val="020002"/>
                </a:solidFill>
                <a:latin typeface="Consolas"/>
              </a:rPr>
              <a:t>AsyncGetResponse</a:t>
            </a:r>
            <a:r>
              <a:rPr lang="cs-CZ" dirty="0">
                <a:solidFill>
                  <a:prstClr val="black"/>
                </a:solidFill>
                <a:latin typeface="Consolas"/>
              </a:rPr>
              <a:t>()</a:t>
            </a:r>
          </a:p>
          <a:p>
            <a:r>
              <a:rPr lang="cs-CZ" dirty="0">
                <a:solidFill>
                  <a:srgbClr val="0000FF"/>
                </a:solidFill>
                <a:latin typeface="Consolas"/>
              </a:rPr>
              <a:t>let</a:t>
            </a:r>
            <a:r>
              <a:rPr lang="cs-CZ" dirty="0">
                <a:solidFill>
                  <a:prstClr val="black"/>
                </a:solidFill>
                <a:latin typeface="Consolas"/>
              </a:rPr>
              <a:t> </a:t>
            </a:r>
            <a:r>
              <a:rPr lang="cs-CZ" dirty="0">
                <a:solidFill>
                  <a:srgbClr val="020002"/>
                </a:solidFill>
                <a:latin typeface="Consolas"/>
              </a:rPr>
              <a:t>sr</a:t>
            </a:r>
            <a:r>
              <a:rPr lang="cs-CZ" dirty="0">
                <a:solidFill>
                  <a:prstClr val="black"/>
                </a:solidFill>
                <a:latin typeface="Consolas"/>
              </a:rPr>
              <a:t> </a:t>
            </a:r>
            <a:r>
              <a:rPr lang="cs-CZ" dirty="0">
                <a:solidFill>
                  <a:srgbClr val="800080"/>
                </a:solidFill>
                <a:latin typeface="Consolas"/>
              </a:rPr>
              <a:t>=</a:t>
            </a:r>
            <a:r>
              <a:rPr lang="cs-CZ" dirty="0">
                <a:solidFill>
                  <a:prstClr val="black"/>
                </a:solidFill>
                <a:latin typeface="Consolas"/>
              </a:rPr>
              <a:t> </a:t>
            </a:r>
            <a:r>
              <a:rPr lang="cs-CZ" dirty="0">
                <a:solidFill>
                  <a:srgbClr val="020002"/>
                </a:solidFill>
                <a:latin typeface="Consolas"/>
              </a:rPr>
              <a:t>resp</a:t>
            </a:r>
            <a:r>
              <a:rPr lang="cs-CZ" dirty="0">
                <a:solidFill>
                  <a:srgbClr val="800080"/>
                </a:solidFill>
                <a:latin typeface="Consolas"/>
              </a:rPr>
              <a:t>.</a:t>
            </a:r>
            <a:r>
              <a:rPr lang="cs-CZ" dirty="0">
                <a:solidFill>
                  <a:srgbClr val="020002"/>
                </a:solidFill>
                <a:latin typeface="Consolas"/>
              </a:rPr>
              <a:t>GetResponseStream</a:t>
            </a:r>
            <a:r>
              <a:rPr lang="cs-CZ" dirty="0">
                <a:solidFill>
                  <a:prstClr val="black"/>
                </a:solidFill>
                <a:latin typeface="Consolas"/>
              </a:rPr>
              <a:t>()</a:t>
            </a:r>
          </a:p>
        </p:txBody>
      </p:sp>
      <p:sp>
        <p:nvSpPr>
          <p:cNvPr id="5" name="Rounded Rectangular Callout 4"/>
          <p:cNvSpPr/>
          <p:nvPr/>
        </p:nvSpPr>
        <p:spPr bwMode="auto">
          <a:xfrm>
            <a:off x="6390403" y="2108200"/>
            <a:ext cx="2486897" cy="749300"/>
          </a:xfrm>
          <a:prstGeom prst="wedgeRoundRectCallout">
            <a:avLst>
              <a:gd name="adj1" fmla="val -79745"/>
              <a:gd name="adj2" fmla="val -30527"/>
              <a:gd name="adj3" fmla="val 16667"/>
            </a:avLst>
          </a:prstGeom>
          <a:gradFill>
            <a:gsLst>
              <a:gs pos="0">
                <a:schemeClr val="accent2">
                  <a:lumMod val="50000"/>
                </a:schemeClr>
              </a:gs>
              <a:gs pos="72000">
                <a:schemeClr val="accent2">
                  <a:lumMod val="75000"/>
                </a:schemeClr>
              </a:gs>
              <a:gs pos="100000">
                <a:schemeClr val="accent2">
                  <a:lumMod val="60000"/>
                  <a:lumOff val="40000"/>
                </a:schemeClr>
              </a:gs>
            </a:gsLst>
          </a:gradFill>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a:gradFill>
                  <a:gsLst>
                    <a:gs pos="0">
                      <a:srgbClr val="FFFFFF"/>
                    </a:gs>
                    <a:gs pos="100000">
                      <a:srgbClr val="FFFFFF"/>
                    </a:gs>
                  </a:gsLst>
                  <a:lin ang="5400000" scaled="0"/>
                </a:gradFill>
              </a:rPr>
              <a:t>Created from  </a:t>
            </a:r>
            <a:r>
              <a:rPr lang="en-US" sz="1600" b="1" dirty="0">
                <a:gradFill>
                  <a:gsLst>
                    <a:gs pos="0">
                      <a:srgbClr val="FFFFFF"/>
                    </a:gs>
                    <a:gs pos="100000">
                      <a:srgbClr val="FFFFFF"/>
                    </a:gs>
                  </a:gsLst>
                  <a:lin ang="5400000" scaled="0"/>
                </a:gradFill>
                <a:latin typeface="Consolas" pitchFamily="49" charset="0"/>
                <a:cs typeface="Consolas" pitchFamily="49" charset="0"/>
              </a:rPr>
              <a:t>Begin/</a:t>
            </a:r>
            <a:r>
              <a:rPr lang="en-US" sz="1600" b="1" dirty="0" err="1">
                <a:gradFill>
                  <a:gsLst>
                    <a:gs pos="0">
                      <a:srgbClr val="FFFFFF"/>
                    </a:gs>
                    <a:gs pos="100000">
                      <a:srgbClr val="FFFFFF"/>
                    </a:gs>
                  </a:gsLst>
                  <a:lin ang="5400000" scaled="0"/>
                </a:gradFill>
                <a:latin typeface="Consolas" pitchFamily="49" charset="0"/>
                <a:cs typeface="Consolas" pitchFamily="49" charset="0"/>
              </a:rPr>
              <a:t>EndGetResponse</a:t>
            </a:r>
            <a:endParaRPr lang="cs-CZ" sz="1600" b="1" dirty="0">
              <a:gradFill>
                <a:gsLst>
                  <a:gs pos="0">
                    <a:srgbClr val="FFFFFF"/>
                  </a:gs>
                  <a:gs pos="100000">
                    <a:srgbClr val="FFFFFF"/>
                  </a:gs>
                </a:gsLst>
                <a:lin ang="5400000" scaled="0"/>
              </a:gradFill>
              <a:latin typeface="Consolas" pitchFamily="49" charset="0"/>
              <a:cs typeface="Consolas" pitchFamily="49" charset="0"/>
            </a:endParaRPr>
          </a:p>
        </p:txBody>
      </p:sp>
      <p:sp>
        <p:nvSpPr>
          <p:cNvPr id="6" name="TextBox 5"/>
          <p:cNvSpPr txBox="1"/>
          <p:nvPr/>
        </p:nvSpPr>
        <p:spPr>
          <a:xfrm>
            <a:off x="921952" y="3496543"/>
            <a:ext cx="7047741" cy="1253402"/>
          </a:xfrm>
          <a:prstGeom prst="rect">
            <a:avLst/>
          </a:prstGeom>
          <a:solidFill>
            <a:schemeClr val="accent3">
              <a:lumMod val="20000"/>
              <a:lumOff val="80000"/>
            </a:schemeClr>
          </a:solidFill>
          <a:ln w="19050">
            <a:solidFill>
              <a:schemeClr val="accent3">
                <a:lumMod val="75000"/>
              </a:schemeClr>
            </a:solidFill>
          </a:ln>
        </p:spPr>
        <p:txBody>
          <a:bodyPr wrap="square" lIns="72000" tIns="72000" rIns="72000" bIns="72000" rtlCol="0">
            <a:spAutoFit/>
          </a:bodyPr>
          <a:lstStyle/>
          <a:p>
            <a:r>
              <a:rPr lang="cs-CZ" dirty="0">
                <a:solidFill>
                  <a:srgbClr val="0000FF"/>
                </a:solidFill>
                <a:latin typeface="Consolas"/>
              </a:rPr>
              <a:t>let</a:t>
            </a:r>
            <a:r>
              <a:rPr lang="cs-CZ" dirty="0">
                <a:solidFill>
                  <a:prstClr val="black"/>
                </a:solidFill>
                <a:latin typeface="Consolas"/>
              </a:rPr>
              <a:t> </a:t>
            </a:r>
            <a:r>
              <a:rPr lang="cs-CZ" dirty="0">
                <a:solidFill>
                  <a:srgbClr val="020002"/>
                </a:solidFill>
                <a:latin typeface="Consolas"/>
              </a:rPr>
              <a:t>wc</a:t>
            </a:r>
            <a:r>
              <a:rPr lang="cs-CZ" dirty="0">
                <a:solidFill>
                  <a:prstClr val="black"/>
                </a:solidFill>
                <a:latin typeface="Consolas"/>
              </a:rPr>
              <a:t> </a:t>
            </a:r>
            <a:r>
              <a:rPr lang="cs-CZ" dirty="0">
                <a:solidFill>
                  <a:srgbClr val="800080"/>
                </a:solidFill>
                <a:latin typeface="Consolas"/>
              </a:rPr>
              <a:t>=</a:t>
            </a:r>
            <a:r>
              <a:rPr lang="cs-CZ" dirty="0">
                <a:solidFill>
                  <a:prstClr val="black"/>
                </a:solidFill>
                <a:latin typeface="Consolas"/>
              </a:rPr>
              <a:t> </a:t>
            </a:r>
            <a:r>
              <a:rPr lang="cs-CZ" dirty="0">
                <a:solidFill>
                  <a:srgbClr val="0000FF"/>
                </a:solidFill>
                <a:latin typeface="Consolas"/>
              </a:rPr>
              <a:t>new</a:t>
            </a:r>
            <a:r>
              <a:rPr lang="cs-CZ" dirty="0">
                <a:solidFill>
                  <a:prstClr val="black"/>
                </a:solidFill>
                <a:latin typeface="Consolas"/>
              </a:rPr>
              <a:t> </a:t>
            </a:r>
            <a:r>
              <a:rPr lang="cs-CZ" dirty="0">
                <a:solidFill>
                  <a:srgbClr val="020002"/>
                </a:solidFill>
                <a:latin typeface="Consolas"/>
              </a:rPr>
              <a:t>WebClient</a:t>
            </a:r>
            <a:r>
              <a:rPr lang="cs-CZ" dirty="0">
                <a:solidFill>
                  <a:prstClr val="black"/>
                </a:solidFill>
                <a:latin typeface="Consolas"/>
              </a:rPr>
              <a:t>()</a:t>
            </a:r>
          </a:p>
          <a:p>
            <a:r>
              <a:rPr lang="cs-CZ" dirty="0">
                <a:solidFill>
                  <a:srgbClr val="020002"/>
                </a:solidFill>
                <a:latin typeface="Consolas"/>
              </a:rPr>
              <a:t>wc</a:t>
            </a:r>
            <a:r>
              <a:rPr lang="cs-CZ" dirty="0">
                <a:solidFill>
                  <a:srgbClr val="800080"/>
                </a:solidFill>
                <a:latin typeface="Consolas"/>
              </a:rPr>
              <a:t>.</a:t>
            </a:r>
            <a:r>
              <a:rPr lang="cs-CZ" dirty="0">
                <a:solidFill>
                  <a:srgbClr val="020002"/>
                </a:solidFill>
                <a:latin typeface="Consolas"/>
              </a:rPr>
              <a:t>DownloadStringCompleted</a:t>
            </a:r>
            <a:r>
              <a:rPr lang="cs-CZ" dirty="0">
                <a:solidFill>
                  <a:srgbClr val="800080"/>
                </a:solidFill>
                <a:latin typeface="Consolas"/>
              </a:rPr>
              <a:t>.</a:t>
            </a:r>
            <a:r>
              <a:rPr lang="cs-CZ" dirty="0">
                <a:solidFill>
                  <a:srgbClr val="020002"/>
                </a:solidFill>
                <a:latin typeface="Consolas"/>
              </a:rPr>
              <a:t>Add</a:t>
            </a:r>
            <a:r>
              <a:rPr lang="cs-CZ" dirty="0">
                <a:solidFill>
                  <a:prstClr val="black"/>
                </a:solidFill>
                <a:latin typeface="Consolas"/>
              </a:rPr>
              <a:t>(</a:t>
            </a:r>
            <a:r>
              <a:rPr lang="cs-CZ" dirty="0">
                <a:solidFill>
                  <a:srgbClr val="0000FF"/>
                </a:solidFill>
                <a:latin typeface="Consolas"/>
              </a:rPr>
              <a:t>fun</a:t>
            </a:r>
            <a:r>
              <a:rPr lang="cs-CZ" dirty="0">
                <a:solidFill>
                  <a:prstClr val="black"/>
                </a:solidFill>
                <a:latin typeface="Consolas"/>
              </a:rPr>
              <a:t> </a:t>
            </a:r>
            <a:r>
              <a:rPr lang="cs-CZ" dirty="0">
                <a:solidFill>
                  <a:srgbClr val="020002"/>
                </a:solidFill>
                <a:latin typeface="Consolas"/>
              </a:rPr>
              <a:t>res</a:t>
            </a:r>
            <a:r>
              <a:rPr lang="cs-CZ" dirty="0">
                <a:solidFill>
                  <a:prstClr val="black"/>
                </a:solidFill>
                <a:latin typeface="Consolas"/>
              </a:rPr>
              <a:t> </a:t>
            </a:r>
            <a:r>
              <a:rPr lang="cs-CZ" dirty="0">
                <a:solidFill>
                  <a:srgbClr val="0000FF"/>
                </a:solidFill>
                <a:latin typeface="Consolas"/>
              </a:rPr>
              <a:t>-&gt;</a:t>
            </a:r>
            <a:endParaRPr lang="cs-CZ" dirty="0">
              <a:solidFill>
                <a:prstClr val="black"/>
              </a:solidFill>
              <a:latin typeface="Consolas"/>
            </a:endParaRPr>
          </a:p>
          <a:p>
            <a:r>
              <a:rPr lang="cs-CZ" dirty="0">
                <a:solidFill>
                  <a:prstClr val="black"/>
                </a:solidFill>
                <a:latin typeface="Consolas"/>
              </a:rPr>
              <a:t>  </a:t>
            </a:r>
            <a:r>
              <a:rPr lang="cs-CZ" dirty="0">
                <a:solidFill>
                  <a:srgbClr val="0000FF"/>
                </a:solidFill>
                <a:latin typeface="Consolas"/>
              </a:rPr>
              <a:t>let</a:t>
            </a:r>
            <a:r>
              <a:rPr lang="cs-CZ" dirty="0">
                <a:solidFill>
                  <a:prstClr val="black"/>
                </a:solidFill>
                <a:latin typeface="Consolas"/>
              </a:rPr>
              <a:t> </a:t>
            </a:r>
            <a:r>
              <a:rPr lang="cs-CZ" dirty="0">
                <a:solidFill>
                  <a:srgbClr val="020002"/>
                </a:solidFill>
                <a:latin typeface="Consolas"/>
              </a:rPr>
              <a:t>string</a:t>
            </a:r>
            <a:r>
              <a:rPr lang="cs-CZ" dirty="0">
                <a:solidFill>
                  <a:prstClr val="black"/>
                </a:solidFill>
                <a:latin typeface="Consolas"/>
              </a:rPr>
              <a:t> </a:t>
            </a:r>
            <a:r>
              <a:rPr lang="cs-CZ" dirty="0">
                <a:solidFill>
                  <a:srgbClr val="800080"/>
                </a:solidFill>
                <a:latin typeface="Consolas"/>
              </a:rPr>
              <a:t>=</a:t>
            </a:r>
            <a:r>
              <a:rPr lang="cs-CZ" dirty="0">
                <a:solidFill>
                  <a:prstClr val="black"/>
                </a:solidFill>
                <a:latin typeface="Consolas"/>
              </a:rPr>
              <a:t> </a:t>
            </a:r>
            <a:r>
              <a:rPr lang="cs-CZ" dirty="0">
                <a:solidFill>
                  <a:srgbClr val="020002"/>
                </a:solidFill>
                <a:latin typeface="Consolas"/>
              </a:rPr>
              <a:t>res</a:t>
            </a:r>
            <a:r>
              <a:rPr lang="cs-CZ" dirty="0">
                <a:solidFill>
                  <a:srgbClr val="800080"/>
                </a:solidFill>
                <a:latin typeface="Consolas"/>
              </a:rPr>
              <a:t>.</a:t>
            </a:r>
            <a:r>
              <a:rPr lang="cs-CZ" dirty="0">
                <a:solidFill>
                  <a:srgbClr val="020002"/>
                </a:solidFill>
                <a:latin typeface="Consolas"/>
              </a:rPr>
              <a:t>Result</a:t>
            </a:r>
            <a:r>
              <a:rPr lang="cs-CZ" dirty="0">
                <a:solidFill>
                  <a:prstClr val="black"/>
                </a:solidFill>
                <a:latin typeface="Consolas"/>
              </a:rPr>
              <a:t> )</a:t>
            </a:r>
          </a:p>
          <a:p>
            <a:r>
              <a:rPr lang="cs-CZ" dirty="0">
                <a:solidFill>
                  <a:srgbClr val="020002"/>
                </a:solidFill>
                <a:latin typeface="Consolas"/>
              </a:rPr>
              <a:t>wc</a:t>
            </a:r>
            <a:r>
              <a:rPr lang="cs-CZ" dirty="0">
                <a:solidFill>
                  <a:srgbClr val="800080"/>
                </a:solidFill>
                <a:latin typeface="Consolas"/>
              </a:rPr>
              <a:t>.</a:t>
            </a:r>
            <a:r>
              <a:rPr lang="cs-CZ" dirty="0">
                <a:solidFill>
                  <a:srgbClr val="020002"/>
                </a:solidFill>
                <a:latin typeface="Consolas"/>
              </a:rPr>
              <a:t>DownloadStringAsync</a:t>
            </a:r>
            <a:r>
              <a:rPr lang="cs-CZ" dirty="0">
                <a:solidFill>
                  <a:prstClr val="black"/>
                </a:solidFill>
                <a:latin typeface="Consolas"/>
              </a:rPr>
              <a:t>(</a:t>
            </a:r>
            <a:r>
              <a:rPr lang="cs-CZ" dirty="0">
                <a:solidFill>
                  <a:srgbClr val="808000"/>
                </a:solidFill>
                <a:latin typeface="Consolas"/>
              </a:rPr>
              <a:t>"http://..."</a:t>
            </a:r>
            <a:r>
              <a:rPr lang="cs-CZ" dirty="0">
                <a:solidFill>
                  <a:prstClr val="black"/>
                </a:solidFill>
                <a:latin typeface="Consolas"/>
              </a:rPr>
              <a:t>)</a:t>
            </a:r>
          </a:p>
        </p:txBody>
      </p:sp>
      <p:sp>
        <p:nvSpPr>
          <p:cNvPr id="7" name="Rounded Rectangular Callout 6"/>
          <p:cNvSpPr/>
          <p:nvPr/>
        </p:nvSpPr>
        <p:spPr bwMode="auto">
          <a:xfrm>
            <a:off x="6771403" y="4161344"/>
            <a:ext cx="2105897" cy="749300"/>
          </a:xfrm>
          <a:prstGeom prst="wedgeRoundRectCallout">
            <a:avLst>
              <a:gd name="adj1" fmla="val -84570"/>
              <a:gd name="adj2" fmla="val -30527"/>
              <a:gd name="adj3" fmla="val 16667"/>
            </a:avLst>
          </a:prstGeom>
          <a:gradFill>
            <a:gsLst>
              <a:gs pos="0">
                <a:schemeClr val="accent2">
                  <a:lumMod val="50000"/>
                </a:schemeClr>
              </a:gs>
              <a:gs pos="72000">
                <a:schemeClr val="accent2">
                  <a:lumMod val="75000"/>
                </a:schemeClr>
              </a:gs>
              <a:gs pos="100000">
                <a:schemeClr val="accent2">
                  <a:lumMod val="60000"/>
                  <a:lumOff val="40000"/>
                </a:schemeClr>
              </a:gs>
            </a:gsLst>
          </a:gradFill>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a:gradFill>
                  <a:gsLst>
                    <a:gs pos="0">
                      <a:srgbClr val="FFFFFF"/>
                    </a:gs>
                    <a:gs pos="100000">
                      <a:srgbClr val="FFFFFF"/>
                    </a:gs>
                  </a:gsLst>
                  <a:lin ang="5400000" scaled="0"/>
                </a:gradFill>
              </a:rPr>
              <a:t>Register handler and then start</a:t>
            </a:r>
            <a:endParaRPr lang="cs-CZ" sz="1600" b="1" dirty="0">
              <a:gradFill>
                <a:gsLst>
                  <a:gs pos="0">
                    <a:srgbClr val="FFFFFF"/>
                  </a:gs>
                  <a:gs pos="100000">
                    <a:srgbClr val="FFFFFF"/>
                  </a:gs>
                </a:gsLst>
                <a:lin ang="5400000" scaled="0"/>
              </a:gradFill>
              <a:latin typeface="Consolas" pitchFamily="49" charset="0"/>
              <a:cs typeface="Consolas" pitchFamily="49" charset="0"/>
            </a:endParaRPr>
          </a:p>
        </p:txBody>
      </p:sp>
    </p:spTree>
    <p:extLst>
      <p:ext uri="{BB962C8B-B14F-4D97-AF65-F5344CB8AC3E}">
        <p14:creationId xmlns:p14="http://schemas.microsoft.com/office/powerpoint/2010/main" val="40583940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5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a:t>Performing asynchronous calls correctly</a:t>
            </a:r>
            <a:endParaRPr lang="cs-CZ" dirty="0"/>
          </a:p>
        </p:txBody>
      </p:sp>
      <p:sp>
        <p:nvSpPr>
          <p:cNvPr id="3" name="Text Placeholder 2"/>
          <p:cNvSpPr>
            <a:spLocks noGrp="1"/>
          </p:cNvSpPr>
          <p:nvPr>
            <p:ph type="body" sz="quarter" idx="10"/>
          </p:nvPr>
        </p:nvSpPr>
        <p:spPr>
          <a:xfrm>
            <a:off x="381000" y="1199408"/>
            <a:ext cx="8661400" cy="5182957"/>
          </a:xfrm>
        </p:spPr>
        <p:txBody>
          <a:bodyPr/>
          <a:lstStyle/>
          <a:p>
            <a:r>
              <a:rPr lang="en-US" dirty="0"/>
              <a:t>Introducing </a:t>
            </a:r>
            <a:r>
              <a:rPr lang="en-US" sz="2800" dirty="0" err="1">
                <a:solidFill>
                  <a:schemeClr val="accent1">
                    <a:lumMod val="50000"/>
                  </a:schemeClr>
                </a:solidFill>
                <a:latin typeface="Consolas" pitchFamily="49" charset="0"/>
                <a:cs typeface="Consolas" pitchFamily="49" charset="0"/>
              </a:rPr>
              <a:t>GuardedAwaitObservable</a:t>
            </a:r>
            <a:r>
              <a:rPr lang="en-US" dirty="0"/>
              <a:t> primitive</a:t>
            </a:r>
          </a:p>
          <a:p>
            <a:pPr lvl="1"/>
            <a:endParaRPr lang="en-US" dirty="0"/>
          </a:p>
          <a:p>
            <a:pPr lvl="1"/>
            <a:endParaRPr lang="en-US" dirty="0"/>
          </a:p>
          <a:p>
            <a:endParaRPr lang="en-US" dirty="0"/>
          </a:p>
          <a:p>
            <a:pPr lvl="1"/>
            <a:endParaRPr lang="en-US" dirty="0"/>
          </a:p>
          <a:p>
            <a:pPr lvl="1"/>
            <a:r>
              <a:rPr lang="en-US" dirty="0"/>
              <a:t>Calls a function after attaching event handler</a:t>
            </a:r>
          </a:p>
          <a:p>
            <a:pPr lvl="1"/>
            <a:r>
              <a:rPr lang="en-US" dirty="0"/>
              <a:t>We cannot accidentally lose event occurrence </a:t>
            </a:r>
          </a:p>
          <a:p>
            <a:pPr lvl="4"/>
            <a:endParaRPr lang="en-US" dirty="0"/>
          </a:p>
          <a:p>
            <a:r>
              <a:rPr lang="en-US" dirty="0"/>
              <a:t>Mixing asynchronous I/O and GUI code</a:t>
            </a:r>
          </a:p>
          <a:p>
            <a:pPr lvl="1"/>
            <a:r>
              <a:rPr lang="en-US" dirty="0"/>
              <a:t>If started from GUI thread, will return to GUI thread</a:t>
            </a:r>
          </a:p>
          <a:p>
            <a:pPr lvl="1"/>
            <a:r>
              <a:rPr lang="en-US" dirty="0"/>
              <a:t>We can safely access controls after HTTP request</a:t>
            </a:r>
            <a:endParaRPr lang="cs-CZ" dirty="0"/>
          </a:p>
        </p:txBody>
      </p:sp>
      <p:sp>
        <p:nvSpPr>
          <p:cNvPr id="4" name="TextBox 3"/>
          <p:cNvSpPr txBox="1"/>
          <p:nvPr/>
        </p:nvSpPr>
        <p:spPr>
          <a:xfrm>
            <a:off x="782252" y="1731243"/>
            <a:ext cx="8056948" cy="1807400"/>
          </a:xfrm>
          <a:prstGeom prst="rect">
            <a:avLst/>
          </a:prstGeom>
          <a:solidFill>
            <a:schemeClr val="accent3">
              <a:lumMod val="20000"/>
              <a:lumOff val="80000"/>
            </a:schemeClr>
          </a:solidFill>
          <a:ln w="19050">
            <a:solidFill>
              <a:schemeClr val="accent3">
                <a:lumMod val="75000"/>
              </a:schemeClr>
            </a:solidFill>
          </a:ln>
        </p:spPr>
        <p:txBody>
          <a:bodyPr wrap="square" lIns="72000" tIns="72000" rIns="72000" bIns="72000" rtlCol="0">
            <a:spAutoFit/>
          </a:bodyPr>
          <a:lstStyle/>
          <a:p>
            <a:r>
              <a:rPr lang="en-US" dirty="0" err="1">
                <a:solidFill>
                  <a:srgbClr val="020002"/>
                </a:solidFill>
                <a:latin typeface="Consolas"/>
              </a:rPr>
              <a:t>async</a:t>
            </a:r>
            <a:r>
              <a:rPr lang="en-US" dirty="0">
                <a:solidFill>
                  <a:srgbClr val="020002"/>
                </a:solidFill>
                <a:latin typeface="Consolas"/>
              </a:rPr>
              <a:t> {</a:t>
            </a:r>
          </a:p>
          <a:p>
            <a:r>
              <a:rPr lang="en-US" dirty="0">
                <a:solidFill>
                  <a:srgbClr val="0000FF"/>
                </a:solidFill>
                <a:latin typeface="Consolas"/>
              </a:rPr>
              <a:t>  </a:t>
            </a:r>
            <a:r>
              <a:rPr lang="cs-CZ" dirty="0">
                <a:solidFill>
                  <a:srgbClr val="0000FF"/>
                </a:solidFill>
                <a:latin typeface="Consolas"/>
              </a:rPr>
              <a:t>let</a:t>
            </a:r>
            <a:r>
              <a:rPr lang="cs-CZ" dirty="0">
                <a:solidFill>
                  <a:prstClr val="black"/>
                </a:solidFill>
                <a:latin typeface="Consolas"/>
              </a:rPr>
              <a:t> </a:t>
            </a:r>
            <a:r>
              <a:rPr lang="cs-CZ" dirty="0">
                <a:solidFill>
                  <a:srgbClr val="020002"/>
                </a:solidFill>
                <a:latin typeface="Consolas"/>
              </a:rPr>
              <a:t>wc</a:t>
            </a:r>
            <a:r>
              <a:rPr lang="cs-CZ" dirty="0">
                <a:solidFill>
                  <a:prstClr val="black"/>
                </a:solidFill>
                <a:latin typeface="Consolas"/>
              </a:rPr>
              <a:t> </a:t>
            </a:r>
            <a:r>
              <a:rPr lang="cs-CZ" dirty="0">
                <a:solidFill>
                  <a:srgbClr val="800080"/>
                </a:solidFill>
                <a:latin typeface="Consolas"/>
              </a:rPr>
              <a:t>=</a:t>
            </a:r>
            <a:r>
              <a:rPr lang="cs-CZ" dirty="0">
                <a:solidFill>
                  <a:prstClr val="black"/>
                </a:solidFill>
                <a:latin typeface="Consolas"/>
              </a:rPr>
              <a:t> </a:t>
            </a:r>
            <a:r>
              <a:rPr lang="cs-CZ" dirty="0">
                <a:solidFill>
                  <a:srgbClr val="0000FF"/>
                </a:solidFill>
                <a:latin typeface="Consolas"/>
              </a:rPr>
              <a:t>new</a:t>
            </a:r>
            <a:r>
              <a:rPr lang="cs-CZ" dirty="0">
                <a:solidFill>
                  <a:prstClr val="black"/>
                </a:solidFill>
                <a:latin typeface="Consolas"/>
              </a:rPr>
              <a:t> </a:t>
            </a:r>
            <a:r>
              <a:rPr lang="cs-CZ" dirty="0">
                <a:solidFill>
                  <a:srgbClr val="020002"/>
                </a:solidFill>
                <a:latin typeface="Consolas"/>
              </a:rPr>
              <a:t>WebClient</a:t>
            </a:r>
            <a:r>
              <a:rPr lang="cs-CZ" dirty="0">
                <a:solidFill>
                  <a:prstClr val="black"/>
                </a:solidFill>
                <a:latin typeface="Consolas"/>
              </a:rPr>
              <a:t>()</a:t>
            </a:r>
          </a:p>
          <a:p>
            <a:r>
              <a:rPr lang="en-US" dirty="0">
                <a:solidFill>
                  <a:srgbClr val="0000FF"/>
                </a:solidFill>
                <a:latin typeface="Consolas"/>
              </a:rPr>
              <a:t>  </a:t>
            </a:r>
            <a:r>
              <a:rPr lang="cs-CZ" dirty="0">
                <a:solidFill>
                  <a:srgbClr val="0000FF"/>
                </a:solidFill>
                <a:latin typeface="Consolas"/>
              </a:rPr>
              <a:t>let!</a:t>
            </a:r>
            <a:r>
              <a:rPr lang="cs-CZ" dirty="0">
                <a:solidFill>
                  <a:prstClr val="black"/>
                </a:solidFill>
                <a:latin typeface="Consolas"/>
              </a:rPr>
              <a:t> </a:t>
            </a:r>
            <a:r>
              <a:rPr lang="cs-CZ" dirty="0">
                <a:solidFill>
                  <a:srgbClr val="020002"/>
                </a:solidFill>
                <a:latin typeface="Consolas"/>
              </a:rPr>
              <a:t>res</a:t>
            </a:r>
            <a:r>
              <a:rPr lang="cs-CZ" dirty="0">
                <a:solidFill>
                  <a:prstClr val="black"/>
                </a:solidFill>
                <a:latin typeface="Consolas"/>
              </a:rPr>
              <a:t> </a:t>
            </a:r>
            <a:r>
              <a:rPr lang="cs-CZ" dirty="0">
                <a:solidFill>
                  <a:srgbClr val="800080"/>
                </a:solidFill>
                <a:latin typeface="Consolas"/>
              </a:rPr>
              <a:t>=</a:t>
            </a:r>
            <a:r>
              <a:rPr lang="cs-CZ" dirty="0">
                <a:solidFill>
                  <a:prstClr val="black"/>
                </a:solidFill>
                <a:latin typeface="Consolas"/>
              </a:rPr>
              <a:t> </a:t>
            </a:r>
            <a:endParaRPr lang="en-US" dirty="0">
              <a:solidFill>
                <a:prstClr val="black"/>
              </a:solidFill>
              <a:latin typeface="Consolas"/>
            </a:endParaRPr>
          </a:p>
          <a:p>
            <a:r>
              <a:rPr lang="en-US" dirty="0">
                <a:solidFill>
                  <a:prstClr val="black"/>
                </a:solidFill>
                <a:latin typeface="Consolas"/>
              </a:rPr>
              <a:t>    </a:t>
            </a:r>
            <a:r>
              <a:rPr lang="cs-CZ" dirty="0">
                <a:solidFill>
                  <a:srgbClr val="020002"/>
                </a:solidFill>
                <a:latin typeface="Consolas"/>
              </a:rPr>
              <a:t>Async</a:t>
            </a:r>
            <a:r>
              <a:rPr lang="cs-CZ" dirty="0">
                <a:solidFill>
                  <a:srgbClr val="800080"/>
                </a:solidFill>
                <a:latin typeface="Consolas"/>
              </a:rPr>
              <a:t>.</a:t>
            </a:r>
            <a:r>
              <a:rPr lang="cs-CZ" dirty="0">
                <a:solidFill>
                  <a:srgbClr val="020002"/>
                </a:solidFill>
                <a:latin typeface="Consolas"/>
              </a:rPr>
              <a:t>GuardedAwaitObservable</a:t>
            </a:r>
            <a:r>
              <a:rPr lang="cs-CZ" dirty="0">
                <a:solidFill>
                  <a:prstClr val="black"/>
                </a:solidFill>
                <a:latin typeface="Consolas"/>
              </a:rPr>
              <a:t> </a:t>
            </a:r>
            <a:r>
              <a:rPr lang="cs-CZ" dirty="0">
                <a:solidFill>
                  <a:srgbClr val="020002"/>
                </a:solidFill>
                <a:latin typeface="Consolas"/>
              </a:rPr>
              <a:t>wc</a:t>
            </a:r>
            <a:r>
              <a:rPr lang="cs-CZ" dirty="0">
                <a:solidFill>
                  <a:srgbClr val="800080"/>
                </a:solidFill>
                <a:latin typeface="Consolas"/>
              </a:rPr>
              <a:t>.</a:t>
            </a:r>
            <a:r>
              <a:rPr lang="cs-CZ" dirty="0">
                <a:solidFill>
                  <a:srgbClr val="020002"/>
                </a:solidFill>
                <a:latin typeface="Consolas"/>
              </a:rPr>
              <a:t>DownloadStringCompleted</a:t>
            </a:r>
            <a:r>
              <a:rPr lang="cs-CZ" dirty="0">
                <a:solidFill>
                  <a:prstClr val="black"/>
                </a:solidFill>
                <a:latin typeface="Consolas"/>
              </a:rPr>
              <a:t> </a:t>
            </a:r>
          </a:p>
          <a:p>
            <a:r>
              <a:rPr lang="cs-CZ" dirty="0">
                <a:solidFill>
                  <a:prstClr val="black"/>
                </a:solidFill>
                <a:latin typeface="Consolas"/>
              </a:rPr>
              <a:t>     </a:t>
            </a:r>
            <a:r>
              <a:rPr lang="en-US" dirty="0">
                <a:solidFill>
                  <a:prstClr val="black"/>
                </a:solidFill>
                <a:latin typeface="Consolas"/>
              </a:rPr>
              <a:t> </a:t>
            </a:r>
            <a:r>
              <a:rPr lang="cs-CZ" dirty="0">
                <a:solidFill>
                  <a:prstClr val="black"/>
                </a:solidFill>
                <a:latin typeface="Consolas"/>
              </a:rPr>
              <a:t>(</a:t>
            </a:r>
            <a:r>
              <a:rPr lang="cs-CZ" dirty="0">
                <a:solidFill>
                  <a:srgbClr val="0000FF"/>
                </a:solidFill>
                <a:latin typeface="Consolas"/>
              </a:rPr>
              <a:t>fun</a:t>
            </a:r>
            <a:r>
              <a:rPr lang="cs-CZ" dirty="0">
                <a:solidFill>
                  <a:prstClr val="black"/>
                </a:solidFill>
                <a:latin typeface="Consolas"/>
              </a:rPr>
              <a:t> () </a:t>
            </a:r>
            <a:r>
              <a:rPr lang="cs-CZ" dirty="0">
                <a:solidFill>
                  <a:srgbClr val="0000FF"/>
                </a:solidFill>
                <a:latin typeface="Consolas"/>
              </a:rPr>
              <a:t>-&gt;</a:t>
            </a:r>
            <a:r>
              <a:rPr lang="cs-CZ" dirty="0">
                <a:solidFill>
                  <a:prstClr val="black"/>
                </a:solidFill>
                <a:latin typeface="Consolas"/>
              </a:rPr>
              <a:t> </a:t>
            </a:r>
            <a:r>
              <a:rPr lang="cs-CZ" dirty="0">
                <a:solidFill>
                  <a:srgbClr val="020002"/>
                </a:solidFill>
                <a:latin typeface="Consolas"/>
              </a:rPr>
              <a:t>wc</a:t>
            </a:r>
            <a:r>
              <a:rPr lang="cs-CZ" dirty="0">
                <a:solidFill>
                  <a:srgbClr val="800080"/>
                </a:solidFill>
                <a:latin typeface="Consolas"/>
              </a:rPr>
              <a:t>.</a:t>
            </a:r>
            <a:r>
              <a:rPr lang="cs-CZ" dirty="0">
                <a:solidFill>
                  <a:srgbClr val="020002"/>
                </a:solidFill>
                <a:latin typeface="Consolas"/>
              </a:rPr>
              <a:t>DownloadStringAsync</a:t>
            </a:r>
            <a:r>
              <a:rPr lang="cs-CZ" dirty="0">
                <a:solidFill>
                  <a:prstClr val="black"/>
                </a:solidFill>
                <a:latin typeface="Consolas"/>
              </a:rPr>
              <a:t>(</a:t>
            </a:r>
            <a:r>
              <a:rPr lang="cs-CZ" dirty="0">
                <a:solidFill>
                  <a:srgbClr val="0000FF"/>
                </a:solidFill>
                <a:latin typeface="Consolas"/>
              </a:rPr>
              <a:t>new</a:t>
            </a:r>
            <a:r>
              <a:rPr lang="cs-CZ" dirty="0">
                <a:solidFill>
                  <a:prstClr val="black"/>
                </a:solidFill>
                <a:latin typeface="Consolas"/>
              </a:rPr>
              <a:t> </a:t>
            </a:r>
            <a:r>
              <a:rPr lang="cs-CZ" dirty="0">
                <a:solidFill>
                  <a:srgbClr val="020002"/>
                </a:solidFill>
                <a:latin typeface="Consolas"/>
              </a:rPr>
              <a:t>Uri</a:t>
            </a:r>
            <a:r>
              <a:rPr lang="cs-CZ" dirty="0">
                <a:solidFill>
                  <a:prstClr val="black"/>
                </a:solidFill>
                <a:latin typeface="Consolas"/>
              </a:rPr>
              <a:t>(</a:t>
            </a:r>
            <a:r>
              <a:rPr lang="cs-CZ" dirty="0">
                <a:solidFill>
                  <a:srgbClr val="020002"/>
                </a:solidFill>
                <a:latin typeface="Consolas"/>
              </a:rPr>
              <a:t>uri</a:t>
            </a:r>
            <a:r>
              <a:rPr lang="cs-CZ" dirty="0">
                <a:solidFill>
                  <a:prstClr val="black"/>
                </a:solidFill>
                <a:latin typeface="Consolas"/>
              </a:rPr>
              <a:t>)))</a:t>
            </a:r>
          </a:p>
          <a:p>
            <a:r>
              <a:rPr lang="en-US" dirty="0">
                <a:solidFill>
                  <a:srgbClr val="008000"/>
                </a:solidFill>
                <a:latin typeface="Consolas"/>
              </a:rPr>
              <a:t>  // (...) </a:t>
            </a:r>
            <a:r>
              <a:rPr lang="en-US" dirty="0">
                <a:solidFill>
                  <a:srgbClr val="020002"/>
                </a:solidFill>
                <a:latin typeface="Consolas"/>
              </a:rPr>
              <a:t>}</a:t>
            </a:r>
            <a:endParaRPr lang="en-US" dirty="0">
              <a:solidFill>
                <a:srgbClr val="008000"/>
              </a:solidFill>
              <a:latin typeface="Consolas"/>
            </a:endParaRPr>
          </a:p>
        </p:txBody>
      </p:sp>
    </p:spTree>
    <p:extLst>
      <p:ext uri="{BB962C8B-B14F-4D97-AF65-F5344CB8AC3E}">
        <p14:creationId xmlns:p14="http://schemas.microsoft.com/office/powerpoint/2010/main" val="125401189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endParaRPr lang="cs-CZ" dirty="0"/>
          </a:p>
        </p:txBody>
      </p:sp>
      <p:sp>
        <p:nvSpPr>
          <p:cNvPr id="5" name="Subtitle 4"/>
          <p:cNvSpPr>
            <a:spLocks noGrp="1"/>
          </p:cNvSpPr>
          <p:nvPr>
            <p:ph type="subTitle" idx="1"/>
          </p:nvPr>
        </p:nvSpPr>
        <p:spPr/>
        <p:txBody>
          <a:bodyPr/>
          <a:lstStyle/>
          <a:p>
            <a:r>
              <a:rPr lang="en-US" dirty="0"/>
              <a:t>Social rectangle drawing application</a:t>
            </a:r>
            <a:endParaRPr lang="cs-CZ" dirty="0"/>
          </a:p>
        </p:txBody>
      </p:sp>
      <p:sp>
        <p:nvSpPr>
          <p:cNvPr id="2" name="Explosion 1 1"/>
          <p:cNvSpPr/>
          <p:nvPr/>
        </p:nvSpPr>
        <p:spPr bwMode="auto">
          <a:xfrm>
            <a:off x="5181600" y="4152900"/>
            <a:ext cx="2832100" cy="2260600"/>
          </a:xfrm>
          <a:prstGeom prst="irregularSeal1">
            <a:avLst/>
          </a:prstGeom>
          <a:gradFill>
            <a:gsLst>
              <a:gs pos="0">
                <a:srgbClr val="D60C0C"/>
              </a:gs>
              <a:gs pos="72000">
                <a:srgbClr val="FE9D62"/>
              </a:gs>
              <a:gs pos="100000">
                <a:srgbClr val="C00000"/>
              </a:gs>
            </a:gsLst>
          </a:gradFill>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b="1" dirty="0">
                <a:gradFill>
                  <a:gsLst>
                    <a:gs pos="0">
                      <a:srgbClr val="FFFFFF"/>
                    </a:gs>
                    <a:gs pos="100000">
                      <a:srgbClr val="FFFFFF"/>
                    </a:gs>
                  </a:gsLst>
                  <a:lin ang="5400000" scaled="0"/>
                </a:gradFill>
              </a:rPr>
              <a:t>web 2.0 inside!!</a:t>
            </a:r>
            <a:endParaRPr lang="cs-CZ" sz="2800" b="1"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285488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5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prstClr val="black"/>
              <a:schemeClr val="accent4">
                <a:tint val="45000"/>
                <a:satMod val="400000"/>
              </a:schemeClr>
            </a:duotone>
            <a:extLst>
              <a:ext uri="{BEBA8EAE-BF5A-486C-A8C5-ECC9F3942E4B}">
                <a14:imgProps xmlns:a14="http://schemas.microsoft.com/office/drawing/2010/main">
                  <a14:imgLayer r:embed="rId3">
                    <a14:imgEffect>
                      <a14:colorTemperature colorTemp="11200"/>
                    </a14:imgEffect>
                    <a14:imgEffect>
                      <a14:brightnessContrast bright="57000" contrast="-48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summary of the talk</a:t>
            </a:r>
          </a:p>
        </p:txBody>
      </p:sp>
      <p:sp>
        <p:nvSpPr>
          <p:cNvPr id="3" name="Subtitle 2"/>
          <p:cNvSpPr>
            <a:spLocks noGrp="1"/>
          </p:cNvSpPr>
          <p:nvPr>
            <p:ph type="body" sz="quarter" idx="10"/>
          </p:nvPr>
        </p:nvSpPr>
        <p:spPr>
          <a:xfrm>
            <a:off x="381000" y="1199408"/>
            <a:ext cx="8382000" cy="5521512"/>
          </a:xfrm>
        </p:spPr>
        <p:txBody>
          <a:bodyPr/>
          <a:lstStyle/>
          <a:p>
            <a:pPr lvl="0"/>
            <a:r>
              <a:rPr lang="en-US" dirty="0"/>
              <a:t>Reactive code can run on the GUI thread!</a:t>
            </a:r>
          </a:p>
          <a:p>
            <a:pPr lvl="4"/>
            <a:endParaRPr lang="en-US" dirty="0"/>
          </a:p>
          <a:p>
            <a:pPr lvl="0"/>
            <a:r>
              <a:rPr lang="en-US" dirty="0"/>
              <a:t>Two programming styles in F#</a:t>
            </a:r>
          </a:p>
          <a:p>
            <a:pPr lvl="1"/>
            <a:r>
              <a:rPr lang="en-US" b="1" dirty="0"/>
              <a:t>Declarative </a:t>
            </a:r>
            <a:r>
              <a:rPr lang="en-US" dirty="0"/>
              <a:t>or </a:t>
            </a:r>
            <a:r>
              <a:rPr lang="en-US" b="1" dirty="0"/>
              <a:t>data-flow </a:t>
            </a:r>
            <a:r>
              <a:rPr lang="en-US" dirty="0"/>
              <a:t>style</a:t>
            </a:r>
          </a:p>
          <a:p>
            <a:pPr lvl="2"/>
            <a:r>
              <a:rPr lang="en-US" dirty="0"/>
              <a:t>Using </a:t>
            </a:r>
            <a:r>
              <a:rPr lang="en-US" sz="2000" dirty="0" err="1">
                <a:latin typeface="Consolas" pitchFamily="49" charset="0"/>
                <a:cs typeface="Consolas" pitchFamily="49" charset="0"/>
              </a:rPr>
              <a:t>Event.scan</a:t>
            </a:r>
            <a:r>
              <a:rPr lang="en-US" dirty="0"/>
              <a:t> combinators</a:t>
            </a:r>
          </a:p>
          <a:p>
            <a:pPr lvl="1"/>
            <a:r>
              <a:rPr lang="en-US" b="1" dirty="0"/>
              <a:t>Imperative </a:t>
            </a:r>
            <a:r>
              <a:rPr lang="en-US" dirty="0"/>
              <a:t>or </a:t>
            </a:r>
            <a:r>
              <a:rPr lang="en-US" b="1" dirty="0"/>
              <a:t>control-flow </a:t>
            </a:r>
            <a:r>
              <a:rPr lang="en-US" dirty="0"/>
              <a:t>style</a:t>
            </a:r>
          </a:p>
          <a:p>
            <a:pPr lvl="2"/>
            <a:r>
              <a:rPr lang="en-US" dirty="0"/>
              <a:t>Using </a:t>
            </a:r>
            <a:r>
              <a:rPr lang="en-US" sz="2000" dirty="0" err="1">
                <a:latin typeface="Consolas" pitchFamily="49" charset="0"/>
                <a:cs typeface="Consolas" pitchFamily="49" charset="0"/>
              </a:rPr>
              <a:t>AwaitEvent</a:t>
            </a:r>
            <a:r>
              <a:rPr lang="en-US" dirty="0"/>
              <a:t> primitive</a:t>
            </a:r>
          </a:p>
          <a:p>
            <a:pPr lvl="1"/>
            <a:r>
              <a:rPr lang="en-US" dirty="0"/>
              <a:t>In both cases, we can use diagrams</a:t>
            </a:r>
          </a:p>
          <a:p>
            <a:pPr lvl="4"/>
            <a:endParaRPr lang="en-US" dirty="0"/>
          </a:p>
          <a:p>
            <a:r>
              <a:rPr lang="en-US" dirty="0"/>
              <a:t>Web requests from workflows</a:t>
            </a:r>
          </a:p>
          <a:p>
            <a:pPr lvl="1"/>
            <a:r>
              <a:rPr lang="en-US" dirty="0"/>
              <a:t>Both common patterns work</a:t>
            </a:r>
          </a:p>
          <a:p>
            <a:endParaRPr lang="en-US" dirty="0"/>
          </a:p>
        </p:txBody>
      </p:sp>
      <p:pic>
        <p:nvPicPr>
          <p:cNvPr id="3074" name="Picture 2" descr="C:\Users\Tomas\AppData\Local\Microsoft\Windows\Temporary Internet Files\Content.IE5\KRMRP0MS\MC900439407[1].jpg"/>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524" b="98000" l="2462" r="89949">
                        <a14:foregroundMark x1="58154" y1="30095" x2="63692" y2="20857"/>
                        <a14:foregroundMark x1="46872" y1="30952" x2="49538" y2="21714"/>
                      </a14:backgroundRemoval>
                    </a14:imgEffect>
                  </a14:imgLayer>
                </a14:imgProps>
              </a:ext>
              <a:ext uri="{28A0092B-C50C-407E-A947-70E740481C1C}">
                <a14:useLocalDpi xmlns:a14="http://schemas.microsoft.com/office/drawing/2010/main" val="0"/>
              </a:ext>
            </a:extLst>
          </a:blip>
          <a:srcRect/>
          <a:stretch>
            <a:fillRect/>
          </a:stretch>
        </p:blipFill>
        <p:spPr bwMode="auto">
          <a:xfrm>
            <a:off x="5964285" y="1710588"/>
            <a:ext cx="3763914" cy="4053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122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this talk about?</a:t>
            </a:r>
            <a:endParaRPr lang="cs-CZ" dirty="0"/>
          </a:p>
        </p:txBody>
      </p:sp>
      <p:sp>
        <p:nvSpPr>
          <p:cNvPr id="3" name="Text Placeholder 2"/>
          <p:cNvSpPr>
            <a:spLocks noGrp="1"/>
          </p:cNvSpPr>
          <p:nvPr>
            <p:ph type="body" sz="quarter" idx="10"/>
          </p:nvPr>
        </p:nvSpPr>
        <p:spPr>
          <a:xfrm>
            <a:off x="381000" y="1199408"/>
            <a:ext cx="8382000" cy="4912114"/>
          </a:xfrm>
        </p:spPr>
        <p:txBody>
          <a:bodyPr/>
          <a:lstStyle/>
          <a:p>
            <a:r>
              <a:rPr lang="en-US" dirty="0"/>
              <a:t>It is not about </a:t>
            </a:r>
            <a:r>
              <a:rPr lang="en-US" i="1" dirty="0"/>
              <a:t>concurrent programming</a:t>
            </a:r>
          </a:p>
          <a:p>
            <a:pPr lvl="1"/>
            <a:r>
              <a:rPr lang="en-US" dirty="0"/>
              <a:t>Multiple threads, various programming models</a:t>
            </a:r>
          </a:p>
          <a:p>
            <a:pPr lvl="1"/>
            <a:r>
              <a:rPr lang="en-US" b="1" dirty="0"/>
              <a:t>Immutable data </a:t>
            </a:r>
            <a:r>
              <a:rPr lang="en-US" dirty="0"/>
              <a:t>using Tasks or Parallel LINQ</a:t>
            </a:r>
          </a:p>
          <a:p>
            <a:pPr lvl="2"/>
            <a:r>
              <a:rPr lang="en-US" dirty="0"/>
              <a:t>We have full control over the control flow</a:t>
            </a:r>
          </a:p>
          <a:p>
            <a:pPr lvl="1"/>
            <a:r>
              <a:rPr lang="en-US" b="1" dirty="0"/>
              <a:t>Message passing </a:t>
            </a:r>
            <a:r>
              <a:rPr lang="en-US" dirty="0"/>
              <a:t>using F# </a:t>
            </a:r>
            <a:r>
              <a:rPr lang="en-US" sz="2400" dirty="0" err="1">
                <a:solidFill>
                  <a:schemeClr val="accent1">
                    <a:lumMod val="50000"/>
                  </a:schemeClr>
                </a:solidFill>
                <a:latin typeface="Consolas" pitchFamily="49" charset="0"/>
                <a:cs typeface="Consolas" pitchFamily="49" charset="0"/>
              </a:rPr>
              <a:t>MailboxProcessor</a:t>
            </a:r>
            <a:endParaRPr lang="en-US" sz="2400" dirty="0">
              <a:solidFill>
                <a:schemeClr val="accent1">
                  <a:lumMod val="50000"/>
                </a:schemeClr>
              </a:solidFill>
              <a:latin typeface="Consolas" pitchFamily="49" charset="0"/>
              <a:cs typeface="Consolas" pitchFamily="49" charset="0"/>
            </a:endParaRPr>
          </a:p>
          <a:p>
            <a:pPr lvl="2"/>
            <a:r>
              <a:rPr lang="en-US" dirty="0"/>
              <a:t>Processors react to received messages </a:t>
            </a:r>
          </a:p>
          <a:p>
            <a:pPr lvl="4"/>
            <a:endParaRPr lang="en-US" dirty="0"/>
          </a:p>
          <a:p>
            <a:r>
              <a:rPr lang="en-US" dirty="0"/>
              <a:t>It is about </a:t>
            </a:r>
            <a:r>
              <a:rPr lang="en-US" i="1" dirty="0"/>
              <a:t>reactive programming</a:t>
            </a:r>
          </a:p>
          <a:p>
            <a:pPr lvl="1"/>
            <a:r>
              <a:rPr lang="en-US" dirty="0"/>
              <a:t>Components that react to events in general</a:t>
            </a:r>
          </a:p>
          <a:p>
            <a:pPr lvl="2"/>
            <a:r>
              <a:rPr lang="en-US" sz="2000" dirty="0" err="1">
                <a:solidFill>
                  <a:schemeClr val="accent1">
                    <a:lumMod val="50000"/>
                  </a:schemeClr>
                </a:solidFill>
                <a:latin typeface="Consolas" pitchFamily="49" charset="0"/>
                <a:cs typeface="Consolas" pitchFamily="49" charset="0"/>
              </a:rPr>
              <a:t>MailboxProcessor</a:t>
            </a:r>
            <a:r>
              <a:rPr lang="en-US" dirty="0">
                <a:solidFill>
                  <a:schemeClr val="accent1">
                    <a:lumMod val="50000"/>
                  </a:schemeClr>
                </a:solidFill>
              </a:rPr>
              <a:t> </a:t>
            </a:r>
            <a:r>
              <a:rPr lang="en-US" dirty="0"/>
              <a:t>is one possible implementation</a:t>
            </a:r>
          </a:p>
          <a:p>
            <a:pPr lvl="1"/>
            <a:r>
              <a:rPr lang="en-US" dirty="0"/>
              <a:t>Can be single-threaded – running on GUI thread</a:t>
            </a:r>
          </a:p>
        </p:txBody>
      </p:sp>
    </p:spTree>
    <p:extLst>
      <p:ext uri="{BB962C8B-B14F-4D97-AF65-F5344CB8AC3E}">
        <p14:creationId xmlns:p14="http://schemas.microsoft.com/office/powerpoint/2010/main" val="17515894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prstClr val="black"/>
              <a:schemeClr val="accent4">
                <a:tint val="45000"/>
                <a:satMod val="400000"/>
              </a:schemeClr>
            </a:duotone>
            <a:extLst>
              <a:ext uri="{BEBA8EAE-BF5A-486C-A8C5-ECC9F3942E4B}">
                <a14:imgProps xmlns:a14="http://schemas.microsoft.com/office/drawing/2010/main">
                  <a14:imgLayer r:embed="rId3">
                    <a14:imgEffect>
                      <a14:colorTemperature colorTemp="11200"/>
                    </a14:imgEffect>
                    <a14:imgEffect>
                      <a14:brightnessContrast bright="57000" contrast="-48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55685" y="1179146"/>
            <a:ext cx="7681913" cy="2282083"/>
          </a:xfrm>
        </p:spPr>
        <p:txBody>
          <a:bodyPr/>
          <a:lstStyle/>
          <a:p>
            <a:r>
              <a:rPr lang="en-US" dirty="0"/>
              <a:t>Thanks!</a:t>
            </a:r>
            <a:endParaRPr lang="cs-CZ" dirty="0"/>
          </a:p>
        </p:txBody>
      </p:sp>
      <p:pic>
        <p:nvPicPr>
          <p:cNvPr id="3074" name="Picture 2" descr="C:\Users\Tomas\AppData\Local\Microsoft\Windows\Temporary Internet Files\Content.IE5\KRMRP0MS\MC900439407[1].jpg"/>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524" b="98000" l="2462" r="89949">
                        <a14:foregroundMark x1="58154" y1="30095" x2="63692" y2="20857"/>
                        <a14:foregroundMark x1="46872" y1="30952" x2="49538" y2="21714"/>
                      </a14:backgroundRemoval>
                    </a14:imgEffect>
                  </a14:imgLayer>
                </a14:imgProps>
              </a:ext>
              <a:ext uri="{28A0092B-C50C-407E-A947-70E740481C1C}">
                <a14:useLocalDpi xmlns:a14="http://schemas.microsoft.com/office/drawing/2010/main" val="0"/>
              </a:ext>
            </a:extLst>
          </a:blip>
          <a:srcRect/>
          <a:stretch>
            <a:fillRect/>
          </a:stretch>
        </p:blipFill>
        <p:spPr bwMode="auto">
          <a:xfrm>
            <a:off x="4770485" y="1189888"/>
            <a:ext cx="3763914" cy="4053446"/>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832667" y="3928789"/>
            <a:ext cx="2368551" cy="836244"/>
          </a:xfrm>
          <a:prstGeom prst="rect">
            <a:avLst/>
          </a:prstGeom>
        </p:spPr>
        <p:txBody>
          <a:bodyPr vert="horz" wrap="square" lIns="0" tIns="0" rIns="0" bIns="0" rtlCol="0">
            <a:noAutofit/>
          </a:bodyPr>
          <a:lstStyle>
            <a:lvl1pPr marL="0" indent="0" algn="l" defTabSz="914363" rtl="0" eaLnBrk="1" latinLnBrk="0" hangingPunct="1">
              <a:lnSpc>
                <a:spcPct val="90000"/>
              </a:lnSpc>
              <a:spcBef>
                <a:spcPts val="0"/>
              </a:spcBef>
              <a:buClr>
                <a:srgbClr val="C3D69B"/>
              </a:buClr>
              <a:buSzPct val="90000"/>
              <a:buFont typeface="Segoe UI" pitchFamily="34" charset="0"/>
              <a:buNone/>
              <a:defRPr sz="3200" kern="1200">
                <a:solidFill>
                  <a:schemeClr val="accent2">
                    <a:lumMod val="50000"/>
                  </a:schemeClr>
                </a:solidFill>
                <a:latin typeface="+mn-lt"/>
                <a:ea typeface="+mn-ea"/>
                <a:cs typeface="+mn-cs"/>
              </a:defRPr>
            </a:lvl1pPr>
            <a:lvl2pPr marL="457182" indent="0" algn="ctr" defTabSz="914363" rtl="0" eaLnBrk="1" latinLnBrk="0" hangingPunct="1">
              <a:lnSpc>
                <a:spcPct val="90000"/>
              </a:lnSpc>
              <a:spcBef>
                <a:spcPct val="20000"/>
              </a:spcBef>
              <a:buClr>
                <a:srgbClr val="C3D69B"/>
              </a:buClr>
              <a:buSzPct val="90000"/>
              <a:buFont typeface="Segoe UI" pitchFamily="34" charset="0"/>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Clr>
                <a:srgbClr val="C3D69B"/>
              </a:buClr>
              <a:buSzPct val="90000"/>
              <a:buFont typeface="Segoe UI" pitchFamily="34" charset="0"/>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Clr>
                <a:srgbClr val="C3D69B"/>
              </a:buClr>
              <a:buSzPct val="90000"/>
              <a:buFont typeface="Segoe UI" pitchFamily="34" charset="0"/>
              <a:buNone/>
              <a:defRPr sz="20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Clr>
                <a:srgbClr val="C3D69B"/>
              </a:buClr>
              <a:buSzPct val="90000"/>
              <a:buFont typeface="Segoe UI" pitchFamily="34" charset="0"/>
              <a:buNone/>
              <a:defRPr sz="20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1200"/>
              </a:spcBef>
            </a:pPr>
            <a:r>
              <a:rPr lang="en-US" b="1" dirty="0">
                <a:solidFill>
                  <a:srgbClr val="DD8047">
                    <a:lumMod val="50000"/>
                  </a:srgbClr>
                </a:solidFill>
              </a:rPr>
              <a:t>Questions?</a:t>
            </a:r>
            <a:endParaRPr lang="en-US" dirty="0">
              <a:solidFill>
                <a:srgbClr val="DD8047">
                  <a:lumMod val="50000"/>
                </a:srgbClr>
              </a:solidFill>
            </a:endParaRPr>
          </a:p>
        </p:txBody>
      </p:sp>
    </p:spTree>
    <p:extLst>
      <p:ext uri="{BB962C8B-B14F-4D97-AF65-F5344CB8AC3E}">
        <p14:creationId xmlns:p14="http://schemas.microsoft.com/office/powerpoint/2010/main" val="37524250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 &amp; Links</a:t>
            </a:r>
            <a:endParaRPr lang="cs-CZ" dirty="0"/>
          </a:p>
        </p:txBody>
      </p:sp>
      <p:sp>
        <p:nvSpPr>
          <p:cNvPr id="3" name="Text Placeholder 2"/>
          <p:cNvSpPr>
            <a:spLocks noGrp="1"/>
          </p:cNvSpPr>
          <p:nvPr>
            <p:ph type="body" sz="quarter" idx="10"/>
          </p:nvPr>
        </p:nvSpPr>
        <p:spPr>
          <a:xfrm>
            <a:off x="381000" y="1199408"/>
            <a:ext cx="8382000" cy="4979825"/>
          </a:xfrm>
        </p:spPr>
        <p:txBody>
          <a:bodyPr/>
          <a:lstStyle/>
          <a:p>
            <a:r>
              <a:rPr lang="en-US" b="1" dirty="0"/>
              <a:t>What do you need to run samples?</a:t>
            </a:r>
          </a:p>
          <a:p>
            <a:pPr lvl="1"/>
            <a:r>
              <a:rPr lang="en-US" dirty="0"/>
              <a:t>Samples will be on my blog (below)</a:t>
            </a:r>
          </a:p>
          <a:p>
            <a:pPr lvl="1"/>
            <a:r>
              <a:rPr lang="en-US" dirty="0"/>
              <a:t>Get F# and F# </a:t>
            </a:r>
            <a:r>
              <a:rPr lang="en-US" dirty="0" err="1"/>
              <a:t>PowerPack</a:t>
            </a:r>
            <a:r>
              <a:rPr lang="en-US" dirty="0"/>
              <a:t> (</a:t>
            </a:r>
            <a:r>
              <a:rPr lang="en-US" dirty="0">
                <a:hlinkClick r:id="rId2"/>
              </a:rPr>
              <a:t>http://www.fsharp.net</a:t>
            </a:r>
            <a:r>
              <a:rPr lang="en-US" dirty="0"/>
              <a:t>)</a:t>
            </a:r>
          </a:p>
          <a:p>
            <a:pPr lvl="1"/>
            <a:r>
              <a:rPr lang="en-US" dirty="0"/>
              <a:t>Get Silverlight Developer tools (F# included!)</a:t>
            </a:r>
          </a:p>
          <a:p>
            <a:pPr lvl="2"/>
            <a:r>
              <a:rPr lang="cs-CZ" dirty="0">
                <a:hlinkClick r:id="rId3"/>
              </a:rPr>
              <a:t>http://www.silverlight.net/getstarted</a:t>
            </a:r>
            <a:r>
              <a:rPr lang="en-US" dirty="0"/>
              <a:t> </a:t>
            </a:r>
          </a:p>
          <a:p>
            <a:pPr lvl="4"/>
            <a:endParaRPr lang="en-US" dirty="0"/>
          </a:p>
          <a:p>
            <a:r>
              <a:rPr lang="en-US" b="1" dirty="0"/>
              <a:t>Blog &amp; contacts </a:t>
            </a:r>
          </a:p>
          <a:p>
            <a:pPr lvl="1"/>
            <a:r>
              <a:rPr lang="en-US" dirty="0"/>
              <a:t>“Real-World Functional Programming”</a:t>
            </a:r>
          </a:p>
          <a:p>
            <a:pPr lvl="2"/>
            <a:r>
              <a:rPr lang="en-US" dirty="0">
                <a:hlinkClick r:id="rId4"/>
              </a:rPr>
              <a:t>http://functional-programming.net</a:t>
            </a:r>
            <a:r>
              <a:rPr lang="en-US" dirty="0"/>
              <a:t> </a:t>
            </a:r>
          </a:p>
          <a:p>
            <a:pPr lvl="1"/>
            <a:r>
              <a:rPr lang="en-US" dirty="0"/>
              <a:t>My blog: </a:t>
            </a:r>
            <a:r>
              <a:rPr lang="en-US" dirty="0">
                <a:hlinkClick r:id="rId5"/>
              </a:rPr>
              <a:t>http://tomasp.net/blog</a:t>
            </a:r>
            <a:r>
              <a:rPr lang="en-US" dirty="0"/>
              <a:t> </a:t>
            </a:r>
          </a:p>
          <a:p>
            <a:pPr lvl="1"/>
            <a:r>
              <a:rPr lang="en-US" dirty="0"/>
              <a:t>Contact: </a:t>
            </a:r>
            <a:r>
              <a:rPr lang="en-US" dirty="0">
                <a:hlinkClick r:id="rId6"/>
              </a:rPr>
              <a:t>tomas@tomasp.net</a:t>
            </a:r>
            <a:r>
              <a:rPr lang="en-US" dirty="0"/>
              <a:t> </a:t>
            </a:r>
            <a:endParaRPr lang="cs-CZ" dirty="0"/>
          </a:p>
        </p:txBody>
      </p:sp>
      <p:pic>
        <p:nvPicPr>
          <p:cNvPr id="6" name="Picture 5"/>
          <p:cNvPicPr>
            <a:picLocks noChangeAspect="1" noChangeArrowheads="1"/>
          </p:cNvPicPr>
          <p:nvPr/>
        </p:nvPicPr>
        <p:blipFill rotWithShape="1">
          <a:blip r:embed="rId7">
            <a:extLst>
              <a:ext uri="{28A0092B-C50C-407E-A947-70E740481C1C}">
                <a14:useLocalDpi xmlns:a14="http://schemas.microsoft.com/office/drawing/2010/main" val="0"/>
              </a:ext>
            </a:extLst>
          </a:blip>
          <a:srcRect l="37378" t="10786" r="21199" b="2178"/>
          <a:stretch/>
        </p:blipFill>
        <p:spPr bwMode="auto">
          <a:xfrm>
            <a:off x="7365052" y="4253022"/>
            <a:ext cx="1168484" cy="148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1391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a:t>Single-threaded reactive programming</a:t>
            </a:r>
            <a:endParaRPr lang="cs-CZ" dirty="0"/>
          </a:p>
        </p:txBody>
      </p:sp>
      <p:sp>
        <p:nvSpPr>
          <p:cNvPr id="3" name="Text Placeholder 2"/>
          <p:cNvSpPr>
            <a:spLocks noGrp="1"/>
          </p:cNvSpPr>
          <p:nvPr>
            <p:ph type="body" sz="quarter" idx="10"/>
          </p:nvPr>
        </p:nvSpPr>
        <p:spPr>
          <a:xfrm>
            <a:off x="381000" y="1211283"/>
            <a:ext cx="8382000" cy="5047536"/>
          </a:xfrm>
        </p:spPr>
        <p:txBody>
          <a:bodyPr/>
          <a:lstStyle/>
          <a:p>
            <a:r>
              <a:rPr lang="en-US" dirty="0"/>
              <a:t>Single-threading makes GUI simple (possible!)</a:t>
            </a:r>
          </a:p>
          <a:p>
            <a:pPr lvl="1"/>
            <a:r>
              <a:rPr lang="en-US" dirty="0"/>
              <a:t>Reactive part of the application reacts quickly</a:t>
            </a:r>
          </a:p>
          <a:p>
            <a:pPr lvl="1"/>
            <a:r>
              <a:rPr lang="en-US" dirty="0"/>
              <a:t>Expensive work should be done in background</a:t>
            </a:r>
          </a:p>
          <a:p>
            <a:pPr lvl="4"/>
            <a:endParaRPr lang="en-US" dirty="0"/>
          </a:p>
          <a:p>
            <a:r>
              <a:rPr lang="en-US" i="1" dirty="0"/>
              <a:t>Declarative </a:t>
            </a:r>
            <a:r>
              <a:rPr lang="en-US" dirty="0"/>
              <a:t>– </a:t>
            </a:r>
            <a:r>
              <a:rPr lang="en-US" b="1" dirty="0"/>
              <a:t>what </a:t>
            </a:r>
            <a:r>
              <a:rPr lang="en-US" dirty="0"/>
              <a:t>to do with received data </a:t>
            </a:r>
          </a:p>
          <a:p>
            <a:pPr lvl="1"/>
            <a:r>
              <a:rPr lang="en-US" dirty="0"/>
              <a:t>Define </a:t>
            </a:r>
            <a:r>
              <a:rPr lang="en-US" i="1" dirty="0"/>
              <a:t>data-flow </a:t>
            </a:r>
            <a:r>
              <a:rPr lang="en-US" dirty="0"/>
              <a:t>using event combinators</a:t>
            </a:r>
          </a:p>
          <a:p>
            <a:pPr marL="460375" lvl="1" indent="0">
              <a:buNone/>
            </a:pPr>
            <a:r>
              <a:rPr lang="en-US" b="1" dirty="0">
                <a:solidFill>
                  <a:srgbClr val="008000"/>
                </a:solidFill>
                <a:latin typeface="Cambria Math"/>
                <a:ea typeface="Cambria Math"/>
              </a:rPr>
              <a:t>     ⊕</a:t>
            </a:r>
            <a:r>
              <a:rPr lang="en-US" dirty="0">
                <a:latin typeface="Cambria Math"/>
                <a:ea typeface="Cambria Math"/>
              </a:rPr>
              <a:t> </a:t>
            </a:r>
            <a:r>
              <a:rPr lang="en-US" dirty="0"/>
              <a:t>Simple &amp; elegant   </a:t>
            </a:r>
            <a:r>
              <a:rPr lang="en-US" b="1" dirty="0">
                <a:solidFill>
                  <a:srgbClr val="C00000"/>
                </a:solidFill>
                <a:latin typeface="Cambria Math"/>
                <a:ea typeface="Cambria Math"/>
              </a:rPr>
              <a:t>⊝</a:t>
            </a:r>
            <a:r>
              <a:rPr lang="en-US" dirty="0">
                <a:latin typeface="Cambria Math"/>
                <a:ea typeface="Cambria Math"/>
              </a:rPr>
              <a:t> </a:t>
            </a:r>
            <a:r>
              <a:rPr lang="en-US" dirty="0"/>
              <a:t>Limited expressivity</a:t>
            </a:r>
          </a:p>
          <a:p>
            <a:pPr lvl="4"/>
            <a:endParaRPr lang="en-US" i="1" dirty="0"/>
          </a:p>
          <a:p>
            <a:pPr marL="460375" lvl="1" indent="-460375"/>
            <a:r>
              <a:rPr lang="en-US" i="1" dirty="0"/>
              <a:t>Imperative </a:t>
            </a:r>
            <a:r>
              <a:rPr lang="en-US" dirty="0"/>
              <a:t>– </a:t>
            </a:r>
            <a:r>
              <a:rPr lang="en-US" b="1" dirty="0"/>
              <a:t>how</a:t>
            </a:r>
            <a:r>
              <a:rPr lang="en-US" dirty="0"/>
              <a:t> to react to received data</a:t>
            </a:r>
          </a:p>
          <a:p>
            <a:pPr lvl="1"/>
            <a:r>
              <a:rPr lang="en-US" i="1" dirty="0"/>
              <a:t>Define control-flow </a:t>
            </a:r>
            <a:r>
              <a:rPr lang="en-US" dirty="0"/>
              <a:t>using asynchronous workflows </a:t>
            </a:r>
          </a:p>
          <a:p>
            <a:pPr lvl="1"/>
            <a:r>
              <a:rPr lang="en-US" b="1" dirty="0">
                <a:solidFill>
                  <a:srgbClr val="C00000"/>
                </a:solidFill>
                <a:latin typeface="Cambria Math"/>
                <a:ea typeface="Cambria Math"/>
              </a:rPr>
              <a:t>⊝</a:t>
            </a:r>
            <a:r>
              <a:rPr lang="en-US" dirty="0">
                <a:latin typeface="Cambria Math"/>
                <a:ea typeface="Cambria Math"/>
              </a:rPr>
              <a:t> </a:t>
            </a:r>
            <a:r>
              <a:rPr lang="en-US" dirty="0"/>
              <a:t>Write more code   </a:t>
            </a:r>
            <a:r>
              <a:rPr lang="en-US" b="1" dirty="0">
                <a:solidFill>
                  <a:srgbClr val="008000"/>
                </a:solidFill>
                <a:latin typeface="Cambria Math"/>
                <a:ea typeface="Cambria Math"/>
              </a:rPr>
              <a:t>⊕</a:t>
            </a:r>
            <a:r>
              <a:rPr lang="en-US" dirty="0">
                <a:latin typeface="Cambria Math"/>
                <a:ea typeface="Cambria Math"/>
              </a:rPr>
              <a:t> </a:t>
            </a:r>
            <a:r>
              <a:rPr lang="en-US" dirty="0"/>
              <a:t>Easy for difficult tasks</a:t>
            </a:r>
          </a:p>
        </p:txBody>
      </p:sp>
    </p:spTree>
    <p:extLst>
      <p:ext uri="{BB962C8B-B14F-4D97-AF65-F5344CB8AC3E}">
        <p14:creationId xmlns:p14="http://schemas.microsoft.com/office/powerpoint/2010/main" val="22728276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accent3">
                <a:shade val="45000"/>
                <a:satMod val="135000"/>
              </a:schemeClr>
              <a:prstClr val="white"/>
            </a:duotone>
            <a:extLst>
              <a:ext uri="{BEBA8EAE-BF5A-486C-A8C5-ECC9F3942E4B}">
                <a14:imgProps xmlns:a14="http://schemas.microsoft.com/office/drawing/2010/main">
                  <a14:imgLayer r:embed="rId3">
                    <a14:imgEffect>
                      <a14:colorTemperature colorTemp="7250"/>
                    </a14:imgEffect>
                    <a14:imgEffect>
                      <a14:brightnessContrast contrast="5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86641" y="822623"/>
            <a:ext cx="5580413" cy="553998"/>
          </a:xfrm>
        </p:spPr>
        <p:txBody>
          <a:bodyPr/>
          <a:lstStyle/>
          <a:p>
            <a:r>
              <a:rPr lang="en-US" dirty="0"/>
              <a:t>Talk outline</a:t>
            </a:r>
            <a:endParaRPr lang="cs-CZ" dirty="0"/>
          </a:p>
        </p:txBody>
      </p:sp>
      <p:sp>
        <p:nvSpPr>
          <p:cNvPr id="3" name="Text Placeholder 2"/>
          <p:cNvSpPr>
            <a:spLocks noGrp="1"/>
          </p:cNvSpPr>
          <p:nvPr>
            <p:ph type="body" sz="quarter" idx="10"/>
          </p:nvPr>
        </p:nvSpPr>
        <p:spPr>
          <a:xfrm>
            <a:off x="997527" y="1567533"/>
            <a:ext cx="7421088" cy="3896451"/>
          </a:xfrm>
        </p:spPr>
        <p:txBody>
          <a:bodyPr/>
          <a:lstStyle/>
          <a:p>
            <a:r>
              <a:rPr lang="en-US" b="1" dirty="0"/>
              <a:t>Writing reactive GUIs declaratively</a:t>
            </a:r>
          </a:p>
          <a:p>
            <a:pPr lvl="1"/>
            <a:r>
              <a:rPr lang="en-US" dirty="0"/>
              <a:t>Declarative GUI programming in WPF</a:t>
            </a:r>
          </a:p>
          <a:p>
            <a:pPr lvl="1"/>
            <a:r>
              <a:rPr lang="en-US" dirty="0"/>
              <a:t>Using F# event combinators</a:t>
            </a:r>
          </a:p>
          <a:p>
            <a:r>
              <a:rPr lang="en-US" dirty="0"/>
              <a:t>Writing reactive GUIs imperatively</a:t>
            </a:r>
          </a:p>
          <a:p>
            <a:pPr lvl="1"/>
            <a:r>
              <a:rPr lang="en-US" dirty="0"/>
              <a:t>Using the </a:t>
            </a:r>
            <a:r>
              <a:rPr lang="en-US" sz="2400" dirty="0" err="1">
                <a:solidFill>
                  <a:schemeClr val="accent1">
                    <a:lumMod val="50000"/>
                  </a:schemeClr>
                </a:solidFill>
                <a:latin typeface="Consolas" pitchFamily="49" charset="0"/>
                <a:cs typeface="Consolas" pitchFamily="49" charset="0"/>
              </a:rPr>
              <a:t>AwaitObservable</a:t>
            </a:r>
            <a:r>
              <a:rPr lang="en-US" dirty="0">
                <a:solidFill>
                  <a:schemeClr val="accent1">
                    <a:lumMod val="50000"/>
                  </a:schemeClr>
                </a:solidFill>
              </a:rPr>
              <a:t> </a:t>
            </a:r>
            <a:r>
              <a:rPr lang="en-US" dirty="0"/>
              <a:t>primitive</a:t>
            </a:r>
          </a:p>
          <a:p>
            <a:pPr lvl="1"/>
            <a:r>
              <a:rPr lang="en-US" dirty="0"/>
              <a:t>Understanding threading</a:t>
            </a:r>
          </a:p>
          <a:p>
            <a:r>
              <a:rPr lang="en-US" dirty="0"/>
              <a:t>Asynchronous programming with events</a:t>
            </a:r>
          </a:p>
          <a:p>
            <a:pPr lvl="1"/>
            <a:r>
              <a:rPr lang="en-US" dirty="0"/>
              <a:t>Asynchronous HTTP web requests</a:t>
            </a:r>
            <a:endParaRPr lang="cs-CZ" dirty="0"/>
          </a:p>
        </p:txBody>
      </p:sp>
    </p:spTree>
    <p:extLst>
      <p:ext uri="{BB962C8B-B14F-4D97-AF65-F5344CB8AC3E}">
        <p14:creationId xmlns:p14="http://schemas.microsoft.com/office/powerpoint/2010/main" val="3555765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5280"/>
          </a:xfrm>
        </p:spPr>
        <p:txBody>
          <a:bodyPr/>
          <a:lstStyle/>
          <a:p>
            <a:r>
              <a:rPr lang="en-US" dirty="0"/>
              <a:t>Everybody loves declarative style! </a:t>
            </a:r>
            <a:endParaRPr lang="cs-CZ" dirty="0"/>
          </a:p>
        </p:txBody>
      </p:sp>
      <p:sp>
        <p:nvSpPr>
          <p:cNvPr id="3" name="Text Placeholder 2"/>
          <p:cNvSpPr>
            <a:spLocks noGrp="1"/>
          </p:cNvSpPr>
          <p:nvPr>
            <p:ph type="body" sz="quarter" idx="10"/>
          </p:nvPr>
        </p:nvSpPr>
        <p:spPr>
          <a:xfrm>
            <a:off x="381000" y="1199408"/>
            <a:ext cx="8382000" cy="2271391"/>
          </a:xfrm>
        </p:spPr>
        <p:txBody>
          <a:bodyPr/>
          <a:lstStyle/>
          <a:p>
            <a:r>
              <a:rPr lang="en-US" dirty="0"/>
              <a:t>Used by numerous .NET libraries </a:t>
            </a:r>
          </a:p>
          <a:p>
            <a:pPr lvl="1"/>
            <a:r>
              <a:rPr lang="en-US" dirty="0"/>
              <a:t>LINQ for specifying queries in C#</a:t>
            </a:r>
          </a:p>
          <a:p>
            <a:pPr lvl="1"/>
            <a:r>
              <a:rPr lang="en-US" dirty="0"/>
              <a:t>Specifying layout of user interface in WPF/Silverlight</a:t>
            </a:r>
          </a:p>
          <a:p>
            <a:pPr lvl="4"/>
            <a:endParaRPr lang="en-US" dirty="0"/>
          </a:p>
          <a:p>
            <a:r>
              <a:rPr lang="en-US" dirty="0"/>
              <a:t>Can be used for specifying reactive aspects too!</a:t>
            </a:r>
            <a:endParaRPr lang="cs-CZ" dirty="0"/>
          </a:p>
        </p:txBody>
      </p:sp>
      <p:sp>
        <p:nvSpPr>
          <p:cNvPr id="4" name="TextBox 3"/>
          <p:cNvSpPr txBox="1"/>
          <p:nvPr/>
        </p:nvSpPr>
        <p:spPr>
          <a:xfrm>
            <a:off x="653138" y="3598224"/>
            <a:ext cx="8015844" cy="2084399"/>
          </a:xfrm>
          <a:prstGeom prst="rect">
            <a:avLst/>
          </a:prstGeom>
          <a:solidFill>
            <a:schemeClr val="accent3">
              <a:lumMod val="20000"/>
              <a:lumOff val="80000"/>
            </a:schemeClr>
          </a:solidFill>
          <a:ln w="19050">
            <a:solidFill>
              <a:schemeClr val="accent3">
                <a:lumMod val="75000"/>
              </a:schemeClr>
            </a:solidFill>
          </a:ln>
        </p:spPr>
        <p:txBody>
          <a:bodyPr wrap="square" lIns="72000" tIns="72000" rIns="72000" bIns="72000" rtlCol="0">
            <a:spAutoFit/>
          </a:bodyPr>
          <a:lstStyle/>
          <a:p>
            <a:r>
              <a:rPr lang="cs-CZ" dirty="0">
                <a:solidFill>
                  <a:schemeClr val="bg1">
                    <a:lumMod val="50000"/>
                    <a:lumOff val="50000"/>
                  </a:schemeClr>
                </a:solidFill>
                <a:latin typeface="Consolas"/>
              </a:rPr>
              <a:t>&lt;Button Content="</a:t>
            </a:r>
            <a:r>
              <a:rPr lang="en-US" dirty="0">
                <a:solidFill>
                  <a:schemeClr val="bg1">
                    <a:lumMod val="50000"/>
                    <a:lumOff val="50000"/>
                  </a:schemeClr>
                </a:solidFill>
                <a:latin typeface="Consolas"/>
              </a:rPr>
              <a:t>Click me!</a:t>
            </a:r>
            <a:r>
              <a:rPr lang="cs-CZ" dirty="0">
                <a:solidFill>
                  <a:schemeClr val="bg1">
                    <a:lumMod val="50000"/>
                    <a:lumOff val="50000"/>
                  </a:schemeClr>
                </a:solidFill>
                <a:latin typeface="Consolas"/>
              </a:rPr>
              <a:t>"&gt;</a:t>
            </a:r>
          </a:p>
          <a:p>
            <a:r>
              <a:rPr lang="en-US" dirty="0">
                <a:solidFill>
                  <a:schemeClr val="bg1">
                    <a:lumMod val="50000"/>
                    <a:lumOff val="50000"/>
                  </a:schemeClr>
                </a:solidFill>
                <a:latin typeface="Consolas"/>
              </a:rPr>
              <a:t>  </a:t>
            </a:r>
            <a:r>
              <a:rPr lang="cs-CZ" dirty="0">
                <a:solidFill>
                  <a:schemeClr val="bg1">
                    <a:lumMod val="50000"/>
                    <a:lumOff val="50000"/>
                  </a:schemeClr>
                </a:solidFill>
                <a:latin typeface="Consolas"/>
              </a:rPr>
              <a:t>&lt;i:Interaction.Triggers&gt;</a:t>
            </a:r>
          </a:p>
          <a:p>
            <a:r>
              <a:rPr lang="en-US" dirty="0">
                <a:solidFill>
                  <a:srgbClr val="808000"/>
                </a:solidFill>
                <a:latin typeface="Consolas"/>
              </a:rPr>
              <a:t>  </a:t>
            </a:r>
            <a:r>
              <a:rPr lang="cs-CZ" dirty="0">
                <a:solidFill>
                  <a:srgbClr val="808000"/>
                </a:solidFill>
                <a:latin typeface="Consolas"/>
              </a:rPr>
              <a:t>  </a:t>
            </a:r>
            <a:r>
              <a:rPr lang="cs-CZ" dirty="0">
                <a:solidFill>
                  <a:srgbClr val="0000FF"/>
                </a:solidFill>
                <a:latin typeface="Consolas"/>
              </a:rPr>
              <a:t>&lt;</a:t>
            </a:r>
            <a:r>
              <a:rPr lang="cs-CZ" dirty="0">
                <a:solidFill>
                  <a:srgbClr val="A31515"/>
                </a:solidFill>
                <a:latin typeface="Consolas"/>
              </a:rPr>
              <a:t>i</a:t>
            </a:r>
            <a:r>
              <a:rPr lang="cs-CZ" dirty="0">
                <a:solidFill>
                  <a:srgbClr val="0000FF"/>
                </a:solidFill>
                <a:latin typeface="Consolas"/>
              </a:rPr>
              <a:t>:</a:t>
            </a:r>
            <a:r>
              <a:rPr lang="cs-CZ" dirty="0">
                <a:solidFill>
                  <a:srgbClr val="A31515"/>
                </a:solidFill>
                <a:latin typeface="Consolas"/>
              </a:rPr>
              <a:t>EventTrigger</a:t>
            </a:r>
            <a:r>
              <a:rPr lang="cs-CZ" dirty="0">
                <a:solidFill>
                  <a:srgbClr val="FF0000"/>
                </a:solidFill>
                <a:latin typeface="Consolas"/>
              </a:rPr>
              <a:t> EventName</a:t>
            </a:r>
            <a:r>
              <a:rPr lang="cs-CZ" dirty="0">
                <a:solidFill>
                  <a:srgbClr val="0000FF"/>
                </a:solidFill>
                <a:latin typeface="Consolas"/>
              </a:rPr>
              <a:t>="Click"&gt;</a:t>
            </a:r>
            <a:endParaRPr lang="cs-CZ" dirty="0">
              <a:solidFill>
                <a:prstClr val="black"/>
              </a:solidFill>
              <a:latin typeface="Consolas"/>
            </a:endParaRPr>
          </a:p>
          <a:p>
            <a:r>
              <a:rPr lang="en-US" dirty="0">
                <a:solidFill>
                  <a:srgbClr val="0000FF"/>
                </a:solidFill>
                <a:latin typeface="Consolas"/>
              </a:rPr>
              <a:t>      </a:t>
            </a:r>
            <a:r>
              <a:rPr lang="cs-CZ" dirty="0">
                <a:solidFill>
                  <a:srgbClr val="0000FF"/>
                </a:solidFill>
                <a:latin typeface="Consolas"/>
              </a:rPr>
              <a:t>&lt;</a:t>
            </a:r>
            <a:r>
              <a:rPr lang="cs-CZ" dirty="0">
                <a:solidFill>
                  <a:srgbClr val="A31515"/>
                </a:solidFill>
                <a:latin typeface="Consolas"/>
              </a:rPr>
              <a:t>ei</a:t>
            </a:r>
            <a:r>
              <a:rPr lang="cs-CZ" dirty="0">
                <a:solidFill>
                  <a:srgbClr val="0000FF"/>
                </a:solidFill>
                <a:latin typeface="Consolas"/>
              </a:rPr>
              <a:t>:</a:t>
            </a:r>
            <a:r>
              <a:rPr lang="cs-CZ" dirty="0">
                <a:solidFill>
                  <a:srgbClr val="A31515"/>
                </a:solidFill>
                <a:latin typeface="Consolas"/>
              </a:rPr>
              <a:t>CallMethodAction</a:t>
            </a:r>
            <a:r>
              <a:rPr lang="cs-CZ" dirty="0">
                <a:solidFill>
                  <a:srgbClr val="FF0000"/>
                </a:solidFill>
                <a:latin typeface="Consolas"/>
              </a:rPr>
              <a:t> MethodName</a:t>
            </a:r>
            <a:r>
              <a:rPr lang="cs-CZ" dirty="0">
                <a:solidFill>
                  <a:srgbClr val="0000FF"/>
                </a:solidFill>
                <a:latin typeface="Consolas"/>
              </a:rPr>
              <a:t>="</a:t>
            </a:r>
            <a:r>
              <a:rPr lang="en-US" dirty="0">
                <a:solidFill>
                  <a:srgbClr val="0000FF"/>
                </a:solidFill>
                <a:latin typeface="Consolas"/>
              </a:rPr>
              <a:t>Process</a:t>
            </a:r>
            <a:r>
              <a:rPr lang="cs-CZ" dirty="0">
                <a:solidFill>
                  <a:srgbClr val="0000FF"/>
                </a:solidFill>
                <a:latin typeface="Consolas"/>
              </a:rPr>
              <a:t>"</a:t>
            </a:r>
            <a:r>
              <a:rPr lang="cs-CZ" dirty="0">
                <a:solidFill>
                  <a:srgbClr val="FF0000"/>
                </a:solidFill>
                <a:latin typeface="Consolas"/>
              </a:rPr>
              <a:t> </a:t>
            </a:r>
            <a:r>
              <a:rPr lang="en-US" dirty="0">
                <a:solidFill>
                  <a:schemeClr val="tx1">
                    <a:lumMod val="65000"/>
                  </a:schemeClr>
                </a:solidFill>
                <a:latin typeface="Consolas"/>
              </a:rPr>
              <a:t>(...)</a:t>
            </a:r>
            <a:r>
              <a:rPr lang="en-US" dirty="0">
                <a:solidFill>
                  <a:srgbClr val="FF0000"/>
                </a:solidFill>
                <a:latin typeface="Consolas"/>
              </a:rPr>
              <a:t> </a:t>
            </a:r>
            <a:r>
              <a:rPr lang="cs-CZ" dirty="0">
                <a:solidFill>
                  <a:srgbClr val="0000FF"/>
                </a:solidFill>
                <a:latin typeface="Consolas"/>
              </a:rPr>
              <a:t>/&gt;</a:t>
            </a:r>
            <a:r>
              <a:rPr lang="cs-CZ" dirty="0">
                <a:solidFill>
                  <a:srgbClr val="808000"/>
                </a:solidFill>
                <a:latin typeface="Consolas"/>
              </a:rPr>
              <a:t>    </a:t>
            </a:r>
            <a:r>
              <a:rPr lang="en-US" dirty="0">
                <a:solidFill>
                  <a:srgbClr val="808000"/>
                </a:solidFill>
                <a:latin typeface="Consolas"/>
              </a:rPr>
              <a:t>  </a:t>
            </a:r>
          </a:p>
          <a:p>
            <a:r>
              <a:rPr lang="en-US" dirty="0">
                <a:solidFill>
                  <a:srgbClr val="808000"/>
                </a:solidFill>
                <a:latin typeface="Consolas"/>
              </a:rPr>
              <a:t>    </a:t>
            </a:r>
            <a:r>
              <a:rPr lang="cs-CZ" dirty="0">
                <a:solidFill>
                  <a:srgbClr val="0000FF"/>
                </a:solidFill>
                <a:latin typeface="Consolas"/>
              </a:rPr>
              <a:t>&lt;/</a:t>
            </a:r>
            <a:r>
              <a:rPr lang="cs-CZ" dirty="0">
                <a:solidFill>
                  <a:srgbClr val="A31515"/>
                </a:solidFill>
                <a:latin typeface="Consolas"/>
              </a:rPr>
              <a:t>i</a:t>
            </a:r>
            <a:r>
              <a:rPr lang="cs-CZ" dirty="0">
                <a:solidFill>
                  <a:srgbClr val="0000FF"/>
                </a:solidFill>
                <a:latin typeface="Consolas"/>
              </a:rPr>
              <a:t>:</a:t>
            </a:r>
            <a:r>
              <a:rPr lang="cs-CZ" dirty="0">
                <a:solidFill>
                  <a:srgbClr val="A31515"/>
                </a:solidFill>
                <a:latin typeface="Consolas"/>
              </a:rPr>
              <a:t>EventTrigger</a:t>
            </a:r>
            <a:r>
              <a:rPr lang="cs-CZ" dirty="0">
                <a:solidFill>
                  <a:srgbClr val="0000FF"/>
                </a:solidFill>
                <a:latin typeface="Consolas"/>
              </a:rPr>
              <a:t>&gt;</a:t>
            </a:r>
            <a:endParaRPr lang="cs-CZ" dirty="0">
              <a:solidFill>
                <a:prstClr val="black"/>
              </a:solidFill>
              <a:latin typeface="Consolas"/>
            </a:endParaRPr>
          </a:p>
          <a:p>
            <a:r>
              <a:rPr lang="cs-CZ" dirty="0">
                <a:solidFill>
                  <a:schemeClr val="bg1">
                    <a:lumMod val="50000"/>
                    <a:lumOff val="50000"/>
                  </a:schemeClr>
                </a:solidFill>
                <a:latin typeface="Consolas"/>
              </a:rPr>
              <a:t>  &lt;/i:Interaction.Triggers&gt;</a:t>
            </a:r>
          </a:p>
          <a:p>
            <a:r>
              <a:rPr lang="cs-CZ" dirty="0">
                <a:solidFill>
                  <a:schemeClr val="bg1">
                    <a:lumMod val="50000"/>
                    <a:lumOff val="50000"/>
                  </a:schemeClr>
                </a:solidFill>
                <a:latin typeface="Consolas"/>
              </a:rPr>
              <a:t>&lt;/Button&gt;</a:t>
            </a:r>
            <a:endParaRPr lang="cs-CZ" dirty="0">
              <a:solidFill>
                <a:schemeClr val="bg1">
                  <a:lumMod val="50000"/>
                  <a:lumOff val="50000"/>
                </a:schemeClr>
              </a:solidFill>
            </a:endParaRPr>
          </a:p>
        </p:txBody>
      </p:sp>
      <p:sp>
        <p:nvSpPr>
          <p:cNvPr id="6" name="Rounded Rectangular Callout 5"/>
          <p:cNvSpPr/>
          <p:nvPr/>
        </p:nvSpPr>
        <p:spPr bwMode="auto">
          <a:xfrm>
            <a:off x="5902044" y="3598224"/>
            <a:ext cx="2553188" cy="670953"/>
          </a:xfrm>
          <a:prstGeom prst="wedgeRoundRectCallout">
            <a:avLst>
              <a:gd name="adj1" fmla="val -71944"/>
              <a:gd name="adj2" fmla="val 40761"/>
              <a:gd name="adj3" fmla="val 16667"/>
            </a:avLst>
          </a:prstGeom>
          <a:gradFill>
            <a:gsLst>
              <a:gs pos="0">
                <a:schemeClr val="accent2">
                  <a:lumMod val="50000"/>
                </a:schemeClr>
              </a:gs>
              <a:gs pos="72000">
                <a:schemeClr val="accent2">
                  <a:lumMod val="75000"/>
                </a:schemeClr>
              </a:gs>
              <a:gs pos="100000">
                <a:schemeClr val="accent2">
                  <a:lumMod val="60000"/>
                  <a:lumOff val="40000"/>
                </a:schemeClr>
              </a:gs>
            </a:gsLst>
          </a:gradFill>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a:gradFill>
                  <a:gsLst>
                    <a:gs pos="0">
                      <a:srgbClr val="FFFFFF"/>
                    </a:gs>
                    <a:gs pos="100000">
                      <a:srgbClr val="FFFFFF"/>
                    </a:gs>
                  </a:gsLst>
                  <a:lin ang="5400000" scaled="0"/>
                </a:gradFill>
              </a:rPr>
              <a:t>Triggered when this event occurs</a:t>
            </a:r>
            <a:endParaRPr lang="cs-CZ" sz="2000" b="1" dirty="0">
              <a:gradFill>
                <a:gsLst>
                  <a:gs pos="0">
                    <a:srgbClr val="FFFFFF"/>
                  </a:gs>
                  <a:gs pos="100000">
                    <a:srgbClr val="FFFFFF"/>
                  </a:gs>
                </a:gsLst>
                <a:lin ang="5400000" scaled="0"/>
              </a:gradFill>
            </a:endParaRPr>
          </a:p>
        </p:txBody>
      </p:sp>
      <p:sp>
        <p:nvSpPr>
          <p:cNvPr id="7" name="Rounded Rectangular Callout 6"/>
          <p:cNvSpPr/>
          <p:nvPr/>
        </p:nvSpPr>
        <p:spPr bwMode="auto">
          <a:xfrm>
            <a:off x="5902044" y="5121515"/>
            <a:ext cx="2553188" cy="670953"/>
          </a:xfrm>
          <a:prstGeom prst="wedgeRoundRectCallout">
            <a:avLst>
              <a:gd name="adj1" fmla="val -51944"/>
              <a:gd name="adj2" fmla="val -90213"/>
              <a:gd name="adj3" fmla="val 16667"/>
            </a:avLst>
          </a:prstGeom>
          <a:gradFill>
            <a:gsLst>
              <a:gs pos="0">
                <a:schemeClr val="accent2">
                  <a:lumMod val="50000"/>
                </a:schemeClr>
              </a:gs>
              <a:gs pos="72000">
                <a:schemeClr val="accent2">
                  <a:lumMod val="75000"/>
                </a:schemeClr>
              </a:gs>
              <a:gs pos="100000">
                <a:schemeClr val="accent2">
                  <a:lumMod val="60000"/>
                  <a:lumOff val="40000"/>
                </a:schemeClr>
              </a:gs>
            </a:gsLst>
          </a:gradFill>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a:gradFill>
                  <a:gsLst>
                    <a:gs pos="0">
                      <a:srgbClr val="FFFFFF"/>
                    </a:gs>
                    <a:gs pos="100000">
                      <a:srgbClr val="FFFFFF"/>
                    </a:gs>
                  </a:gsLst>
                  <a:lin ang="5400000" scaled="0"/>
                </a:gradFill>
              </a:rPr>
              <a:t>This action calls specified method </a:t>
            </a:r>
            <a:endParaRPr lang="cs-CZ" sz="2000" b="1" dirty="0">
              <a:gradFill>
                <a:gsLst>
                  <a:gs pos="0">
                    <a:srgbClr val="FFFFFF"/>
                  </a:gs>
                  <a:gs pos="100000">
                    <a:srgbClr val="FFFFFF"/>
                  </a:gs>
                </a:gsLst>
                <a:lin ang="5400000" scaled="0"/>
              </a:gradFill>
            </a:endParaRPr>
          </a:p>
        </p:txBody>
      </p:sp>
      <p:sp>
        <p:nvSpPr>
          <p:cNvPr id="8" name="Heart 7"/>
          <p:cNvSpPr/>
          <p:nvPr/>
        </p:nvSpPr>
        <p:spPr bwMode="auto">
          <a:xfrm>
            <a:off x="7218619" y="1041161"/>
            <a:ext cx="1248487" cy="1045028"/>
          </a:xfrm>
          <a:prstGeom prst="heart">
            <a:avLst/>
          </a:prstGeom>
          <a:gradFill>
            <a:gsLst>
              <a:gs pos="0">
                <a:srgbClr val="D60C0C"/>
              </a:gs>
              <a:gs pos="100000">
                <a:srgbClr val="FD6363"/>
              </a:gs>
            </a:gsLst>
          </a:gradFill>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cs-CZ" sz="2400" dirty="0">
              <a:gradFill>
                <a:gsLst>
                  <a:gs pos="0">
                    <a:srgbClr val="FFFFFF"/>
                  </a:gs>
                  <a:gs pos="100000">
                    <a:srgbClr val="FFFFFF"/>
                  </a:gs>
                </a:gsLst>
                <a:lin ang="5400000" scaled="0"/>
              </a:gradFill>
            </a:endParaRPr>
          </a:p>
        </p:txBody>
      </p:sp>
      <p:sp>
        <p:nvSpPr>
          <p:cNvPr id="9" name="TextBox 8"/>
          <p:cNvSpPr txBox="1"/>
          <p:nvPr/>
        </p:nvSpPr>
        <p:spPr>
          <a:xfrm>
            <a:off x="6897987" y="1290544"/>
            <a:ext cx="1895689" cy="276999"/>
          </a:xfrm>
          <a:prstGeom prst="rect">
            <a:avLst/>
          </a:prstGeom>
          <a:noFill/>
        </p:spPr>
        <p:txBody>
          <a:bodyPr wrap="square" lIns="0" tIns="0" rIns="0" bIns="0" rtlCol="0">
            <a:spAutoFit/>
          </a:bodyPr>
          <a:lstStyle/>
          <a:p>
            <a:pPr algn="ctr"/>
            <a:r>
              <a:rPr lang="en-US" b="1" dirty="0">
                <a:gradFill>
                  <a:gsLst>
                    <a:gs pos="0">
                      <a:schemeClr val="tx1"/>
                    </a:gs>
                    <a:gs pos="86000">
                      <a:schemeClr val="tx1"/>
                    </a:gs>
                  </a:gsLst>
                  <a:lin ang="5400000" scaled="0"/>
                </a:gradFill>
              </a:rPr>
              <a:t>Declarative</a:t>
            </a:r>
            <a:endParaRPr lang="cs-CZ" b="1" dirty="0" err="1">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11824404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5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5280"/>
          </a:xfrm>
        </p:spPr>
        <p:txBody>
          <a:bodyPr/>
          <a:lstStyle/>
          <a:p>
            <a:r>
              <a:rPr lang="en-US" dirty="0"/>
              <a:t>Everybody loves declarative style!  (2.)</a:t>
            </a:r>
            <a:endParaRPr lang="cs-CZ" dirty="0"/>
          </a:p>
        </p:txBody>
      </p:sp>
      <p:sp>
        <p:nvSpPr>
          <p:cNvPr id="3" name="Text Placeholder 2"/>
          <p:cNvSpPr>
            <a:spLocks noGrp="1"/>
          </p:cNvSpPr>
          <p:nvPr>
            <p:ph type="body" sz="quarter" idx="10"/>
          </p:nvPr>
        </p:nvSpPr>
        <p:spPr>
          <a:xfrm>
            <a:off x="381000" y="1199408"/>
            <a:ext cx="8382000" cy="1797415"/>
          </a:xfrm>
        </p:spPr>
        <p:txBody>
          <a:bodyPr/>
          <a:lstStyle/>
          <a:p>
            <a:r>
              <a:rPr lang="en-US" dirty="0"/>
              <a:t>Specifying more complex behaviors</a:t>
            </a:r>
          </a:p>
          <a:p>
            <a:pPr lvl="1"/>
            <a:r>
              <a:rPr lang="en-US" dirty="0"/>
              <a:t>We can write new Triggers and Actions…</a:t>
            </a:r>
          </a:p>
          <a:p>
            <a:pPr lvl="1"/>
            <a:r>
              <a:rPr lang="en-US" dirty="0"/>
              <a:t>For example </a:t>
            </a:r>
            <a:r>
              <a:rPr lang="en-US" i="1" dirty="0"/>
              <a:t>Silverlight Experimental Hacks </a:t>
            </a:r>
            <a:r>
              <a:rPr lang="en-US" dirty="0"/>
              <a:t>Library</a:t>
            </a:r>
          </a:p>
          <a:p>
            <a:pPr lvl="2"/>
            <a:r>
              <a:rPr lang="en-US" dirty="0"/>
              <a:t>We can specify conditions for triggers</a:t>
            </a:r>
          </a:p>
        </p:txBody>
      </p:sp>
      <p:sp>
        <p:nvSpPr>
          <p:cNvPr id="5" name="TextBox 4"/>
          <p:cNvSpPr txBox="1"/>
          <p:nvPr/>
        </p:nvSpPr>
        <p:spPr>
          <a:xfrm>
            <a:off x="629385" y="3301347"/>
            <a:ext cx="8015844" cy="2638396"/>
          </a:xfrm>
          <a:prstGeom prst="rect">
            <a:avLst/>
          </a:prstGeom>
          <a:solidFill>
            <a:schemeClr val="accent3">
              <a:lumMod val="20000"/>
              <a:lumOff val="80000"/>
            </a:schemeClr>
          </a:solidFill>
          <a:ln w="19050">
            <a:solidFill>
              <a:schemeClr val="accent3">
                <a:lumMod val="75000"/>
              </a:schemeClr>
            </a:solidFill>
          </a:ln>
        </p:spPr>
        <p:txBody>
          <a:bodyPr wrap="square" lIns="72000" tIns="72000" rIns="72000" bIns="72000" rtlCol="0">
            <a:spAutoFit/>
          </a:bodyPr>
          <a:lstStyle/>
          <a:p>
            <a:r>
              <a:rPr lang="cs-CZ" dirty="0">
                <a:solidFill>
                  <a:schemeClr val="bg1">
                    <a:lumMod val="50000"/>
                    <a:lumOff val="50000"/>
                  </a:schemeClr>
                </a:solidFill>
                <a:latin typeface="Consolas"/>
              </a:rPr>
              <a:t>&lt;Button Content="</a:t>
            </a:r>
            <a:r>
              <a:rPr lang="en-US" dirty="0">
                <a:solidFill>
                  <a:schemeClr val="bg1">
                    <a:lumMod val="50000"/>
                    <a:lumOff val="50000"/>
                  </a:schemeClr>
                </a:solidFill>
                <a:latin typeface="Consolas"/>
              </a:rPr>
              <a:t>Click me!</a:t>
            </a:r>
            <a:r>
              <a:rPr lang="cs-CZ" dirty="0">
                <a:solidFill>
                  <a:schemeClr val="bg1">
                    <a:lumMod val="50000"/>
                    <a:lumOff val="50000"/>
                  </a:schemeClr>
                </a:solidFill>
                <a:latin typeface="Consolas"/>
              </a:rPr>
              <a:t>"&gt;&lt;i:Interaction.Triggers&gt;</a:t>
            </a:r>
          </a:p>
          <a:p>
            <a:r>
              <a:rPr lang="en-US" dirty="0">
                <a:solidFill>
                  <a:srgbClr val="0000FF"/>
                </a:solidFill>
                <a:latin typeface="Consolas"/>
              </a:rPr>
              <a:t>  </a:t>
            </a:r>
            <a:r>
              <a:rPr lang="cs-CZ" dirty="0">
                <a:solidFill>
                  <a:srgbClr val="0000FF"/>
                </a:solidFill>
                <a:latin typeface="Consolas"/>
              </a:rPr>
              <a:t>&lt;</a:t>
            </a:r>
            <a:r>
              <a:rPr lang="en-US" dirty="0">
                <a:solidFill>
                  <a:srgbClr val="A31515"/>
                </a:solidFill>
                <a:latin typeface="Consolas"/>
              </a:rPr>
              <a:t>ex</a:t>
            </a:r>
            <a:r>
              <a:rPr lang="cs-CZ" dirty="0">
                <a:solidFill>
                  <a:srgbClr val="0000FF"/>
                </a:solidFill>
                <a:latin typeface="Consolas"/>
              </a:rPr>
              <a:t>:</a:t>
            </a:r>
            <a:r>
              <a:rPr lang="cs-CZ" dirty="0">
                <a:solidFill>
                  <a:srgbClr val="A31515"/>
                </a:solidFill>
                <a:latin typeface="Consolas"/>
              </a:rPr>
              <a:t>EventTrigger</a:t>
            </a:r>
            <a:r>
              <a:rPr lang="cs-CZ" dirty="0">
                <a:solidFill>
                  <a:srgbClr val="FF0000"/>
                </a:solidFill>
                <a:latin typeface="Consolas"/>
              </a:rPr>
              <a:t> EventName</a:t>
            </a:r>
            <a:r>
              <a:rPr lang="cs-CZ" dirty="0">
                <a:solidFill>
                  <a:srgbClr val="0000FF"/>
                </a:solidFill>
                <a:latin typeface="Consolas"/>
              </a:rPr>
              <a:t>="Click"&gt;</a:t>
            </a:r>
            <a:endParaRPr lang="en-US" dirty="0">
              <a:solidFill>
                <a:srgbClr val="0000FF"/>
              </a:solidFill>
              <a:latin typeface="Consolas"/>
            </a:endParaRPr>
          </a:p>
          <a:p>
            <a:r>
              <a:rPr lang="en-US" dirty="0">
                <a:solidFill>
                  <a:schemeClr val="bg1">
                    <a:lumMod val="50000"/>
                    <a:lumOff val="50000"/>
                  </a:schemeClr>
                </a:solidFill>
                <a:latin typeface="Consolas"/>
              </a:rPr>
              <a:t>    </a:t>
            </a:r>
            <a:r>
              <a:rPr lang="cs-CZ" dirty="0">
                <a:solidFill>
                  <a:schemeClr val="bg1">
                    <a:lumMod val="50000"/>
                    <a:lumOff val="50000"/>
                  </a:schemeClr>
                </a:solidFill>
                <a:latin typeface="Consolas"/>
              </a:rPr>
              <a:t>&lt;</a:t>
            </a:r>
            <a:r>
              <a:rPr lang="en-US" dirty="0">
                <a:solidFill>
                  <a:schemeClr val="bg1">
                    <a:lumMod val="50000"/>
                    <a:lumOff val="50000"/>
                  </a:schemeClr>
                </a:solidFill>
                <a:latin typeface="Consolas"/>
              </a:rPr>
              <a:t>ex</a:t>
            </a:r>
            <a:r>
              <a:rPr lang="cs-CZ" dirty="0">
                <a:solidFill>
                  <a:schemeClr val="bg1">
                    <a:lumMod val="50000"/>
                    <a:lumOff val="50000"/>
                  </a:schemeClr>
                </a:solidFill>
                <a:latin typeface="Consolas"/>
              </a:rPr>
              <a:t>:EventTrigger</a:t>
            </a:r>
            <a:r>
              <a:rPr lang="en-US" dirty="0">
                <a:solidFill>
                  <a:schemeClr val="bg1">
                    <a:lumMod val="50000"/>
                    <a:lumOff val="50000"/>
                  </a:schemeClr>
                </a:solidFill>
                <a:latin typeface="Consolas"/>
              </a:rPr>
              <a:t>.Conditions</a:t>
            </a:r>
            <a:r>
              <a:rPr lang="cs-CZ" dirty="0">
                <a:solidFill>
                  <a:schemeClr val="bg1">
                    <a:lumMod val="50000"/>
                    <a:lumOff val="50000"/>
                  </a:schemeClr>
                </a:solidFill>
                <a:latin typeface="Consolas"/>
              </a:rPr>
              <a:t>&gt;&lt;</a:t>
            </a:r>
            <a:r>
              <a:rPr lang="en-US" dirty="0">
                <a:solidFill>
                  <a:schemeClr val="bg1">
                    <a:lumMod val="50000"/>
                    <a:lumOff val="50000"/>
                  </a:schemeClr>
                </a:solidFill>
                <a:latin typeface="Consolas"/>
              </a:rPr>
              <a:t>ex</a:t>
            </a:r>
            <a:r>
              <a:rPr lang="cs-CZ" dirty="0">
                <a:solidFill>
                  <a:schemeClr val="bg1">
                    <a:lumMod val="50000"/>
                    <a:lumOff val="50000"/>
                  </a:schemeClr>
                </a:solidFill>
                <a:latin typeface="Consolas"/>
              </a:rPr>
              <a:t>:</a:t>
            </a:r>
            <a:r>
              <a:rPr lang="en-US" dirty="0" err="1">
                <a:solidFill>
                  <a:schemeClr val="bg1">
                    <a:lumMod val="50000"/>
                    <a:lumOff val="50000"/>
                  </a:schemeClr>
                </a:solidFill>
                <a:latin typeface="Consolas"/>
              </a:rPr>
              <a:t>InvokingConditions</a:t>
            </a:r>
            <a:r>
              <a:rPr lang="cs-CZ" dirty="0">
                <a:solidFill>
                  <a:schemeClr val="bg1">
                    <a:lumMod val="50000"/>
                    <a:lumOff val="50000"/>
                  </a:schemeClr>
                </a:solidFill>
                <a:latin typeface="Consolas"/>
              </a:rPr>
              <a:t>&gt;</a:t>
            </a:r>
            <a:endParaRPr lang="en-US" dirty="0">
              <a:solidFill>
                <a:schemeClr val="bg1">
                  <a:lumMod val="50000"/>
                  <a:lumOff val="50000"/>
                </a:schemeClr>
              </a:solidFill>
              <a:latin typeface="Consolas"/>
            </a:endParaRPr>
          </a:p>
          <a:p>
            <a:r>
              <a:rPr lang="en-US" dirty="0">
                <a:solidFill>
                  <a:srgbClr val="0000FF"/>
                </a:solidFill>
                <a:latin typeface="Consolas"/>
              </a:rPr>
              <a:t>      </a:t>
            </a:r>
            <a:r>
              <a:rPr lang="cs-CZ" dirty="0">
                <a:solidFill>
                  <a:srgbClr val="0000FF"/>
                </a:solidFill>
                <a:latin typeface="Consolas"/>
              </a:rPr>
              <a:t>&lt;</a:t>
            </a:r>
            <a:r>
              <a:rPr lang="cs-CZ" dirty="0">
                <a:solidFill>
                  <a:srgbClr val="A31515"/>
                </a:solidFill>
                <a:latin typeface="Consolas"/>
              </a:rPr>
              <a:t>e</a:t>
            </a:r>
            <a:r>
              <a:rPr lang="en-US" dirty="0">
                <a:solidFill>
                  <a:srgbClr val="A31515"/>
                </a:solidFill>
                <a:latin typeface="Consolas"/>
              </a:rPr>
              <a:t>x</a:t>
            </a:r>
            <a:r>
              <a:rPr lang="cs-CZ" dirty="0">
                <a:solidFill>
                  <a:srgbClr val="0000FF"/>
                </a:solidFill>
                <a:latin typeface="Consolas"/>
              </a:rPr>
              <a:t>:</a:t>
            </a:r>
            <a:r>
              <a:rPr lang="en-US" dirty="0" err="1">
                <a:solidFill>
                  <a:srgbClr val="A31515"/>
                </a:solidFill>
                <a:latin typeface="Consolas"/>
              </a:rPr>
              <a:t>InvokingCondition</a:t>
            </a:r>
            <a:r>
              <a:rPr lang="cs-CZ" dirty="0">
                <a:solidFill>
                  <a:srgbClr val="FF0000"/>
                </a:solidFill>
                <a:latin typeface="Consolas"/>
              </a:rPr>
              <a:t> </a:t>
            </a:r>
            <a:r>
              <a:rPr lang="en-US" dirty="0" err="1">
                <a:solidFill>
                  <a:srgbClr val="FF0000"/>
                </a:solidFill>
                <a:latin typeface="Consolas"/>
              </a:rPr>
              <a:t>ElementName</a:t>
            </a:r>
            <a:r>
              <a:rPr lang="cs-CZ" dirty="0">
                <a:solidFill>
                  <a:srgbClr val="0000FF"/>
                </a:solidFill>
                <a:latin typeface="Consolas"/>
              </a:rPr>
              <a:t>="</a:t>
            </a:r>
            <a:r>
              <a:rPr lang="en-US" dirty="0" err="1">
                <a:solidFill>
                  <a:srgbClr val="0000FF"/>
                </a:solidFill>
                <a:latin typeface="Consolas"/>
              </a:rPr>
              <a:t>chkAllow</a:t>
            </a:r>
            <a:r>
              <a:rPr lang="en-US" dirty="0">
                <a:solidFill>
                  <a:srgbClr val="0000FF"/>
                </a:solidFill>
                <a:latin typeface="Consolas"/>
              </a:rPr>
              <a:t>"</a:t>
            </a:r>
          </a:p>
          <a:p>
            <a:r>
              <a:rPr lang="en-US" dirty="0">
                <a:solidFill>
                  <a:srgbClr val="FF0000"/>
                </a:solidFill>
                <a:latin typeface="Consolas"/>
              </a:rPr>
              <a:t>         Property</a:t>
            </a:r>
            <a:r>
              <a:rPr lang="cs-CZ" dirty="0">
                <a:solidFill>
                  <a:srgbClr val="0000FF"/>
                </a:solidFill>
                <a:latin typeface="Consolas"/>
              </a:rPr>
              <a:t>="</a:t>
            </a:r>
            <a:r>
              <a:rPr lang="en-US" dirty="0">
                <a:solidFill>
                  <a:srgbClr val="0000FF"/>
                </a:solidFill>
                <a:latin typeface="Consolas"/>
              </a:rPr>
              <a:t>Enabled</a:t>
            </a:r>
            <a:r>
              <a:rPr lang="cs-CZ" dirty="0">
                <a:solidFill>
                  <a:srgbClr val="0000FF"/>
                </a:solidFill>
                <a:latin typeface="Consolas"/>
              </a:rPr>
              <a:t>" </a:t>
            </a:r>
            <a:r>
              <a:rPr lang="en-US" dirty="0">
                <a:solidFill>
                  <a:srgbClr val="FF0000"/>
                </a:solidFill>
                <a:latin typeface="Consolas"/>
              </a:rPr>
              <a:t>Value</a:t>
            </a:r>
            <a:r>
              <a:rPr lang="cs-CZ" dirty="0">
                <a:solidFill>
                  <a:srgbClr val="0000FF"/>
                </a:solidFill>
                <a:latin typeface="Consolas"/>
              </a:rPr>
              <a:t>="</a:t>
            </a:r>
            <a:r>
              <a:rPr lang="en-US" dirty="0">
                <a:solidFill>
                  <a:srgbClr val="0000FF"/>
                </a:solidFill>
                <a:latin typeface="Consolas"/>
              </a:rPr>
              <a:t>True</a:t>
            </a:r>
            <a:r>
              <a:rPr lang="cs-CZ" dirty="0">
                <a:solidFill>
                  <a:srgbClr val="0000FF"/>
                </a:solidFill>
                <a:latin typeface="Consolas"/>
              </a:rPr>
              <a:t>" /&gt;</a:t>
            </a:r>
            <a:endParaRPr lang="en-US" dirty="0">
              <a:solidFill>
                <a:srgbClr val="0000FF"/>
              </a:solidFill>
              <a:latin typeface="Consolas"/>
            </a:endParaRPr>
          </a:p>
          <a:p>
            <a:r>
              <a:rPr lang="en-US" dirty="0">
                <a:solidFill>
                  <a:schemeClr val="bg1">
                    <a:lumMod val="50000"/>
                    <a:lumOff val="50000"/>
                  </a:schemeClr>
                </a:solidFill>
                <a:latin typeface="Consolas"/>
              </a:rPr>
              <a:t>    </a:t>
            </a:r>
            <a:r>
              <a:rPr lang="cs-CZ" dirty="0">
                <a:solidFill>
                  <a:schemeClr val="bg1">
                    <a:lumMod val="50000"/>
                    <a:lumOff val="50000"/>
                  </a:schemeClr>
                </a:solidFill>
                <a:latin typeface="Consolas"/>
              </a:rPr>
              <a:t>&lt;</a:t>
            </a:r>
            <a:r>
              <a:rPr lang="en-US" dirty="0">
                <a:solidFill>
                  <a:schemeClr val="bg1">
                    <a:lumMod val="50000"/>
                    <a:lumOff val="50000"/>
                  </a:schemeClr>
                </a:solidFill>
                <a:latin typeface="Consolas"/>
              </a:rPr>
              <a:t>/ex</a:t>
            </a:r>
            <a:r>
              <a:rPr lang="cs-CZ" dirty="0">
                <a:solidFill>
                  <a:schemeClr val="bg1">
                    <a:lumMod val="50000"/>
                    <a:lumOff val="50000"/>
                  </a:schemeClr>
                </a:solidFill>
                <a:latin typeface="Consolas"/>
              </a:rPr>
              <a:t>:</a:t>
            </a:r>
            <a:r>
              <a:rPr lang="en-US" dirty="0" err="1">
                <a:solidFill>
                  <a:schemeClr val="bg1">
                    <a:lumMod val="50000"/>
                    <a:lumOff val="50000"/>
                  </a:schemeClr>
                </a:solidFill>
                <a:latin typeface="Consolas"/>
              </a:rPr>
              <a:t>InvokingConditions</a:t>
            </a:r>
            <a:r>
              <a:rPr lang="cs-CZ" dirty="0">
                <a:solidFill>
                  <a:schemeClr val="bg1">
                    <a:lumMod val="50000"/>
                    <a:lumOff val="50000"/>
                  </a:schemeClr>
                </a:solidFill>
                <a:latin typeface="Consolas"/>
              </a:rPr>
              <a:t>&gt;&lt;</a:t>
            </a:r>
            <a:r>
              <a:rPr lang="en-US" dirty="0">
                <a:solidFill>
                  <a:schemeClr val="bg1">
                    <a:lumMod val="50000"/>
                    <a:lumOff val="50000"/>
                  </a:schemeClr>
                </a:solidFill>
                <a:latin typeface="Consolas"/>
              </a:rPr>
              <a:t>/ex</a:t>
            </a:r>
            <a:r>
              <a:rPr lang="cs-CZ" dirty="0">
                <a:solidFill>
                  <a:schemeClr val="bg1">
                    <a:lumMod val="50000"/>
                    <a:lumOff val="50000"/>
                  </a:schemeClr>
                </a:solidFill>
                <a:latin typeface="Consolas"/>
              </a:rPr>
              <a:t>:EventTrigger</a:t>
            </a:r>
            <a:r>
              <a:rPr lang="en-US" dirty="0">
                <a:solidFill>
                  <a:schemeClr val="bg1">
                    <a:lumMod val="50000"/>
                    <a:lumOff val="50000"/>
                  </a:schemeClr>
                </a:solidFill>
                <a:latin typeface="Consolas"/>
              </a:rPr>
              <a:t>.Conditions</a:t>
            </a:r>
            <a:r>
              <a:rPr lang="cs-CZ" dirty="0">
                <a:solidFill>
                  <a:schemeClr val="bg1">
                    <a:lumMod val="50000"/>
                    <a:lumOff val="50000"/>
                  </a:schemeClr>
                </a:solidFill>
                <a:latin typeface="Consolas"/>
              </a:rPr>
              <a:t>&gt;</a:t>
            </a:r>
            <a:endParaRPr lang="en-US" dirty="0">
              <a:solidFill>
                <a:schemeClr val="bg1">
                  <a:lumMod val="50000"/>
                  <a:lumOff val="50000"/>
                </a:schemeClr>
              </a:solidFill>
              <a:latin typeface="Consolas"/>
            </a:endParaRPr>
          </a:p>
          <a:p>
            <a:r>
              <a:rPr lang="en-US" dirty="0">
                <a:solidFill>
                  <a:srgbClr val="0000FF"/>
                </a:solidFill>
                <a:latin typeface="Consolas"/>
              </a:rPr>
              <a:t>    </a:t>
            </a:r>
            <a:r>
              <a:rPr lang="cs-CZ" dirty="0">
                <a:solidFill>
                  <a:srgbClr val="0000FF"/>
                </a:solidFill>
                <a:latin typeface="Consolas"/>
              </a:rPr>
              <a:t>&lt;</a:t>
            </a:r>
            <a:r>
              <a:rPr lang="cs-CZ" dirty="0">
                <a:solidFill>
                  <a:srgbClr val="A31515"/>
                </a:solidFill>
                <a:latin typeface="Consolas"/>
              </a:rPr>
              <a:t>e</a:t>
            </a:r>
            <a:r>
              <a:rPr lang="en-US" dirty="0">
                <a:solidFill>
                  <a:srgbClr val="A31515"/>
                </a:solidFill>
                <a:latin typeface="Consolas"/>
              </a:rPr>
              <a:t>x</a:t>
            </a:r>
            <a:r>
              <a:rPr lang="cs-CZ" dirty="0">
                <a:solidFill>
                  <a:srgbClr val="0000FF"/>
                </a:solidFill>
                <a:latin typeface="Consolas"/>
              </a:rPr>
              <a:t>:</a:t>
            </a:r>
            <a:r>
              <a:rPr lang="en-US" dirty="0">
                <a:solidFill>
                  <a:srgbClr val="A31515"/>
                </a:solidFill>
                <a:latin typeface="Consolas"/>
              </a:rPr>
              <a:t>Property</a:t>
            </a:r>
            <a:r>
              <a:rPr lang="cs-CZ" dirty="0">
                <a:solidFill>
                  <a:srgbClr val="A31515"/>
                </a:solidFill>
                <a:latin typeface="Consolas"/>
              </a:rPr>
              <a:t>Action</a:t>
            </a:r>
            <a:r>
              <a:rPr lang="cs-CZ" dirty="0">
                <a:solidFill>
                  <a:srgbClr val="FF0000"/>
                </a:solidFill>
                <a:latin typeface="Consolas"/>
              </a:rPr>
              <a:t> </a:t>
            </a:r>
            <a:r>
              <a:rPr lang="en-US" dirty="0">
                <a:solidFill>
                  <a:srgbClr val="FF0000"/>
                </a:solidFill>
                <a:latin typeface="Consolas"/>
              </a:rPr>
              <a:t>Property</a:t>
            </a:r>
            <a:r>
              <a:rPr lang="cs-CZ" dirty="0">
                <a:solidFill>
                  <a:srgbClr val="FF0000"/>
                </a:solidFill>
                <a:latin typeface="Consolas"/>
              </a:rPr>
              <a:t>Name</a:t>
            </a:r>
            <a:r>
              <a:rPr lang="cs-CZ" dirty="0">
                <a:solidFill>
                  <a:srgbClr val="0000FF"/>
                </a:solidFill>
                <a:latin typeface="Consolas"/>
              </a:rPr>
              <a:t>="</a:t>
            </a:r>
            <a:r>
              <a:rPr lang="en-US" dirty="0">
                <a:solidFill>
                  <a:srgbClr val="0000FF"/>
                </a:solidFill>
                <a:latin typeface="Consolas"/>
              </a:rPr>
              <a:t>Visible</a:t>
            </a:r>
            <a:r>
              <a:rPr lang="cs-CZ" dirty="0">
                <a:solidFill>
                  <a:srgbClr val="0000FF"/>
                </a:solidFill>
                <a:latin typeface="Consolas"/>
              </a:rPr>
              <a:t>"</a:t>
            </a:r>
            <a:r>
              <a:rPr lang="cs-CZ" dirty="0">
                <a:solidFill>
                  <a:srgbClr val="FF0000"/>
                </a:solidFill>
                <a:latin typeface="Consolas"/>
              </a:rPr>
              <a:t> </a:t>
            </a:r>
            <a:r>
              <a:rPr lang="en-US" dirty="0">
                <a:solidFill>
                  <a:srgbClr val="FF0000"/>
                </a:solidFill>
                <a:latin typeface="Consolas"/>
              </a:rPr>
              <a:t>Value</a:t>
            </a:r>
            <a:r>
              <a:rPr lang="cs-CZ" dirty="0">
                <a:solidFill>
                  <a:srgbClr val="0000FF"/>
                </a:solidFill>
                <a:latin typeface="Consolas"/>
              </a:rPr>
              <a:t>="</a:t>
            </a:r>
            <a:r>
              <a:rPr lang="en-US" dirty="0">
                <a:solidFill>
                  <a:srgbClr val="0000FF"/>
                </a:solidFill>
                <a:latin typeface="Consolas"/>
              </a:rPr>
              <a:t>True</a:t>
            </a:r>
            <a:r>
              <a:rPr lang="cs-CZ" dirty="0">
                <a:solidFill>
                  <a:srgbClr val="0000FF"/>
                </a:solidFill>
                <a:latin typeface="Consolas"/>
              </a:rPr>
              <a:t>"</a:t>
            </a:r>
            <a:r>
              <a:rPr lang="en-US" dirty="0">
                <a:solidFill>
                  <a:srgbClr val="FF0000"/>
                </a:solidFill>
                <a:latin typeface="Consolas"/>
              </a:rPr>
              <a:t> </a:t>
            </a:r>
            <a:r>
              <a:rPr lang="cs-CZ" dirty="0">
                <a:solidFill>
                  <a:srgbClr val="0000FF"/>
                </a:solidFill>
                <a:latin typeface="Consolas"/>
              </a:rPr>
              <a:t>/&gt;</a:t>
            </a:r>
            <a:endParaRPr lang="cs-CZ" dirty="0">
              <a:solidFill>
                <a:prstClr val="black"/>
              </a:solidFill>
              <a:latin typeface="Consolas"/>
            </a:endParaRPr>
          </a:p>
          <a:p>
            <a:r>
              <a:rPr lang="cs-CZ" dirty="0">
                <a:solidFill>
                  <a:srgbClr val="808000"/>
                </a:solidFill>
                <a:latin typeface="Consolas"/>
              </a:rPr>
              <a:t>  </a:t>
            </a:r>
            <a:r>
              <a:rPr lang="cs-CZ" dirty="0">
                <a:solidFill>
                  <a:srgbClr val="0000FF"/>
                </a:solidFill>
                <a:latin typeface="Consolas"/>
              </a:rPr>
              <a:t>&lt;/</a:t>
            </a:r>
            <a:r>
              <a:rPr lang="en-US" dirty="0">
                <a:solidFill>
                  <a:srgbClr val="A31515"/>
                </a:solidFill>
                <a:latin typeface="Consolas"/>
              </a:rPr>
              <a:t>ex</a:t>
            </a:r>
            <a:r>
              <a:rPr lang="cs-CZ" dirty="0">
                <a:solidFill>
                  <a:srgbClr val="0000FF"/>
                </a:solidFill>
                <a:latin typeface="Consolas"/>
              </a:rPr>
              <a:t>:</a:t>
            </a:r>
            <a:r>
              <a:rPr lang="cs-CZ" dirty="0">
                <a:solidFill>
                  <a:srgbClr val="A31515"/>
                </a:solidFill>
                <a:latin typeface="Consolas"/>
              </a:rPr>
              <a:t>EventTrigger</a:t>
            </a:r>
            <a:r>
              <a:rPr lang="cs-CZ" dirty="0">
                <a:solidFill>
                  <a:srgbClr val="0000FF"/>
                </a:solidFill>
                <a:latin typeface="Consolas"/>
              </a:rPr>
              <a:t>&gt;</a:t>
            </a:r>
            <a:endParaRPr lang="cs-CZ" dirty="0">
              <a:solidFill>
                <a:prstClr val="black"/>
              </a:solidFill>
              <a:latin typeface="Consolas"/>
            </a:endParaRPr>
          </a:p>
          <a:p>
            <a:r>
              <a:rPr lang="cs-CZ" dirty="0">
                <a:solidFill>
                  <a:schemeClr val="bg1">
                    <a:lumMod val="50000"/>
                    <a:lumOff val="50000"/>
                  </a:schemeClr>
                </a:solidFill>
                <a:latin typeface="Consolas"/>
              </a:rPr>
              <a:t>&lt;/i:Interaction.Triggers&gt;&lt;/Button&gt;</a:t>
            </a:r>
            <a:endParaRPr lang="cs-CZ" dirty="0">
              <a:solidFill>
                <a:schemeClr val="bg1">
                  <a:lumMod val="50000"/>
                  <a:lumOff val="50000"/>
                </a:schemeClr>
              </a:solidFill>
            </a:endParaRPr>
          </a:p>
        </p:txBody>
      </p:sp>
      <p:sp>
        <p:nvSpPr>
          <p:cNvPr id="6" name="Rounded Rectangular Callout 5"/>
          <p:cNvSpPr/>
          <p:nvPr/>
        </p:nvSpPr>
        <p:spPr bwMode="auto">
          <a:xfrm>
            <a:off x="6080179" y="3206347"/>
            <a:ext cx="2980699" cy="670953"/>
          </a:xfrm>
          <a:prstGeom prst="wedgeRoundRectCallout">
            <a:avLst>
              <a:gd name="adj1" fmla="val -39673"/>
              <a:gd name="adj2" fmla="val 85009"/>
              <a:gd name="adj3" fmla="val 16667"/>
            </a:avLst>
          </a:prstGeom>
          <a:gradFill>
            <a:gsLst>
              <a:gs pos="0">
                <a:schemeClr val="accent2">
                  <a:lumMod val="50000"/>
                </a:schemeClr>
              </a:gs>
              <a:gs pos="72000">
                <a:schemeClr val="accent2">
                  <a:lumMod val="75000"/>
                </a:schemeClr>
              </a:gs>
              <a:gs pos="100000">
                <a:schemeClr val="accent2">
                  <a:lumMod val="60000"/>
                  <a:lumOff val="40000"/>
                </a:schemeClr>
              </a:gs>
            </a:gsLst>
          </a:gradFill>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a:gradFill>
                  <a:gsLst>
                    <a:gs pos="0">
                      <a:srgbClr val="FFFFFF"/>
                    </a:gs>
                    <a:gs pos="100000">
                      <a:srgbClr val="FFFFFF"/>
                    </a:gs>
                  </a:gsLst>
                  <a:lin ang="5400000" scaled="0"/>
                </a:gradFill>
              </a:rPr>
              <a:t>Triggered only when </a:t>
            </a:r>
            <a:r>
              <a:rPr lang="en-US" sz="1600" b="1" dirty="0" err="1">
                <a:gradFill>
                  <a:gsLst>
                    <a:gs pos="0">
                      <a:srgbClr val="FFFFFF"/>
                    </a:gs>
                    <a:gs pos="100000">
                      <a:srgbClr val="FFFFFF"/>
                    </a:gs>
                  </a:gsLst>
                  <a:lin ang="5400000" scaled="0"/>
                </a:gradFill>
                <a:latin typeface="Consolas" pitchFamily="49" charset="0"/>
                <a:cs typeface="Consolas" pitchFamily="49" charset="0"/>
              </a:rPr>
              <a:t>chkAllow.Enabled</a:t>
            </a:r>
            <a:r>
              <a:rPr lang="en-US" sz="1600" b="1" dirty="0">
                <a:gradFill>
                  <a:gsLst>
                    <a:gs pos="0">
                      <a:srgbClr val="FFFFFF"/>
                    </a:gs>
                    <a:gs pos="100000">
                      <a:srgbClr val="FFFFFF"/>
                    </a:gs>
                  </a:gsLst>
                  <a:lin ang="5400000" scaled="0"/>
                </a:gradFill>
                <a:latin typeface="Consolas" pitchFamily="49" charset="0"/>
                <a:cs typeface="Consolas" pitchFamily="49" charset="0"/>
              </a:rPr>
              <a:t> == true</a:t>
            </a:r>
            <a:endParaRPr lang="cs-CZ" sz="1600" b="1" dirty="0">
              <a:gradFill>
                <a:gsLst>
                  <a:gs pos="0">
                    <a:srgbClr val="FFFFFF"/>
                  </a:gs>
                  <a:gs pos="100000">
                    <a:srgbClr val="FFFFFF"/>
                  </a:gs>
                </a:gsLst>
                <a:lin ang="5400000" scaled="0"/>
              </a:gradFill>
              <a:latin typeface="Consolas" pitchFamily="49" charset="0"/>
              <a:cs typeface="Consolas" pitchFamily="49" charset="0"/>
            </a:endParaRPr>
          </a:p>
        </p:txBody>
      </p:sp>
      <p:sp>
        <p:nvSpPr>
          <p:cNvPr id="7" name="Rounded Rectangular Callout 6"/>
          <p:cNvSpPr/>
          <p:nvPr/>
        </p:nvSpPr>
        <p:spPr bwMode="auto">
          <a:xfrm>
            <a:off x="6210807" y="5585358"/>
            <a:ext cx="2719442" cy="372100"/>
          </a:xfrm>
          <a:prstGeom prst="wedgeRoundRectCallout">
            <a:avLst>
              <a:gd name="adj1" fmla="val -35743"/>
              <a:gd name="adj2" fmla="val -106477"/>
              <a:gd name="adj3" fmla="val 16667"/>
            </a:avLst>
          </a:prstGeom>
          <a:gradFill>
            <a:gsLst>
              <a:gs pos="0">
                <a:schemeClr val="accent2">
                  <a:lumMod val="50000"/>
                </a:schemeClr>
              </a:gs>
              <a:gs pos="72000">
                <a:schemeClr val="accent2">
                  <a:lumMod val="75000"/>
                </a:schemeClr>
              </a:gs>
              <a:gs pos="100000">
                <a:schemeClr val="accent2">
                  <a:lumMod val="60000"/>
                  <a:lumOff val="40000"/>
                </a:schemeClr>
              </a:gs>
            </a:gsLst>
          </a:gradFill>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a:gradFill>
                  <a:gsLst>
                    <a:gs pos="0">
                      <a:srgbClr val="FFFFFF"/>
                    </a:gs>
                    <a:gs pos="100000">
                      <a:srgbClr val="FFFFFF"/>
                    </a:gs>
                  </a:gsLst>
                  <a:lin ang="5400000" scaled="0"/>
                </a:gradFill>
              </a:rPr>
              <a:t>Displays some control</a:t>
            </a:r>
            <a:endParaRPr lang="cs-CZ" sz="1600" b="1" dirty="0">
              <a:gradFill>
                <a:gsLst>
                  <a:gs pos="0">
                    <a:srgbClr val="FFFFFF"/>
                  </a:gs>
                  <a:gs pos="100000">
                    <a:srgbClr val="FFFFFF"/>
                  </a:gs>
                </a:gsLst>
                <a:lin ang="5400000" scaled="0"/>
              </a:gradFill>
              <a:latin typeface="Consolas" pitchFamily="49" charset="0"/>
              <a:cs typeface="Consolas" pitchFamily="49" charset="0"/>
            </a:endParaRPr>
          </a:p>
        </p:txBody>
      </p:sp>
    </p:spTree>
    <p:extLst>
      <p:ext uri="{BB962C8B-B14F-4D97-AF65-F5344CB8AC3E}">
        <p14:creationId xmlns:p14="http://schemas.microsoft.com/office/powerpoint/2010/main" val="11911683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5280"/>
          </a:xfrm>
        </p:spPr>
        <p:txBody>
          <a:bodyPr/>
          <a:lstStyle/>
          <a:p>
            <a:r>
              <a:rPr lang="en-US" dirty="0"/>
              <a:t>Digression: Declarative list processing</a:t>
            </a:r>
            <a:endParaRPr lang="cs-CZ" dirty="0"/>
          </a:p>
        </p:txBody>
      </p:sp>
      <p:sp>
        <p:nvSpPr>
          <p:cNvPr id="3" name="Text Placeholder 2"/>
          <p:cNvSpPr>
            <a:spLocks noGrp="1"/>
          </p:cNvSpPr>
          <p:nvPr>
            <p:ph type="body" sz="quarter" idx="10"/>
          </p:nvPr>
        </p:nvSpPr>
        <p:spPr>
          <a:xfrm>
            <a:off x="381000" y="1199408"/>
            <a:ext cx="8382000" cy="1458861"/>
          </a:xfrm>
        </p:spPr>
        <p:txBody>
          <a:bodyPr/>
          <a:lstStyle/>
          <a:p>
            <a:r>
              <a:rPr lang="en-US" dirty="0"/>
              <a:t>Essentially the same thing as LINQ queries </a:t>
            </a:r>
          </a:p>
          <a:p>
            <a:r>
              <a:rPr lang="en-US" dirty="0"/>
              <a:t>Declarative – specify </a:t>
            </a:r>
            <a:r>
              <a:rPr lang="en-US" i="1" dirty="0"/>
              <a:t>what </a:t>
            </a:r>
            <a:r>
              <a:rPr lang="en-US" dirty="0"/>
              <a:t>results we want </a:t>
            </a:r>
          </a:p>
          <a:p>
            <a:pPr marL="460375" lvl="1" indent="0">
              <a:buNone/>
            </a:pPr>
            <a:endParaRPr lang="en-US" dirty="0"/>
          </a:p>
        </p:txBody>
      </p:sp>
      <p:sp>
        <p:nvSpPr>
          <p:cNvPr id="4" name="TextBox 3"/>
          <p:cNvSpPr txBox="1"/>
          <p:nvPr/>
        </p:nvSpPr>
        <p:spPr>
          <a:xfrm>
            <a:off x="391878" y="2470057"/>
            <a:ext cx="8300860" cy="3746392"/>
          </a:xfrm>
          <a:prstGeom prst="rect">
            <a:avLst/>
          </a:prstGeom>
          <a:solidFill>
            <a:schemeClr val="accent3">
              <a:lumMod val="20000"/>
              <a:lumOff val="80000"/>
            </a:schemeClr>
          </a:solidFill>
          <a:ln w="19050">
            <a:solidFill>
              <a:schemeClr val="accent3">
                <a:lumMod val="75000"/>
              </a:schemeClr>
            </a:solidFill>
          </a:ln>
        </p:spPr>
        <p:txBody>
          <a:bodyPr wrap="square" lIns="72000" tIns="72000" rIns="72000" bIns="72000" rtlCol="0">
            <a:spAutoFit/>
          </a:bodyPr>
          <a:lstStyle/>
          <a:p>
            <a:r>
              <a:rPr lang="en-US" dirty="0">
                <a:solidFill>
                  <a:srgbClr val="800080"/>
                </a:solidFill>
                <a:latin typeface="Consolas"/>
              </a:rPr>
              <a:t>&gt;</a:t>
            </a:r>
            <a:r>
              <a:rPr lang="en-US" dirty="0">
                <a:solidFill>
                  <a:prstClr val="black"/>
                </a:solidFill>
                <a:latin typeface="Consolas"/>
              </a:rPr>
              <a:t> </a:t>
            </a:r>
            <a:r>
              <a:rPr lang="en-US" dirty="0">
                <a:solidFill>
                  <a:srgbClr val="0000FF"/>
                </a:solidFill>
                <a:latin typeface="Consolas"/>
              </a:rPr>
              <a:t>let</a:t>
            </a:r>
            <a:r>
              <a:rPr lang="en-US" dirty="0">
                <a:solidFill>
                  <a:prstClr val="black"/>
                </a:solidFill>
                <a:latin typeface="Consolas"/>
              </a:rPr>
              <a:t> </a:t>
            </a:r>
            <a:r>
              <a:rPr lang="en-US" dirty="0">
                <a:solidFill>
                  <a:srgbClr val="020002"/>
                </a:solidFill>
                <a:latin typeface="Consolas"/>
              </a:rPr>
              <a:t>points</a:t>
            </a:r>
            <a:r>
              <a:rPr lang="en-US" dirty="0">
                <a:solidFill>
                  <a:prstClr val="black"/>
                </a:solidFill>
                <a:latin typeface="Consolas"/>
              </a:rPr>
              <a:t> </a:t>
            </a:r>
            <a:r>
              <a:rPr lang="en-US" dirty="0">
                <a:solidFill>
                  <a:srgbClr val="800080"/>
                </a:solidFill>
                <a:latin typeface="Consolas"/>
              </a:rPr>
              <a:t>=</a:t>
            </a:r>
            <a:r>
              <a:rPr lang="en-US" dirty="0">
                <a:solidFill>
                  <a:prstClr val="black"/>
                </a:solidFill>
                <a:latin typeface="Consolas"/>
              </a:rPr>
              <a:t> [ (</a:t>
            </a:r>
            <a:r>
              <a:rPr lang="en-US" dirty="0">
                <a:solidFill>
                  <a:srgbClr val="008000"/>
                </a:solidFill>
                <a:latin typeface="Consolas"/>
              </a:rPr>
              <a:t>0.0</a:t>
            </a:r>
            <a:r>
              <a:rPr lang="en-US" dirty="0">
                <a:solidFill>
                  <a:prstClr val="black"/>
                </a:solidFill>
                <a:latin typeface="Consolas"/>
              </a:rPr>
              <a:t>, </a:t>
            </a:r>
            <a:r>
              <a:rPr lang="en-US" dirty="0">
                <a:solidFill>
                  <a:srgbClr val="008000"/>
                </a:solidFill>
                <a:latin typeface="Consolas"/>
              </a:rPr>
              <a:t>50.0</a:t>
            </a:r>
            <a:r>
              <a:rPr lang="en-US" dirty="0">
                <a:solidFill>
                  <a:prstClr val="black"/>
                </a:solidFill>
                <a:latin typeface="Consolas"/>
              </a:rPr>
              <a:t>); (</a:t>
            </a:r>
            <a:r>
              <a:rPr lang="en-US" dirty="0">
                <a:solidFill>
                  <a:srgbClr val="008000"/>
                </a:solidFill>
                <a:latin typeface="Consolas"/>
              </a:rPr>
              <a:t>100.0</a:t>
            </a:r>
            <a:r>
              <a:rPr lang="en-US" dirty="0">
                <a:solidFill>
                  <a:prstClr val="black"/>
                </a:solidFill>
                <a:latin typeface="Consolas"/>
              </a:rPr>
              <a:t>, </a:t>
            </a:r>
            <a:r>
              <a:rPr lang="en-US" dirty="0">
                <a:solidFill>
                  <a:srgbClr val="008000"/>
                </a:solidFill>
                <a:latin typeface="Consolas"/>
              </a:rPr>
              <a:t>0.0</a:t>
            </a:r>
            <a:r>
              <a:rPr lang="en-US" dirty="0">
                <a:solidFill>
                  <a:prstClr val="black"/>
                </a:solidFill>
                <a:latin typeface="Consolas"/>
              </a:rPr>
              <a:t>); (</a:t>
            </a:r>
            <a:r>
              <a:rPr lang="en-US" dirty="0">
                <a:solidFill>
                  <a:srgbClr val="008000"/>
                </a:solidFill>
                <a:latin typeface="Consolas"/>
              </a:rPr>
              <a:t>300.0</a:t>
            </a:r>
            <a:r>
              <a:rPr lang="en-US" dirty="0">
                <a:solidFill>
                  <a:prstClr val="black"/>
                </a:solidFill>
                <a:latin typeface="Consolas"/>
              </a:rPr>
              <a:t>, </a:t>
            </a:r>
            <a:r>
              <a:rPr lang="en-US" dirty="0">
                <a:solidFill>
                  <a:srgbClr val="008000"/>
                </a:solidFill>
                <a:latin typeface="Consolas"/>
              </a:rPr>
              <a:t>100.0</a:t>
            </a:r>
            <a:r>
              <a:rPr lang="en-US" dirty="0">
                <a:solidFill>
                  <a:prstClr val="black"/>
                </a:solidFill>
                <a:latin typeface="Consolas"/>
              </a:rPr>
              <a:t>) ]</a:t>
            </a:r>
          </a:p>
          <a:p>
            <a:r>
              <a:rPr lang="en-US" dirty="0">
                <a:solidFill>
                  <a:prstClr val="black"/>
                </a:solidFill>
                <a:latin typeface="Consolas"/>
              </a:rPr>
              <a:t>  ;;</a:t>
            </a:r>
          </a:p>
          <a:p>
            <a:r>
              <a:rPr lang="en-US" dirty="0">
                <a:solidFill>
                  <a:srgbClr val="800080"/>
                </a:solidFill>
                <a:latin typeface="Consolas"/>
              </a:rPr>
              <a:t>&gt;</a:t>
            </a:r>
            <a:r>
              <a:rPr lang="en-US" dirty="0">
                <a:solidFill>
                  <a:prstClr val="black"/>
                </a:solidFill>
                <a:latin typeface="Consolas"/>
              </a:rPr>
              <a:t> </a:t>
            </a:r>
            <a:r>
              <a:rPr lang="es-ES" dirty="0" err="1">
                <a:solidFill>
                  <a:srgbClr val="020002"/>
                </a:solidFill>
                <a:latin typeface="Consolas"/>
              </a:rPr>
              <a:t>List</a:t>
            </a:r>
            <a:r>
              <a:rPr lang="es-ES" dirty="0" err="1">
                <a:solidFill>
                  <a:srgbClr val="800080"/>
                </a:solidFill>
                <a:latin typeface="Consolas"/>
              </a:rPr>
              <a:t>.</a:t>
            </a:r>
            <a:r>
              <a:rPr lang="es-ES" dirty="0" err="1">
                <a:solidFill>
                  <a:srgbClr val="020002"/>
                </a:solidFill>
                <a:latin typeface="Consolas"/>
              </a:rPr>
              <a:t>map</a:t>
            </a:r>
            <a:r>
              <a:rPr lang="es-ES" dirty="0">
                <a:solidFill>
                  <a:prstClr val="black"/>
                </a:solidFill>
                <a:latin typeface="Consolas"/>
              </a:rPr>
              <a:t> (</a:t>
            </a:r>
            <a:r>
              <a:rPr lang="es-ES" dirty="0" err="1">
                <a:solidFill>
                  <a:srgbClr val="0000FF"/>
                </a:solidFill>
                <a:latin typeface="Consolas"/>
              </a:rPr>
              <a:t>fun</a:t>
            </a:r>
            <a:r>
              <a:rPr lang="es-ES" dirty="0">
                <a:solidFill>
                  <a:prstClr val="black"/>
                </a:solidFill>
                <a:latin typeface="Consolas"/>
              </a:rPr>
              <a:t> (</a:t>
            </a:r>
            <a:r>
              <a:rPr lang="es-ES" dirty="0">
                <a:solidFill>
                  <a:srgbClr val="020002"/>
                </a:solidFill>
                <a:latin typeface="Consolas"/>
              </a:rPr>
              <a:t>x</a:t>
            </a:r>
            <a:r>
              <a:rPr lang="es-ES" dirty="0">
                <a:solidFill>
                  <a:prstClr val="black"/>
                </a:solidFill>
                <a:latin typeface="Consolas"/>
              </a:rPr>
              <a:t>, </a:t>
            </a:r>
            <a:r>
              <a:rPr lang="es-ES" dirty="0">
                <a:solidFill>
                  <a:srgbClr val="020002"/>
                </a:solidFill>
                <a:latin typeface="Consolas"/>
              </a:rPr>
              <a:t>y</a:t>
            </a:r>
            <a:r>
              <a:rPr lang="es-ES" dirty="0">
                <a:solidFill>
                  <a:prstClr val="black"/>
                </a:solidFill>
                <a:latin typeface="Consolas"/>
              </a:rPr>
              <a:t>) </a:t>
            </a:r>
            <a:r>
              <a:rPr lang="es-ES" dirty="0">
                <a:solidFill>
                  <a:srgbClr val="0000FF"/>
                </a:solidFill>
                <a:latin typeface="Consolas"/>
              </a:rPr>
              <a:t>-&gt;</a:t>
            </a:r>
            <a:r>
              <a:rPr lang="es-ES" dirty="0">
                <a:solidFill>
                  <a:prstClr val="black"/>
                </a:solidFill>
                <a:latin typeface="Consolas"/>
              </a:rPr>
              <a:t> </a:t>
            </a:r>
            <a:r>
              <a:rPr lang="es-ES" dirty="0">
                <a:solidFill>
                  <a:srgbClr val="020002"/>
                </a:solidFill>
                <a:latin typeface="Consolas"/>
              </a:rPr>
              <a:t>x</a:t>
            </a:r>
            <a:r>
              <a:rPr lang="es-ES" dirty="0">
                <a:solidFill>
                  <a:srgbClr val="800080"/>
                </a:solidFill>
                <a:latin typeface="Consolas"/>
              </a:rPr>
              <a:t>+</a:t>
            </a:r>
            <a:r>
              <a:rPr lang="es-ES" dirty="0">
                <a:solidFill>
                  <a:srgbClr val="008000"/>
                </a:solidFill>
                <a:latin typeface="Consolas"/>
              </a:rPr>
              <a:t>25.0</a:t>
            </a:r>
            <a:r>
              <a:rPr lang="es-ES" dirty="0">
                <a:solidFill>
                  <a:prstClr val="black"/>
                </a:solidFill>
                <a:latin typeface="Consolas"/>
              </a:rPr>
              <a:t>, </a:t>
            </a:r>
            <a:r>
              <a:rPr lang="es-ES" dirty="0">
                <a:solidFill>
                  <a:srgbClr val="020002"/>
                </a:solidFill>
                <a:latin typeface="Consolas"/>
              </a:rPr>
              <a:t>y</a:t>
            </a:r>
            <a:r>
              <a:rPr lang="es-ES" dirty="0">
                <a:solidFill>
                  <a:srgbClr val="800080"/>
                </a:solidFill>
                <a:latin typeface="Consolas"/>
              </a:rPr>
              <a:t>+</a:t>
            </a:r>
            <a:r>
              <a:rPr lang="es-ES" dirty="0">
                <a:solidFill>
                  <a:srgbClr val="008000"/>
                </a:solidFill>
                <a:latin typeface="Consolas"/>
              </a:rPr>
              <a:t>25.0</a:t>
            </a:r>
            <a:r>
              <a:rPr lang="es-ES" dirty="0">
                <a:solidFill>
                  <a:prstClr val="black"/>
                </a:solidFill>
                <a:latin typeface="Consolas"/>
              </a:rPr>
              <a:t>) </a:t>
            </a:r>
            <a:r>
              <a:rPr lang="es-ES" dirty="0" err="1">
                <a:solidFill>
                  <a:srgbClr val="020002"/>
                </a:solidFill>
                <a:latin typeface="Consolas"/>
              </a:rPr>
              <a:t>points</a:t>
            </a:r>
            <a:endParaRPr lang="es-ES" dirty="0">
              <a:solidFill>
                <a:srgbClr val="020002"/>
              </a:solidFill>
              <a:latin typeface="Consolas"/>
            </a:endParaRPr>
          </a:p>
          <a:p>
            <a:r>
              <a:rPr lang="es-ES" dirty="0">
                <a:solidFill>
                  <a:srgbClr val="020002"/>
                </a:solidFill>
                <a:latin typeface="Consolas"/>
              </a:rPr>
              <a:t>  </a:t>
            </a:r>
            <a:r>
              <a:rPr lang="es-ES" dirty="0">
                <a:solidFill>
                  <a:prstClr val="black"/>
                </a:solidFill>
                <a:latin typeface="Consolas"/>
              </a:rPr>
              <a:t>;;</a:t>
            </a:r>
          </a:p>
          <a:p>
            <a:r>
              <a:rPr lang="cs-CZ" i="1" dirty="0">
                <a:solidFill>
                  <a:schemeClr val="bg1">
                    <a:lumMod val="50000"/>
                    <a:lumOff val="50000"/>
                  </a:schemeClr>
                </a:solidFill>
                <a:latin typeface="Consolas"/>
              </a:rPr>
              <a:t>val it : (float * float) list = </a:t>
            </a:r>
            <a:endParaRPr lang="en-US" i="1" dirty="0">
              <a:solidFill>
                <a:schemeClr val="bg1">
                  <a:lumMod val="50000"/>
                  <a:lumOff val="50000"/>
                </a:schemeClr>
              </a:solidFill>
              <a:latin typeface="Consolas"/>
            </a:endParaRPr>
          </a:p>
          <a:p>
            <a:r>
              <a:rPr lang="en-US" i="1" dirty="0">
                <a:solidFill>
                  <a:schemeClr val="bg1">
                    <a:lumMod val="50000"/>
                    <a:lumOff val="50000"/>
                  </a:schemeClr>
                </a:solidFill>
                <a:latin typeface="Consolas"/>
              </a:rPr>
              <a:t>  </a:t>
            </a:r>
            <a:r>
              <a:rPr lang="cs-CZ" i="1" dirty="0">
                <a:solidFill>
                  <a:schemeClr val="bg1">
                    <a:lumMod val="50000"/>
                    <a:lumOff val="50000"/>
                  </a:schemeClr>
                </a:solidFill>
                <a:latin typeface="Consolas"/>
              </a:rPr>
              <a:t>[(25.0, 75.0); (125.0, 25.0); (325.0, 125.0)]</a:t>
            </a:r>
          </a:p>
          <a:p>
            <a:endParaRPr lang="cs-CZ" dirty="0">
              <a:solidFill>
                <a:prstClr val="black"/>
              </a:solidFill>
              <a:latin typeface="Consolas"/>
            </a:endParaRPr>
          </a:p>
          <a:p>
            <a:r>
              <a:rPr lang="cs-CZ" dirty="0">
                <a:solidFill>
                  <a:srgbClr val="800080"/>
                </a:solidFill>
                <a:latin typeface="Consolas"/>
              </a:rPr>
              <a:t>&gt;</a:t>
            </a:r>
            <a:r>
              <a:rPr lang="cs-CZ" dirty="0">
                <a:solidFill>
                  <a:prstClr val="black"/>
                </a:solidFill>
                <a:latin typeface="Consolas"/>
              </a:rPr>
              <a:t> </a:t>
            </a:r>
            <a:r>
              <a:rPr lang="cs-CZ" dirty="0">
                <a:solidFill>
                  <a:srgbClr val="020002"/>
                </a:solidFill>
                <a:latin typeface="Consolas"/>
              </a:rPr>
              <a:t>points</a:t>
            </a:r>
            <a:r>
              <a:rPr lang="cs-CZ" dirty="0">
                <a:solidFill>
                  <a:prstClr val="black"/>
                </a:solidFill>
                <a:latin typeface="Consolas"/>
              </a:rPr>
              <a:t> </a:t>
            </a:r>
          </a:p>
          <a:p>
            <a:r>
              <a:rPr lang="es-ES" dirty="0">
                <a:solidFill>
                  <a:prstClr val="black"/>
                </a:solidFill>
                <a:latin typeface="Consolas"/>
              </a:rPr>
              <a:t>  </a:t>
            </a:r>
            <a:r>
              <a:rPr lang="es-ES" dirty="0">
                <a:solidFill>
                  <a:srgbClr val="800080"/>
                </a:solidFill>
                <a:latin typeface="Consolas"/>
              </a:rPr>
              <a:t>|&gt;</a:t>
            </a:r>
            <a:r>
              <a:rPr lang="es-ES" dirty="0">
                <a:solidFill>
                  <a:prstClr val="black"/>
                </a:solidFill>
                <a:latin typeface="Consolas"/>
              </a:rPr>
              <a:t> </a:t>
            </a:r>
            <a:r>
              <a:rPr lang="es-ES" dirty="0" err="1">
                <a:solidFill>
                  <a:srgbClr val="020002"/>
                </a:solidFill>
                <a:latin typeface="Consolas"/>
              </a:rPr>
              <a:t>List</a:t>
            </a:r>
            <a:r>
              <a:rPr lang="es-ES" dirty="0" err="1">
                <a:solidFill>
                  <a:srgbClr val="800080"/>
                </a:solidFill>
                <a:latin typeface="Consolas"/>
              </a:rPr>
              <a:t>.</a:t>
            </a:r>
            <a:r>
              <a:rPr lang="es-ES" dirty="0" err="1">
                <a:solidFill>
                  <a:srgbClr val="020002"/>
                </a:solidFill>
                <a:latin typeface="Consolas"/>
              </a:rPr>
              <a:t>map</a:t>
            </a:r>
            <a:r>
              <a:rPr lang="es-ES" dirty="0">
                <a:solidFill>
                  <a:prstClr val="black"/>
                </a:solidFill>
                <a:latin typeface="Consolas"/>
              </a:rPr>
              <a:t> (</a:t>
            </a:r>
            <a:r>
              <a:rPr lang="es-ES" dirty="0" err="1">
                <a:solidFill>
                  <a:srgbClr val="0000FF"/>
                </a:solidFill>
                <a:latin typeface="Consolas"/>
              </a:rPr>
              <a:t>fun</a:t>
            </a:r>
            <a:r>
              <a:rPr lang="es-ES" dirty="0">
                <a:solidFill>
                  <a:prstClr val="black"/>
                </a:solidFill>
                <a:latin typeface="Consolas"/>
              </a:rPr>
              <a:t> (</a:t>
            </a:r>
            <a:r>
              <a:rPr lang="es-ES" dirty="0">
                <a:solidFill>
                  <a:srgbClr val="020002"/>
                </a:solidFill>
                <a:latin typeface="Consolas"/>
              </a:rPr>
              <a:t>x</a:t>
            </a:r>
            <a:r>
              <a:rPr lang="es-ES" dirty="0">
                <a:solidFill>
                  <a:prstClr val="black"/>
                </a:solidFill>
                <a:latin typeface="Consolas"/>
              </a:rPr>
              <a:t>, </a:t>
            </a:r>
            <a:r>
              <a:rPr lang="es-ES" dirty="0">
                <a:solidFill>
                  <a:srgbClr val="020002"/>
                </a:solidFill>
                <a:latin typeface="Consolas"/>
              </a:rPr>
              <a:t>y</a:t>
            </a:r>
            <a:r>
              <a:rPr lang="es-ES" dirty="0">
                <a:solidFill>
                  <a:prstClr val="black"/>
                </a:solidFill>
                <a:latin typeface="Consolas"/>
              </a:rPr>
              <a:t>) </a:t>
            </a:r>
            <a:r>
              <a:rPr lang="es-ES" dirty="0">
                <a:solidFill>
                  <a:srgbClr val="0000FF"/>
                </a:solidFill>
                <a:latin typeface="Consolas"/>
              </a:rPr>
              <a:t>-&gt;</a:t>
            </a:r>
            <a:r>
              <a:rPr lang="es-ES" dirty="0">
                <a:solidFill>
                  <a:prstClr val="black"/>
                </a:solidFill>
                <a:latin typeface="Consolas"/>
              </a:rPr>
              <a:t> </a:t>
            </a:r>
            <a:r>
              <a:rPr lang="es-ES" dirty="0">
                <a:solidFill>
                  <a:srgbClr val="020002"/>
                </a:solidFill>
                <a:latin typeface="Consolas"/>
              </a:rPr>
              <a:t>x</a:t>
            </a:r>
            <a:r>
              <a:rPr lang="es-ES" dirty="0">
                <a:solidFill>
                  <a:srgbClr val="800080"/>
                </a:solidFill>
                <a:latin typeface="Consolas"/>
              </a:rPr>
              <a:t>+</a:t>
            </a:r>
            <a:r>
              <a:rPr lang="es-ES" dirty="0">
                <a:solidFill>
                  <a:srgbClr val="008000"/>
                </a:solidFill>
                <a:latin typeface="Consolas"/>
              </a:rPr>
              <a:t>25.0</a:t>
            </a:r>
            <a:r>
              <a:rPr lang="es-ES" dirty="0">
                <a:solidFill>
                  <a:prstClr val="black"/>
                </a:solidFill>
                <a:latin typeface="Consolas"/>
              </a:rPr>
              <a:t>, </a:t>
            </a:r>
            <a:r>
              <a:rPr lang="es-ES" dirty="0">
                <a:solidFill>
                  <a:srgbClr val="020002"/>
                </a:solidFill>
                <a:latin typeface="Consolas"/>
              </a:rPr>
              <a:t>y</a:t>
            </a:r>
            <a:r>
              <a:rPr lang="es-ES" dirty="0">
                <a:solidFill>
                  <a:srgbClr val="800080"/>
                </a:solidFill>
                <a:latin typeface="Consolas"/>
              </a:rPr>
              <a:t>+</a:t>
            </a:r>
            <a:r>
              <a:rPr lang="es-ES" dirty="0">
                <a:solidFill>
                  <a:srgbClr val="008000"/>
                </a:solidFill>
                <a:latin typeface="Consolas"/>
              </a:rPr>
              <a:t>25.0</a:t>
            </a:r>
            <a:r>
              <a:rPr lang="es-ES" dirty="0">
                <a:solidFill>
                  <a:prstClr val="black"/>
                </a:solidFill>
                <a:latin typeface="Consolas"/>
              </a:rPr>
              <a:t>)</a:t>
            </a:r>
          </a:p>
          <a:p>
            <a:r>
              <a:rPr lang="es-ES" dirty="0">
                <a:solidFill>
                  <a:prstClr val="black"/>
                </a:solidFill>
                <a:latin typeface="Consolas"/>
              </a:rPr>
              <a:t>  </a:t>
            </a:r>
            <a:r>
              <a:rPr lang="es-ES" dirty="0">
                <a:solidFill>
                  <a:srgbClr val="800080"/>
                </a:solidFill>
                <a:latin typeface="Consolas"/>
              </a:rPr>
              <a:t>|&gt;</a:t>
            </a:r>
            <a:r>
              <a:rPr lang="es-ES" dirty="0">
                <a:solidFill>
                  <a:prstClr val="black"/>
                </a:solidFill>
                <a:latin typeface="Consolas"/>
              </a:rPr>
              <a:t> </a:t>
            </a:r>
            <a:r>
              <a:rPr lang="es-ES" dirty="0" err="1">
                <a:solidFill>
                  <a:srgbClr val="020002"/>
                </a:solidFill>
                <a:latin typeface="Consolas"/>
              </a:rPr>
              <a:t>List</a:t>
            </a:r>
            <a:r>
              <a:rPr lang="es-ES" dirty="0" err="1">
                <a:solidFill>
                  <a:srgbClr val="800080"/>
                </a:solidFill>
                <a:latin typeface="Consolas"/>
              </a:rPr>
              <a:t>.</a:t>
            </a:r>
            <a:r>
              <a:rPr lang="es-ES" dirty="0" err="1">
                <a:solidFill>
                  <a:srgbClr val="020002"/>
                </a:solidFill>
                <a:latin typeface="Consolas"/>
              </a:rPr>
              <a:t>filter</a:t>
            </a:r>
            <a:r>
              <a:rPr lang="es-ES" dirty="0">
                <a:solidFill>
                  <a:prstClr val="black"/>
                </a:solidFill>
                <a:latin typeface="Consolas"/>
              </a:rPr>
              <a:t> (</a:t>
            </a:r>
            <a:r>
              <a:rPr lang="es-ES" dirty="0" err="1">
                <a:solidFill>
                  <a:srgbClr val="0000FF"/>
                </a:solidFill>
                <a:latin typeface="Consolas"/>
              </a:rPr>
              <a:t>fun</a:t>
            </a:r>
            <a:r>
              <a:rPr lang="es-ES" dirty="0">
                <a:solidFill>
                  <a:prstClr val="black"/>
                </a:solidFill>
                <a:latin typeface="Consolas"/>
              </a:rPr>
              <a:t> (</a:t>
            </a:r>
            <a:r>
              <a:rPr lang="es-ES" dirty="0">
                <a:solidFill>
                  <a:srgbClr val="020002"/>
                </a:solidFill>
                <a:latin typeface="Consolas"/>
              </a:rPr>
              <a:t>x</a:t>
            </a:r>
            <a:r>
              <a:rPr lang="es-ES" dirty="0">
                <a:solidFill>
                  <a:prstClr val="black"/>
                </a:solidFill>
                <a:latin typeface="Consolas"/>
              </a:rPr>
              <a:t>, </a:t>
            </a:r>
            <a:r>
              <a:rPr lang="es-ES" dirty="0">
                <a:solidFill>
                  <a:srgbClr val="020002"/>
                </a:solidFill>
                <a:latin typeface="Consolas"/>
              </a:rPr>
              <a:t>y</a:t>
            </a:r>
            <a:r>
              <a:rPr lang="es-ES" dirty="0">
                <a:solidFill>
                  <a:prstClr val="black"/>
                </a:solidFill>
                <a:latin typeface="Consolas"/>
              </a:rPr>
              <a:t>) </a:t>
            </a:r>
            <a:r>
              <a:rPr lang="es-ES" dirty="0">
                <a:solidFill>
                  <a:srgbClr val="0000FF"/>
                </a:solidFill>
                <a:latin typeface="Consolas"/>
              </a:rPr>
              <a:t>-&gt;</a:t>
            </a:r>
            <a:r>
              <a:rPr lang="es-ES" dirty="0">
                <a:solidFill>
                  <a:prstClr val="black"/>
                </a:solidFill>
                <a:latin typeface="Consolas"/>
              </a:rPr>
              <a:t> </a:t>
            </a:r>
            <a:r>
              <a:rPr lang="es-ES" dirty="0">
                <a:solidFill>
                  <a:srgbClr val="020002"/>
                </a:solidFill>
                <a:latin typeface="Consolas"/>
              </a:rPr>
              <a:t>x</a:t>
            </a:r>
            <a:r>
              <a:rPr lang="es-ES" dirty="0">
                <a:solidFill>
                  <a:prstClr val="black"/>
                </a:solidFill>
                <a:latin typeface="Consolas"/>
              </a:rPr>
              <a:t> </a:t>
            </a:r>
            <a:r>
              <a:rPr lang="es-ES" dirty="0">
                <a:solidFill>
                  <a:srgbClr val="800080"/>
                </a:solidFill>
                <a:latin typeface="Consolas"/>
              </a:rPr>
              <a:t>&lt;</a:t>
            </a:r>
            <a:r>
              <a:rPr lang="es-ES" dirty="0">
                <a:solidFill>
                  <a:prstClr val="black"/>
                </a:solidFill>
                <a:latin typeface="Consolas"/>
              </a:rPr>
              <a:t> </a:t>
            </a:r>
            <a:r>
              <a:rPr lang="es-ES" dirty="0">
                <a:solidFill>
                  <a:srgbClr val="008000"/>
                </a:solidFill>
                <a:latin typeface="Consolas"/>
              </a:rPr>
              <a:t>200.0</a:t>
            </a:r>
            <a:r>
              <a:rPr lang="es-ES" dirty="0">
                <a:solidFill>
                  <a:prstClr val="black"/>
                </a:solidFill>
                <a:latin typeface="Consolas"/>
              </a:rPr>
              <a:t> </a:t>
            </a:r>
            <a:r>
              <a:rPr lang="es-ES" dirty="0">
                <a:solidFill>
                  <a:srgbClr val="800080"/>
                </a:solidFill>
                <a:latin typeface="Consolas"/>
              </a:rPr>
              <a:t>&amp;&amp;</a:t>
            </a:r>
            <a:r>
              <a:rPr lang="es-ES" dirty="0">
                <a:solidFill>
                  <a:prstClr val="black"/>
                </a:solidFill>
                <a:latin typeface="Consolas"/>
              </a:rPr>
              <a:t> </a:t>
            </a:r>
            <a:r>
              <a:rPr lang="es-ES" dirty="0">
                <a:solidFill>
                  <a:srgbClr val="020002"/>
                </a:solidFill>
                <a:latin typeface="Consolas"/>
              </a:rPr>
              <a:t>y</a:t>
            </a:r>
            <a:r>
              <a:rPr lang="es-ES" dirty="0">
                <a:solidFill>
                  <a:prstClr val="black"/>
                </a:solidFill>
                <a:latin typeface="Consolas"/>
              </a:rPr>
              <a:t> </a:t>
            </a:r>
            <a:r>
              <a:rPr lang="es-ES" dirty="0">
                <a:solidFill>
                  <a:srgbClr val="800080"/>
                </a:solidFill>
                <a:latin typeface="Consolas"/>
              </a:rPr>
              <a:t>&lt;</a:t>
            </a:r>
            <a:r>
              <a:rPr lang="es-ES" dirty="0">
                <a:solidFill>
                  <a:prstClr val="black"/>
                </a:solidFill>
                <a:latin typeface="Consolas"/>
              </a:rPr>
              <a:t> </a:t>
            </a:r>
            <a:r>
              <a:rPr lang="es-ES" dirty="0">
                <a:solidFill>
                  <a:srgbClr val="008000"/>
                </a:solidFill>
                <a:latin typeface="Consolas"/>
              </a:rPr>
              <a:t>100.0</a:t>
            </a:r>
            <a:r>
              <a:rPr lang="es-ES" dirty="0">
                <a:solidFill>
                  <a:prstClr val="black"/>
                </a:solidFill>
                <a:latin typeface="Consolas"/>
              </a:rPr>
              <a:t>)</a:t>
            </a:r>
          </a:p>
          <a:p>
            <a:r>
              <a:rPr lang="es-ES" dirty="0">
                <a:solidFill>
                  <a:prstClr val="black"/>
                </a:solidFill>
                <a:latin typeface="Consolas"/>
              </a:rPr>
              <a:t>  </a:t>
            </a:r>
            <a:r>
              <a:rPr lang="es-ES" dirty="0">
                <a:solidFill>
                  <a:srgbClr val="800080"/>
                </a:solidFill>
                <a:latin typeface="Consolas"/>
              </a:rPr>
              <a:t>|&gt;</a:t>
            </a:r>
            <a:r>
              <a:rPr lang="es-ES" dirty="0">
                <a:solidFill>
                  <a:prstClr val="black"/>
                </a:solidFill>
                <a:latin typeface="Consolas"/>
              </a:rPr>
              <a:t> </a:t>
            </a:r>
            <a:r>
              <a:rPr lang="es-ES" dirty="0" err="1">
                <a:solidFill>
                  <a:srgbClr val="020002"/>
                </a:solidFill>
                <a:latin typeface="Consolas"/>
              </a:rPr>
              <a:t>List</a:t>
            </a:r>
            <a:r>
              <a:rPr lang="es-ES" dirty="0" err="1">
                <a:solidFill>
                  <a:srgbClr val="800080"/>
                </a:solidFill>
                <a:latin typeface="Consolas"/>
              </a:rPr>
              <a:t>.</a:t>
            </a:r>
            <a:r>
              <a:rPr lang="es-ES" dirty="0" err="1">
                <a:solidFill>
                  <a:srgbClr val="020002"/>
                </a:solidFill>
                <a:latin typeface="Consolas"/>
              </a:rPr>
              <a:t>iter</a:t>
            </a:r>
            <a:r>
              <a:rPr lang="es-ES" dirty="0">
                <a:solidFill>
                  <a:prstClr val="black"/>
                </a:solidFill>
                <a:latin typeface="Consolas"/>
              </a:rPr>
              <a:t> (</a:t>
            </a:r>
            <a:r>
              <a:rPr lang="es-ES" dirty="0" err="1">
                <a:solidFill>
                  <a:srgbClr val="0000FF"/>
                </a:solidFill>
                <a:latin typeface="Consolas"/>
              </a:rPr>
              <a:t>fun</a:t>
            </a:r>
            <a:r>
              <a:rPr lang="es-ES" dirty="0">
                <a:solidFill>
                  <a:prstClr val="black"/>
                </a:solidFill>
                <a:latin typeface="Consolas"/>
              </a:rPr>
              <a:t> (</a:t>
            </a:r>
            <a:r>
              <a:rPr lang="es-ES" dirty="0">
                <a:solidFill>
                  <a:srgbClr val="020002"/>
                </a:solidFill>
                <a:latin typeface="Consolas"/>
              </a:rPr>
              <a:t>x</a:t>
            </a:r>
            <a:r>
              <a:rPr lang="es-ES" dirty="0">
                <a:solidFill>
                  <a:prstClr val="black"/>
                </a:solidFill>
                <a:latin typeface="Consolas"/>
              </a:rPr>
              <a:t>, </a:t>
            </a:r>
            <a:r>
              <a:rPr lang="es-ES" dirty="0">
                <a:solidFill>
                  <a:srgbClr val="020002"/>
                </a:solidFill>
                <a:latin typeface="Consolas"/>
              </a:rPr>
              <a:t>y</a:t>
            </a:r>
            <a:r>
              <a:rPr lang="es-ES" dirty="0">
                <a:solidFill>
                  <a:prstClr val="black"/>
                </a:solidFill>
                <a:latin typeface="Consolas"/>
              </a:rPr>
              <a:t>) </a:t>
            </a:r>
            <a:r>
              <a:rPr lang="es-ES" dirty="0">
                <a:solidFill>
                  <a:srgbClr val="0000FF"/>
                </a:solidFill>
                <a:latin typeface="Consolas"/>
              </a:rPr>
              <a:t>-&gt;</a:t>
            </a:r>
            <a:r>
              <a:rPr lang="es-ES" dirty="0">
                <a:solidFill>
                  <a:prstClr val="black"/>
                </a:solidFill>
                <a:latin typeface="Consolas"/>
              </a:rPr>
              <a:t> </a:t>
            </a:r>
            <a:r>
              <a:rPr lang="es-ES" dirty="0" err="1">
                <a:solidFill>
                  <a:srgbClr val="020002"/>
                </a:solidFill>
                <a:latin typeface="Consolas"/>
              </a:rPr>
              <a:t>printf</a:t>
            </a:r>
            <a:r>
              <a:rPr lang="es-ES" dirty="0">
                <a:solidFill>
                  <a:prstClr val="black"/>
                </a:solidFill>
                <a:latin typeface="Consolas"/>
              </a:rPr>
              <a:t> </a:t>
            </a:r>
            <a:r>
              <a:rPr lang="es-ES" dirty="0">
                <a:solidFill>
                  <a:srgbClr val="808000"/>
                </a:solidFill>
                <a:latin typeface="Consolas"/>
              </a:rPr>
              <a:t>"[%f, %f] "</a:t>
            </a:r>
            <a:r>
              <a:rPr lang="es-ES" dirty="0">
                <a:solidFill>
                  <a:prstClr val="black"/>
                </a:solidFill>
                <a:latin typeface="Consolas"/>
              </a:rPr>
              <a:t> </a:t>
            </a:r>
            <a:r>
              <a:rPr lang="es-ES" dirty="0">
                <a:solidFill>
                  <a:srgbClr val="020002"/>
                </a:solidFill>
                <a:latin typeface="Consolas"/>
              </a:rPr>
              <a:t>x</a:t>
            </a:r>
            <a:r>
              <a:rPr lang="es-ES" dirty="0">
                <a:solidFill>
                  <a:prstClr val="black"/>
                </a:solidFill>
                <a:latin typeface="Consolas"/>
              </a:rPr>
              <a:t> </a:t>
            </a:r>
            <a:r>
              <a:rPr lang="es-ES" dirty="0">
                <a:solidFill>
                  <a:srgbClr val="020002"/>
                </a:solidFill>
                <a:latin typeface="Consolas"/>
              </a:rPr>
              <a:t>y</a:t>
            </a:r>
            <a:r>
              <a:rPr lang="es-ES" dirty="0">
                <a:solidFill>
                  <a:prstClr val="black"/>
                </a:solidFill>
                <a:latin typeface="Consolas"/>
              </a:rPr>
              <a:t>)</a:t>
            </a:r>
          </a:p>
          <a:p>
            <a:r>
              <a:rPr lang="es-ES" dirty="0">
                <a:solidFill>
                  <a:prstClr val="black"/>
                </a:solidFill>
                <a:latin typeface="Consolas"/>
              </a:rPr>
              <a:t>  ;;</a:t>
            </a:r>
          </a:p>
          <a:p>
            <a:r>
              <a:rPr lang="cs-CZ" i="1" dirty="0">
                <a:solidFill>
                  <a:schemeClr val="bg1">
                    <a:lumMod val="50000"/>
                    <a:lumOff val="50000"/>
                  </a:schemeClr>
                </a:solidFill>
                <a:latin typeface="Consolas"/>
              </a:rPr>
              <a:t>[25.000000, 75.000000] [125.000000, 25.000000]</a:t>
            </a:r>
          </a:p>
        </p:txBody>
      </p:sp>
      <p:sp>
        <p:nvSpPr>
          <p:cNvPr id="5" name="Rounded Rectangular Callout 4"/>
          <p:cNvSpPr/>
          <p:nvPr/>
        </p:nvSpPr>
        <p:spPr bwMode="auto">
          <a:xfrm>
            <a:off x="6329561" y="2048476"/>
            <a:ext cx="2612559" cy="457206"/>
          </a:xfrm>
          <a:prstGeom prst="wedgeRoundRectCallout">
            <a:avLst>
              <a:gd name="adj1" fmla="val -70128"/>
              <a:gd name="adj2" fmla="val 56438"/>
              <a:gd name="adj3" fmla="val 16667"/>
            </a:avLst>
          </a:prstGeom>
          <a:gradFill>
            <a:gsLst>
              <a:gs pos="0">
                <a:schemeClr val="accent2">
                  <a:lumMod val="50000"/>
                </a:schemeClr>
              </a:gs>
              <a:gs pos="72000">
                <a:schemeClr val="accent2">
                  <a:lumMod val="75000"/>
                </a:schemeClr>
              </a:gs>
              <a:gs pos="100000">
                <a:schemeClr val="accent2">
                  <a:lumMod val="60000"/>
                  <a:lumOff val="40000"/>
                </a:schemeClr>
              </a:gs>
            </a:gsLst>
          </a:gradFill>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a:gradFill>
                  <a:gsLst>
                    <a:gs pos="0">
                      <a:srgbClr val="FFFFFF"/>
                    </a:gs>
                    <a:gs pos="100000">
                      <a:srgbClr val="FFFFFF"/>
                    </a:gs>
                  </a:gsLst>
                  <a:lin ang="5400000" scaled="0"/>
                </a:gradFill>
              </a:rPr>
              <a:t>Create list of points</a:t>
            </a:r>
            <a:endParaRPr lang="cs-CZ" sz="1600" b="1" dirty="0">
              <a:gradFill>
                <a:gsLst>
                  <a:gs pos="0">
                    <a:srgbClr val="FFFFFF"/>
                  </a:gs>
                  <a:gs pos="100000">
                    <a:srgbClr val="FFFFFF"/>
                  </a:gs>
                </a:gsLst>
                <a:lin ang="5400000" scaled="0"/>
              </a:gradFill>
              <a:latin typeface="Consolas" pitchFamily="49" charset="0"/>
              <a:cs typeface="Consolas" pitchFamily="49" charset="0"/>
            </a:endParaRPr>
          </a:p>
        </p:txBody>
      </p:sp>
      <p:sp>
        <p:nvSpPr>
          <p:cNvPr id="6" name="Rounded Rectangular Callout 5"/>
          <p:cNvSpPr/>
          <p:nvPr/>
        </p:nvSpPr>
        <p:spPr bwMode="auto">
          <a:xfrm>
            <a:off x="6861972" y="2913399"/>
            <a:ext cx="2080148" cy="661067"/>
          </a:xfrm>
          <a:prstGeom prst="wedgeRoundRectCallout">
            <a:avLst>
              <a:gd name="adj1" fmla="val -72982"/>
              <a:gd name="adj2" fmla="val 9732"/>
              <a:gd name="adj3" fmla="val 16667"/>
            </a:avLst>
          </a:prstGeom>
          <a:gradFill>
            <a:gsLst>
              <a:gs pos="0">
                <a:schemeClr val="accent2">
                  <a:lumMod val="50000"/>
                </a:schemeClr>
              </a:gs>
              <a:gs pos="72000">
                <a:schemeClr val="accent2">
                  <a:lumMod val="75000"/>
                </a:schemeClr>
              </a:gs>
              <a:gs pos="100000">
                <a:schemeClr val="accent2">
                  <a:lumMod val="60000"/>
                  <a:lumOff val="40000"/>
                </a:schemeClr>
              </a:gs>
            </a:gsLst>
          </a:gradFill>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a:gradFill>
                  <a:gsLst>
                    <a:gs pos="0">
                      <a:srgbClr val="FFFFFF"/>
                    </a:gs>
                    <a:gs pos="100000">
                      <a:srgbClr val="FFFFFF"/>
                    </a:gs>
                  </a:gsLst>
                  <a:lin ang="5400000" scaled="0"/>
                </a:gradFill>
              </a:rPr>
              <a:t>Add 25 to X and Y coordinates</a:t>
            </a:r>
            <a:endParaRPr lang="cs-CZ" sz="1600" b="1" dirty="0">
              <a:gradFill>
                <a:gsLst>
                  <a:gs pos="0">
                    <a:srgbClr val="FFFFFF"/>
                  </a:gs>
                  <a:gs pos="100000">
                    <a:srgbClr val="FFFFFF"/>
                  </a:gs>
                </a:gsLst>
                <a:lin ang="5400000" scaled="0"/>
              </a:gradFill>
              <a:latin typeface="Consolas" pitchFamily="49" charset="0"/>
              <a:cs typeface="Consolas" pitchFamily="49" charset="0"/>
            </a:endParaRPr>
          </a:p>
        </p:txBody>
      </p:sp>
      <p:sp>
        <p:nvSpPr>
          <p:cNvPr id="7" name="Rounded Rectangular Callout 6"/>
          <p:cNvSpPr/>
          <p:nvPr/>
        </p:nvSpPr>
        <p:spPr bwMode="auto">
          <a:xfrm>
            <a:off x="6860006" y="3851412"/>
            <a:ext cx="2080148" cy="983681"/>
          </a:xfrm>
          <a:prstGeom prst="wedgeRoundRectCallout">
            <a:avLst>
              <a:gd name="adj1" fmla="val -76978"/>
              <a:gd name="adj2" fmla="val 49571"/>
              <a:gd name="adj3" fmla="val 16667"/>
            </a:avLst>
          </a:prstGeom>
          <a:gradFill>
            <a:gsLst>
              <a:gs pos="0">
                <a:schemeClr val="accent2">
                  <a:lumMod val="50000"/>
                </a:schemeClr>
              </a:gs>
              <a:gs pos="72000">
                <a:schemeClr val="accent2">
                  <a:lumMod val="75000"/>
                </a:schemeClr>
              </a:gs>
              <a:gs pos="100000">
                <a:schemeClr val="accent2">
                  <a:lumMod val="60000"/>
                  <a:lumOff val="40000"/>
                </a:schemeClr>
              </a:gs>
            </a:gsLst>
          </a:gradFill>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000" b="1" dirty="0">
                <a:gradFill>
                  <a:gsLst>
                    <a:gs pos="0">
                      <a:srgbClr val="FFFFFF"/>
                    </a:gs>
                    <a:gs pos="100000">
                      <a:srgbClr val="FFFFFF"/>
                    </a:gs>
                  </a:gsLst>
                  <a:lin ang="5400000" scaled="0"/>
                </a:gradFill>
              </a:rPr>
              <a:t>* First add 25</a:t>
            </a:r>
          </a:p>
          <a:p>
            <a:pPr defTabSz="914099" fontAlgn="base">
              <a:spcBef>
                <a:spcPct val="0"/>
              </a:spcBef>
              <a:spcAft>
                <a:spcPct val="0"/>
              </a:spcAft>
            </a:pPr>
            <a:r>
              <a:rPr lang="en-US" sz="2000" b="1" dirty="0">
                <a:gradFill>
                  <a:gsLst>
                    <a:gs pos="0">
                      <a:srgbClr val="FFFFFF"/>
                    </a:gs>
                    <a:gs pos="100000">
                      <a:srgbClr val="FFFFFF"/>
                    </a:gs>
                  </a:gsLst>
                  <a:lin ang="5400000" scaled="0"/>
                </a:gradFill>
                <a:cs typeface="Consolas" pitchFamily="49" charset="0"/>
              </a:rPr>
              <a:t>* Limit range</a:t>
            </a:r>
          </a:p>
          <a:p>
            <a:pPr defTabSz="914099" fontAlgn="base">
              <a:spcBef>
                <a:spcPct val="0"/>
              </a:spcBef>
              <a:spcAft>
                <a:spcPct val="0"/>
              </a:spcAft>
            </a:pPr>
            <a:r>
              <a:rPr lang="en-US" sz="2000" b="1" dirty="0">
                <a:gradFill>
                  <a:gsLst>
                    <a:gs pos="0">
                      <a:srgbClr val="FFFFFF"/>
                    </a:gs>
                    <a:gs pos="100000">
                      <a:srgbClr val="FFFFFF"/>
                    </a:gs>
                  </a:gsLst>
                  <a:lin ang="5400000" scaled="0"/>
                </a:gradFill>
                <a:cs typeface="Consolas" pitchFamily="49" charset="0"/>
              </a:rPr>
              <a:t>* Print points</a:t>
            </a:r>
            <a:endParaRPr lang="cs-CZ" sz="2000" b="1" dirty="0">
              <a:gradFill>
                <a:gsLst>
                  <a:gs pos="0">
                    <a:srgbClr val="FFFFFF"/>
                  </a:gs>
                  <a:gs pos="100000">
                    <a:srgbClr val="FFFFFF"/>
                  </a:gs>
                </a:gsLst>
                <a:lin ang="5400000" scaled="0"/>
              </a:gradFill>
              <a:cs typeface="Consolas" pitchFamily="49" charset="0"/>
            </a:endParaRPr>
          </a:p>
        </p:txBody>
      </p:sp>
    </p:spTree>
    <p:extLst>
      <p:ext uri="{BB962C8B-B14F-4D97-AF65-F5344CB8AC3E}">
        <p14:creationId xmlns:p14="http://schemas.microsoft.com/office/powerpoint/2010/main" val="42787689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5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endParaRPr lang="cs-CZ" dirty="0"/>
          </a:p>
        </p:txBody>
      </p:sp>
      <p:sp>
        <p:nvSpPr>
          <p:cNvPr id="5" name="Subtitle 4"/>
          <p:cNvSpPr>
            <a:spLocks noGrp="1"/>
          </p:cNvSpPr>
          <p:nvPr>
            <p:ph type="subTitle" idx="1"/>
          </p:nvPr>
        </p:nvSpPr>
        <p:spPr/>
        <p:txBody>
          <a:bodyPr/>
          <a:lstStyle/>
          <a:p>
            <a:r>
              <a:rPr lang="en-US" dirty="0"/>
              <a:t>Introducing F# event combinators</a:t>
            </a:r>
            <a:endParaRPr lang="cs-CZ" dirty="0"/>
          </a:p>
        </p:txBody>
      </p:sp>
    </p:spTree>
    <p:extLst>
      <p:ext uri="{BB962C8B-B14F-4D97-AF65-F5344CB8AC3E}">
        <p14:creationId xmlns:p14="http://schemas.microsoft.com/office/powerpoint/2010/main" val="12888840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PDC09 PPT Template (4 x 3)">
  <a:themeElements>
    <a:clrScheme name="Custom 3">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115889"/>
      </a:hlink>
      <a:folHlink>
        <a:srgbClr val="704404"/>
      </a:folHlink>
    </a:clrScheme>
    <a:fontScheme name="Custom 1">
      <a:majorFont>
        <a:latin typeface="Book Antiqua"/>
        <a:ea typeface=""/>
        <a:cs typeface=""/>
      </a:majorFont>
      <a:minorFont>
        <a:latin typeface="Calibr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defRPr>
        </a:defPPr>
      </a:lstStyle>
      <a:style>
        <a:lnRef idx="0">
          <a:schemeClr val="accent5"/>
        </a:lnRef>
        <a:fillRef idx="3">
          <a:schemeClr val="accent5"/>
        </a:fillRef>
        <a:effectRef idx="3">
          <a:schemeClr val="accent5"/>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PDC09 PPT Template (4 x 3)</Template>
  <TotalTime>4954</TotalTime>
  <Words>1652</Words>
  <Application>Microsoft Office PowerPoint</Application>
  <PresentationFormat>On-screen Show (4:3)</PresentationFormat>
  <Paragraphs>322</Paragraphs>
  <Slides>31</Slides>
  <Notes>0</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9" baseType="lpstr">
      <vt:lpstr>Arial</vt:lpstr>
      <vt:lpstr>Book Antiqua</vt:lpstr>
      <vt:lpstr>Calibri</vt:lpstr>
      <vt:lpstr>Cambria Math</vt:lpstr>
      <vt:lpstr>Consolas</vt:lpstr>
      <vt:lpstr>Segoe UI</vt:lpstr>
      <vt:lpstr>PDC09 PPT Template (4 x 3)</vt:lpstr>
      <vt:lpstr>Visio</vt:lpstr>
      <vt:lpstr>Reactive Programming with F#</vt:lpstr>
      <vt:lpstr>A little bit about me…</vt:lpstr>
      <vt:lpstr>What is this talk about?</vt:lpstr>
      <vt:lpstr>Single-threaded reactive programming</vt:lpstr>
      <vt:lpstr>Talk outline</vt:lpstr>
      <vt:lpstr>Everybody loves declarative style! </vt:lpstr>
      <vt:lpstr>Everybody loves declarative style!  (2.)</vt:lpstr>
      <vt:lpstr>Digression: Declarative list processing</vt:lpstr>
      <vt:lpstr>DEMO</vt:lpstr>
      <vt:lpstr>Digression: Dynamic invoke in F#</vt:lpstr>
      <vt:lpstr>More about F# events</vt:lpstr>
      <vt:lpstr>Two interesting event combinators</vt:lpstr>
      <vt:lpstr>Creating ColorSelector control</vt:lpstr>
      <vt:lpstr>DEMO</vt:lpstr>
      <vt:lpstr>Accessing F# events from C#</vt:lpstr>
      <vt:lpstr>Talk outline</vt:lpstr>
      <vt:lpstr>Creating SemaphoreLight control</vt:lpstr>
      <vt:lpstr>DEMO</vt:lpstr>
      <vt:lpstr>Workflows for GUI programming</vt:lpstr>
      <vt:lpstr>Writing loops using workflows</vt:lpstr>
      <vt:lpstr>Break: Time for a bit of Art…</vt:lpstr>
      <vt:lpstr>Application for drawing rectangles</vt:lpstr>
      <vt:lpstr>DEMO</vt:lpstr>
      <vt:lpstr>Waiting for multiple events</vt:lpstr>
      <vt:lpstr>Talk outline</vt:lpstr>
      <vt:lpstr>Patterns for asynchronous programming</vt:lpstr>
      <vt:lpstr>Performing asynchronous calls correctly</vt:lpstr>
      <vt:lpstr>DEMO</vt:lpstr>
      <vt:lpstr>Brief summary of the talk</vt:lpstr>
      <vt:lpstr>Thanks!</vt:lpstr>
      <vt:lpstr>References &amp; Links</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PR03: Developer Patterns to Integrate Silverlight 4.0 with SharePoint 2010</dc:title>
  <dc:subject>Professional Developers Conference (PDC) 2009</dc:subject>
  <dc:creator>Paul Stubbs</dc:creator>
  <cp:keywords>Professional Developers Conference (PDC) 2009</cp:keywords>
  <dc:description>Template: Sean Masterton, Silver Fox Productions, Inc.
Formatting: Jeremy Jenkins, Silver Fox Productions, Inc.
Event Date: November 17-19, 2009
Event Location: Los Angeles, CA
Audience Type: External</dc:description>
  <cp:lastModifiedBy>Tomas Petricek</cp:lastModifiedBy>
  <cp:revision>101</cp:revision>
  <dcterms:created xsi:type="dcterms:W3CDTF">2009-11-10T14:25:57Z</dcterms:created>
  <dcterms:modified xsi:type="dcterms:W3CDTF">2016-04-19T21:14:33Z</dcterms:modified>
</cp:coreProperties>
</file>