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9" r:id="rId19"/>
    <p:sldId id="280" r:id="rId20"/>
    <p:sldId id="282" r:id="rId21"/>
    <p:sldId id="283" r:id="rId22"/>
    <p:sldId id="281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04019" y="3463031"/>
            <a:ext cx="9144000" cy="92333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019" y="4516537"/>
            <a:ext cx="9144000" cy="1079098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6067" y="3820735"/>
            <a:ext cx="8001000" cy="1711719"/>
          </a:xfrm>
        </p:spPr>
        <p:txBody>
          <a:bodyPr anchor="t" anchorCtr="0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62682" y="3120056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1062682" y="4694257"/>
            <a:ext cx="5715000" cy="9348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4019" y="3432551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zh-CN" altLang="en-US" sz="7200">
                <a:latin typeface="+mj-ea"/>
              </a:rPr>
              <a:t>团队和流程</a:t>
            </a:r>
            <a:endParaRPr lang="zh-CN" altLang="en-US" sz="7200">
              <a:latin typeface="+mj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03910" y="2142768"/>
            <a:ext cx="2286000" cy="923330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7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800"/>
              <a:t>Chapter 5</a:t>
            </a:r>
            <a:endParaRPr lang="en-US" altLang="zh-CN" sz="4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sz="4800" b="0"/>
              <a:t>Section3</a:t>
            </a:r>
            <a:endParaRPr lang="en-US" altLang="zh-CN" sz="48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6600" b="1">
                <a:latin typeface="+mj-ea"/>
                <a:ea typeface="+mj-ea"/>
              </a:rPr>
              <a:t>开发流程</a:t>
            </a:r>
            <a:endParaRPr lang="zh-CN" altLang="en-US" sz="6600" b="1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" y="1252855"/>
            <a:ext cx="10515600" cy="4351338"/>
          </a:xfrm>
        </p:spPr>
        <p:txBody>
          <a:bodyPr/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软件开发流程定义：我们在开发、运营、维护软件的过程中会有很多技术、做法、习惯和思想，软件工程把这些相关的技术和过程统一到一个体系中，叫做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软件开发流程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目的：为了提高软件开发、运营和维护的效率，以及提升用户满意度、软件可靠性和可维护性。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写了再改模式（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Code-and-Fix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和软件团队的一窝蜂模式很像，不需要太多相关知识和其他准备，大家上来就写代码，写出来最好，写不出来就改，也许能改好。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对于临时性的程序或原型（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只用一次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看过了即作废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），这种模式很方便；然而对于有很多实际用户、解决实际需求的软件，这种模式很明显不适合。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瀑布模型（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Waterfall Model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558800"/>
            <a:ext cx="9523730" cy="574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681355"/>
            <a:ext cx="9148445" cy="5741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瀑布模型的各种变形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生鱼片模型：解决了各个步骤之间分离的缺陷，但上一个阶段何时结束难以把握。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Sashimi-waterfall-model-with-overlapping-phases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2760980"/>
            <a:ext cx="5172075" cy="341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395"/>
            <a:ext cx="10515600" cy="561721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子瀑布模型：可以解决子系统之间进度不一，技术要求不同的问题，但要把各个子系统统一到最后系统测试的阶段，而且用户只有到了最后才能看到结果。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4.Rational Unified Process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统一流程（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RUP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工作流：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业务建模</a:t>
            </a:r>
            <a:endParaRPr lang="zh-CN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分析和设计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部署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配置和变更管理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项目管理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环境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3205"/>
            <a:ext cx="10515600" cy="63715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个阶段：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初始阶段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分析软件系统大致构成、系统与外部系统的边界、大致成本和预算、系统的风险来自何处。成功度过该阶段的项目达到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生命周期目标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细化阶段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分析问题领域，建立健全的体系结构基础，编制项目计划，按优先级处理项目中的风险。与此同时为项目建立支持环境（创建开发案例、创建模板并准备工具）。该阶段结束时项目达到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生命周期结构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团队在这个阶段开发出所有的功能集，并有秩序地把功能集成为经过各种测试验证过的产品。该阶段结束时项目达到</a:t>
            </a:r>
            <a:r>
              <a:rPr lang="zh-CN" altLang="zh-CN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初始功能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交付阶段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团队工作的重点转向确保软件能满足最终用户的实际需求，该阶段可以有迭代，团队利用这些迭代对系统功能进行修改调整，以及对用户设置、安装和可用性等处理。该阶段结束时项目达到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产品发布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00047" y="3903920"/>
            <a:ext cx="8001000" cy="1711719"/>
          </a:xfrm>
        </p:spPr>
        <p:txBody>
          <a:bodyPr/>
          <a:lstStyle/>
          <a:p>
            <a:pPr algn="l"/>
            <a:r>
              <a:rPr lang="zh-CN" altLang="en-US">
                <a:latin typeface="+mj-ea"/>
              </a:rPr>
              <a:t>非团队和团队</a:t>
            </a:r>
            <a:endParaRPr lang="zh-CN" altLang="en-US">
              <a:latin typeface="+mj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00175" y="2366645"/>
            <a:ext cx="484187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</a:rPr>
              <a:t>Section 1</a:t>
            </a:r>
            <a:endParaRPr lang="en-US" altLang="zh-CN" sz="48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537845"/>
            <a:ext cx="7943215" cy="4916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5860" y="579755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RUP</a:t>
            </a:r>
            <a:r>
              <a:rPr lang="zh-CN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驼峰图</a:t>
            </a:r>
            <a:endParaRPr lang="zh-CN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5.</a:t>
            </a:r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老板驱动的流程</a:t>
            </a:r>
            <a:endParaRPr lang="zh-CN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这种模式的优点：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软件订单的获得需要老板的能力、个人关系或者暗箱操作时适用。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在大型企业内部，软件功能往往由行政体系确定。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有些老板比一般技术人员在市场和竞争方面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懂行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很多软件团队尚不成熟，不懂得如何独立地进行需求分析，不懂得如何对行政领导有技巧地拒绝，也不懂得如何说服利益相关者同意并支持正确的项目方向。这种团队只能靠外力驱动。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这种模式的缺陷：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老板对技术细节很可能是外行。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老板不一定懂得软件项目管理，他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她的权威影响团队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自由交流和沟通。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老板最擅长用行政命令管理团队，但是对于需要创造力的团队有可能会适得其反。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如果老板很忙抽不开身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6.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渐进交付的流程，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MVP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MBP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0570" y="1691005"/>
            <a:ext cx="5610860" cy="4777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不断循环这个流程：开发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发布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听取反馈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根据反馈做改进。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重复这个循环，直到满足下面条件之一：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时间截止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没钱了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用户满意了或者用户很不满意不再给钱了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如果在产品渐进交付的流程中，第一版问世之后，用户就很不满意，完全没有继续购买的意愿，那么整个团队都在浪费时间和金钱。产品团队得到用户反馈太晚了，来不及做出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方案。为了解决这个问题，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MVP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方法应运而生。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Minimum Viable Product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MVP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en-US" altLang="zh-CN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——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最小可行产品</a:t>
            </a:r>
            <a:endParaRPr lang="zh-CN" altLang="en-US" sz="36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将产品最核心的功能用最小的成本实现或描绘出来，然后快速征求用户意见。其指导思想和渐进交付相似，只是强调更早获得用户反馈，同时强调产品的核心功能（产品最区别于其他竞争产品之处），为了突出核心功能，其他辅助性功能可以用其他平台提供的服务代替，甚至根本不予考虑，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sym typeface="+mn-ea"/>
              </a:rPr>
              <a:t>为此可以在产品完成之前就发布出来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Minimum Beautiful Product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（</a:t>
            </a:r>
            <a:r>
              <a:rPr lang="en-US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MBP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）</a:t>
            </a:r>
            <a:r>
              <a:rPr lang="en-US" altLang="zh-CN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——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最强最美产品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MVP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相对应，当团队对用户需求都很熟悉很清楚，甚至比用户更了解用户需求时，可以把产品最美、最完整的形态展现出来，一举征服用户的心，但这对产品团队要求很高。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7.TSP</a:t>
            </a:r>
            <a:r>
              <a:rPr lang="zh-CN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Team Software Process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zh-CN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的原则</a:t>
            </a:r>
            <a:endParaRPr lang="zh-CN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使用妥善定义的流程，每一步都是可重复、可衡量结果的。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团队的各个成员对团队的目标、角色、产品都有统一理解。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尽可能使用成熟的技术和做法。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尽可能多地收集各种数据，哪怕对团队不利的数据，并用数据来帮助团队做出合理决定。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制定切合实际的计划和承诺，团队计划要由负责具体执行的角色而不是直接上级来制定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，减少不懂行的上级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瞎指挥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造成的负面影响。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增加团队的自我管理能力。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专注于提高质量，争取在软件生命周期的早期发现问题而不是在后期匆忙修复问题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最有效的办法：做全面细致的设计工作。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489434" y="1544534"/>
            <a:ext cx="9631651" cy="1709295"/>
            <a:chOff x="1849108" y="1180171"/>
            <a:chExt cx="5863212" cy="1040524"/>
          </a:xfrm>
        </p:grpSpPr>
        <p:sp>
          <p:nvSpPr>
            <p:cNvPr id="9" name="Freeform 13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849108" y="1180171"/>
              <a:ext cx="508660" cy="776216"/>
            </a:xfrm>
            <a:custGeom>
              <a:avLst/>
              <a:gdLst>
                <a:gd name="T0" fmla="*/ 82 w 128"/>
                <a:gd name="T1" fmla="*/ 137 h 196"/>
                <a:gd name="T2" fmla="*/ 103 w 128"/>
                <a:gd name="T3" fmla="*/ 90 h 196"/>
                <a:gd name="T4" fmla="*/ 63 w 128"/>
                <a:gd name="T5" fmla="*/ 183 h 196"/>
                <a:gd name="T6" fmla="*/ 101 w 128"/>
                <a:gd name="T7" fmla="*/ 178 h 196"/>
                <a:gd name="T8" fmla="*/ 101 w 128"/>
                <a:gd name="T9" fmla="*/ 177 h 196"/>
                <a:gd name="T10" fmla="*/ 103 w 128"/>
                <a:gd name="T11" fmla="*/ 157 h 196"/>
                <a:gd name="T12" fmla="*/ 43 w 128"/>
                <a:gd name="T13" fmla="*/ 182 h 196"/>
                <a:gd name="T14" fmla="*/ 103 w 128"/>
                <a:gd name="T15" fmla="*/ 170 h 196"/>
                <a:gd name="T16" fmla="*/ 49 w 128"/>
                <a:gd name="T17" fmla="*/ 127 h 196"/>
                <a:gd name="T18" fmla="*/ 90 w 128"/>
                <a:gd name="T19" fmla="*/ 108 h 196"/>
                <a:gd name="T20" fmla="*/ 87 w 128"/>
                <a:gd name="T21" fmla="*/ 186 h 196"/>
                <a:gd name="T22" fmla="*/ 16 w 128"/>
                <a:gd name="T23" fmla="*/ 148 h 196"/>
                <a:gd name="T24" fmla="*/ 112 w 128"/>
                <a:gd name="T25" fmla="*/ 35 h 196"/>
                <a:gd name="T26" fmla="*/ 89 w 128"/>
                <a:gd name="T27" fmla="*/ 110 h 196"/>
                <a:gd name="T28" fmla="*/ 78 w 128"/>
                <a:gd name="T29" fmla="*/ 182 h 196"/>
                <a:gd name="T30" fmla="*/ 48 w 128"/>
                <a:gd name="T31" fmla="*/ 131 h 196"/>
                <a:gd name="T32" fmla="*/ 106 w 128"/>
                <a:gd name="T33" fmla="*/ 66 h 196"/>
                <a:gd name="T34" fmla="*/ 93 w 128"/>
                <a:gd name="T35" fmla="*/ 105 h 196"/>
                <a:gd name="T36" fmla="*/ 75 w 128"/>
                <a:gd name="T37" fmla="*/ 144 h 196"/>
                <a:gd name="T38" fmla="*/ 107 w 128"/>
                <a:gd name="T39" fmla="*/ 157 h 196"/>
                <a:gd name="T40" fmla="*/ 39 w 128"/>
                <a:gd name="T41" fmla="*/ 175 h 196"/>
                <a:gd name="T42" fmla="*/ 44 w 128"/>
                <a:gd name="T43" fmla="*/ 177 h 196"/>
                <a:gd name="T44" fmla="*/ 89 w 128"/>
                <a:gd name="T45" fmla="*/ 121 h 196"/>
                <a:gd name="T46" fmla="*/ 85 w 128"/>
                <a:gd name="T47" fmla="*/ 185 h 196"/>
                <a:gd name="T48" fmla="*/ 83 w 128"/>
                <a:gd name="T49" fmla="*/ 123 h 196"/>
                <a:gd name="T50" fmla="*/ 46 w 128"/>
                <a:gd name="T51" fmla="*/ 176 h 196"/>
                <a:gd name="T52" fmla="*/ 86 w 128"/>
                <a:gd name="T53" fmla="*/ 109 h 196"/>
                <a:gd name="T54" fmla="*/ 100 w 128"/>
                <a:gd name="T55" fmla="*/ 67 h 196"/>
                <a:gd name="T56" fmla="*/ 111 w 128"/>
                <a:gd name="T57" fmla="*/ 25 h 196"/>
                <a:gd name="T58" fmla="*/ 38 w 128"/>
                <a:gd name="T59" fmla="*/ 183 h 196"/>
                <a:gd name="T60" fmla="*/ 67 w 128"/>
                <a:gd name="T61" fmla="*/ 183 h 196"/>
                <a:gd name="T62" fmla="*/ 33 w 128"/>
                <a:gd name="T63" fmla="*/ 183 h 196"/>
                <a:gd name="T64" fmla="*/ 102 w 128"/>
                <a:gd name="T65" fmla="*/ 57 h 196"/>
                <a:gd name="T66" fmla="*/ 117 w 128"/>
                <a:gd name="T67" fmla="*/ 32 h 196"/>
                <a:gd name="T68" fmla="*/ 52 w 128"/>
                <a:gd name="T69" fmla="*/ 42 h 196"/>
                <a:gd name="T70" fmla="*/ 109 w 128"/>
                <a:gd name="T71" fmla="*/ 34 h 196"/>
                <a:gd name="T72" fmla="*/ 104 w 128"/>
                <a:gd name="T73" fmla="*/ 22 h 196"/>
                <a:gd name="T74" fmla="*/ 94 w 128"/>
                <a:gd name="T75" fmla="*/ 30 h 196"/>
                <a:gd name="T76" fmla="*/ 87 w 128"/>
                <a:gd name="T77" fmla="*/ 53 h 196"/>
                <a:gd name="T78" fmla="*/ 89 w 128"/>
                <a:gd name="T79" fmla="*/ 30 h 196"/>
                <a:gd name="T80" fmla="*/ 55 w 128"/>
                <a:gd name="T81" fmla="*/ 42 h 196"/>
                <a:gd name="T82" fmla="*/ 53 w 128"/>
                <a:gd name="T83" fmla="*/ 141 h 196"/>
                <a:gd name="T84" fmla="*/ 52 w 128"/>
                <a:gd name="T85" fmla="*/ 166 h 196"/>
                <a:gd name="T86" fmla="*/ 60 w 128"/>
                <a:gd name="T87" fmla="*/ 162 h 196"/>
                <a:gd name="T88" fmla="*/ 89 w 128"/>
                <a:gd name="T89" fmla="*/ 173 h 196"/>
                <a:gd name="T90" fmla="*/ 100 w 128"/>
                <a:gd name="T91" fmla="*/ 19 h 196"/>
                <a:gd name="T92" fmla="*/ 26 w 128"/>
                <a:gd name="T93" fmla="*/ 137 h 196"/>
                <a:gd name="T94" fmla="*/ 31 w 128"/>
                <a:gd name="T95" fmla="*/ 78 h 196"/>
                <a:gd name="T96" fmla="*/ 65 w 128"/>
                <a:gd name="T97" fmla="*/ 8 h 196"/>
                <a:gd name="T98" fmla="*/ 118 w 128"/>
                <a:gd name="T99" fmla="*/ 16 h 196"/>
                <a:gd name="T100" fmla="*/ 117 w 128"/>
                <a:gd name="T101" fmla="*/ 50 h 196"/>
                <a:gd name="T102" fmla="*/ 110 w 128"/>
                <a:gd name="T103" fmla="*/ 67 h 196"/>
                <a:gd name="T104" fmla="*/ 104 w 128"/>
                <a:gd name="T105" fmla="*/ 94 h 196"/>
                <a:gd name="T106" fmla="*/ 96 w 128"/>
                <a:gd name="T107" fmla="*/ 112 h 196"/>
                <a:gd name="T108" fmla="*/ 90 w 128"/>
                <a:gd name="T109" fmla="*/ 137 h 196"/>
                <a:gd name="T110" fmla="*/ 112 w 128"/>
                <a:gd name="T111" fmla="*/ 159 h 196"/>
                <a:gd name="T112" fmla="*/ 108 w 128"/>
                <a:gd name="T113" fmla="*/ 181 h 196"/>
                <a:gd name="T114" fmla="*/ 89 w 128"/>
                <a:gd name="T115" fmla="*/ 190 h 196"/>
                <a:gd name="T116" fmla="*/ 30 w 128"/>
                <a:gd name="T117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2642299" y="1180182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团队：有一致的集体目标，每个成员不一定要一起工作，但一定要一起完成这个目标。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非团队：每个人想干什么就干什么，一个人做的事和其他人做的事互相独立，互不影响。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489529" y="3821388"/>
            <a:ext cx="9631558" cy="1709278"/>
            <a:chOff x="1796594" y="2832528"/>
            <a:chExt cx="5863155" cy="1040513"/>
          </a:xfrm>
        </p:grpSpPr>
        <p:sp>
          <p:nvSpPr>
            <p:cNvPr id="5" name="Freeform 9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96594" y="2909184"/>
              <a:ext cx="613686" cy="776218"/>
            </a:xfrm>
            <a:custGeom>
              <a:avLst/>
              <a:gdLst>
                <a:gd name="T0" fmla="*/ 29 w 168"/>
                <a:gd name="T1" fmla="*/ 88 h 213"/>
                <a:gd name="T2" fmla="*/ 65 w 168"/>
                <a:gd name="T3" fmla="*/ 73 h 213"/>
                <a:gd name="T4" fmla="*/ 32 w 168"/>
                <a:gd name="T5" fmla="*/ 48 h 213"/>
                <a:gd name="T6" fmla="*/ 42 w 168"/>
                <a:gd name="T7" fmla="*/ 26 h 213"/>
                <a:gd name="T8" fmla="*/ 46 w 168"/>
                <a:gd name="T9" fmla="*/ 76 h 213"/>
                <a:gd name="T10" fmla="*/ 90 w 168"/>
                <a:gd name="T11" fmla="*/ 76 h 213"/>
                <a:gd name="T12" fmla="*/ 66 w 168"/>
                <a:gd name="T13" fmla="*/ 76 h 213"/>
                <a:gd name="T14" fmla="*/ 56 w 168"/>
                <a:gd name="T15" fmla="*/ 175 h 213"/>
                <a:gd name="T16" fmla="*/ 41 w 168"/>
                <a:gd name="T17" fmla="*/ 175 h 213"/>
                <a:gd name="T18" fmla="*/ 106 w 168"/>
                <a:gd name="T19" fmla="*/ 204 h 213"/>
                <a:gd name="T20" fmla="*/ 26 w 168"/>
                <a:gd name="T21" fmla="*/ 44 h 213"/>
                <a:gd name="T22" fmla="*/ 76 w 168"/>
                <a:gd name="T23" fmla="*/ 81 h 213"/>
                <a:gd name="T24" fmla="*/ 89 w 168"/>
                <a:gd name="T25" fmla="*/ 185 h 213"/>
                <a:gd name="T26" fmla="*/ 124 w 168"/>
                <a:gd name="T27" fmla="*/ 18 h 213"/>
                <a:gd name="T28" fmla="*/ 58 w 168"/>
                <a:gd name="T29" fmla="*/ 183 h 213"/>
                <a:gd name="T30" fmla="*/ 27 w 168"/>
                <a:gd name="T31" fmla="*/ 62 h 213"/>
                <a:gd name="T32" fmla="*/ 91 w 168"/>
                <a:gd name="T33" fmla="*/ 22 h 213"/>
                <a:gd name="T34" fmla="*/ 88 w 168"/>
                <a:gd name="T35" fmla="*/ 24 h 213"/>
                <a:gd name="T36" fmla="*/ 98 w 168"/>
                <a:gd name="T37" fmla="*/ 194 h 213"/>
                <a:gd name="T38" fmla="*/ 85 w 168"/>
                <a:gd name="T39" fmla="*/ 180 h 213"/>
                <a:gd name="T40" fmla="*/ 141 w 168"/>
                <a:gd name="T41" fmla="*/ 64 h 213"/>
                <a:gd name="T42" fmla="*/ 23 w 168"/>
                <a:gd name="T43" fmla="*/ 160 h 213"/>
                <a:gd name="T44" fmla="*/ 46 w 168"/>
                <a:gd name="T45" fmla="*/ 182 h 213"/>
                <a:gd name="T46" fmla="*/ 96 w 168"/>
                <a:gd name="T47" fmla="*/ 75 h 213"/>
                <a:gd name="T48" fmla="*/ 96 w 168"/>
                <a:gd name="T49" fmla="*/ 25 h 213"/>
                <a:gd name="T50" fmla="*/ 119 w 168"/>
                <a:gd name="T51" fmla="*/ 35 h 213"/>
                <a:gd name="T52" fmla="*/ 140 w 168"/>
                <a:gd name="T53" fmla="*/ 84 h 213"/>
                <a:gd name="T54" fmla="*/ 159 w 168"/>
                <a:gd name="T55" fmla="*/ 125 h 213"/>
                <a:gd name="T56" fmla="*/ 33 w 168"/>
                <a:gd name="T57" fmla="*/ 129 h 213"/>
                <a:gd name="T58" fmla="*/ 103 w 168"/>
                <a:gd name="T59" fmla="*/ 26 h 213"/>
                <a:gd name="T60" fmla="*/ 77 w 168"/>
                <a:gd name="T61" fmla="*/ 71 h 213"/>
                <a:gd name="T62" fmla="*/ 31 w 168"/>
                <a:gd name="T63" fmla="*/ 74 h 213"/>
                <a:gd name="T64" fmla="*/ 58 w 168"/>
                <a:gd name="T65" fmla="*/ 31 h 213"/>
                <a:gd name="T66" fmla="*/ 129 w 168"/>
                <a:gd name="T67" fmla="*/ 32 h 213"/>
                <a:gd name="T68" fmla="*/ 32 w 168"/>
                <a:gd name="T69" fmla="*/ 81 h 213"/>
                <a:gd name="T70" fmla="*/ 86 w 168"/>
                <a:gd name="T71" fmla="*/ 82 h 213"/>
                <a:gd name="T72" fmla="*/ 142 w 168"/>
                <a:gd name="T73" fmla="*/ 72 h 213"/>
                <a:gd name="T74" fmla="*/ 26 w 168"/>
                <a:gd name="T75" fmla="*/ 175 h 213"/>
                <a:gd name="T76" fmla="*/ 144 w 168"/>
                <a:gd name="T77" fmla="*/ 54 h 213"/>
                <a:gd name="T78" fmla="*/ 93 w 168"/>
                <a:gd name="T79" fmla="*/ 146 h 213"/>
                <a:gd name="T80" fmla="*/ 107 w 168"/>
                <a:gd name="T81" fmla="*/ 138 h 213"/>
                <a:gd name="T82" fmla="*/ 83 w 168"/>
                <a:gd name="T83" fmla="*/ 141 h 213"/>
                <a:gd name="T84" fmla="*/ 137 w 168"/>
                <a:gd name="T85" fmla="*/ 75 h 213"/>
                <a:gd name="T86" fmla="*/ 127 w 168"/>
                <a:gd name="T87" fmla="*/ 49 h 213"/>
                <a:gd name="T88" fmla="*/ 107 w 168"/>
                <a:gd name="T89" fmla="*/ 36 h 213"/>
                <a:gd name="T90" fmla="*/ 85 w 168"/>
                <a:gd name="T91" fmla="*/ 33 h 213"/>
                <a:gd name="T92" fmla="*/ 59 w 168"/>
                <a:gd name="T93" fmla="*/ 33 h 213"/>
                <a:gd name="T94" fmla="*/ 82 w 168"/>
                <a:gd name="T95" fmla="*/ 100 h 213"/>
                <a:gd name="T96" fmla="*/ 93 w 168"/>
                <a:gd name="T97" fmla="*/ 114 h 213"/>
                <a:gd name="T98" fmla="*/ 15 w 168"/>
                <a:gd name="T99" fmla="*/ 136 h 213"/>
                <a:gd name="T100" fmla="*/ 80 w 168"/>
                <a:gd name="T101" fmla="*/ 87 h 213"/>
                <a:gd name="T102" fmla="*/ 25 w 168"/>
                <a:gd name="T103" fmla="*/ 75 h 213"/>
                <a:gd name="T104" fmla="*/ 19 w 168"/>
                <a:gd name="T105" fmla="*/ 50 h 213"/>
                <a:gd name="T106" fmla="*/ 56 w 168"/>
                <a:gd name="T107" fmla="*/ 3 h 213"/>
                <a:gd name="T108" fmla="*/ 116 w 168"/>
                <a:gd name="T109" fmla="*/ 4 h 213"/>
                <a:gd name="T110" fmla="*/ 135 w 168"/>
                <a:gd name="T111" fmla="*/ 104 h 213"/>
                <a:gd name="T112" fmla="*/ 153 w 168"/>
                <a:gd name="T113" fmla="*/ 160 h 213"/>
                <a:gd name="T114" fmla="*/ 112 w 168"/>
                <a:gd name="T115" fmla="*/ 213 h 213"/>
                <a:gd name="T116" fmla="*/ 88 w 168"/>
                <a:gd name="T117" fmla="*/ 199 h 213"/>
                <a:gd name="T118" fmla="*/ 47 w 168"/>
                <a:gd name="T119" fmla="*/ 190 h 213"/>
                <a:gd name="T120" fmla="*/ 23 w 168"/>
                <a:gd name="T121" fmla="*/ 192 h 213"/>
                <a:gd name="T122" fmla="*/ 10 w 168"/>
                <a:gd name="T123" fmla="*/ 15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2589728" y="2832528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团队：成员有各自明确的分工，却又互相依赖合作，共同完成某项任务。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非团队：成员各自行动，独立完成任务。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1" name="标题 1"/>
          <p:cNvSpPr txBox="1"/>
          <p:nvPr>
            <p:custDataLst>
              <p:tags r:id="rId7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36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团队和非团队的特点之对比</a:t>
            </a:r>
            <a:endParaRPr lang="zh-CN" altLang="zh-CN" sz="3600"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endParaRPr lang="en-US" altLang="zh-CN" sz="3600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2847" y="3715960"/>
            <a:ext cx="8001000" cy="1711719"/>
          </a:xfrm>
        </p:spPr>
        <p:txBody>
          <a:bodyPr/>
          <a:lstStyle/>
          <a:p>
            <a:pPr algn="l"/>
            <a:r>
              <a:rPr lang="zh-CN" altLang="zh-CN">
                <a:latin typeface="+mj-ea"/>
              </a:rPr>
              <a:t>软件团队的模式</a:t>
            </a:r>
            <a:endParaRPr lang="zh-CN" altLang="zh-CN">
              <a:latin typeface="+mj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42975" y="2261870"/>
            <a:ext cx="318325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  <a:sym typeface="+mn-ea"/>
              </a:rPr>
              <a:t>Section 2</a:t>
            </a:r>
            <a:endParaRPr lang="en-US" altLang="zh-CN" sz="48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0.</a:t>
            </a:r>
            <a:r>
              <a:rPr lang="zh-CN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一窝蜂模式（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Chaos Team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最混沌的模式（如果能被称为模式的话），团队气氛欢乐随意，但是分工不明，更不要谈依赖合作！这种团队毫无存在感。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主治医师模式（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Chief Programmer Team, Surgical Team)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主程序员负责主要模块的设计编码，其他成员从各种角度对其工作提供不同支持。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比起一窝蜂模式，这种模式在目标上略明确些，但是协作方式单一僵化。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明星模式（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Super-star Model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这种模式是主治医师模式运用到极端的情形，主程序员如同娱乐团队中的明星一样，光芒改过了其他人的总和。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一旦明星式的主程序员出现差错，团队利益将严重受到损失，甚者该团队将被迫解散。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社区模式（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Community Model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每个人参与自己感兴趣的项目，贡献力量，大部分人不拿报酬。但是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社区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”≠“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随意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，一些项目有严格的代码复审和签入控制。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该模式优点是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众人拾柴火焰高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，但是如果所有人都来烤火，不去拾柴或者捡到的柴火质量太差，火也就熄灭了。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业余剧团模式（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Amateur Theater Team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在某个项目中，不同的人会挑选不同的职责；而在另一个项目中，这些人又会换一个完全不同的角色类型。每个人在团队中听从特定某个人的指导和安排。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在一个轻松的环境中，每个人可以尝试不同角色，相对自由平等；但在竞争激烈、创造性要求高的团队中，无法做到如此平等。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0"/>
  <p:tag name="KSO_WM_TEMPLATE_CATEGORY" val="custom"/>
  <p:tag name="KSO_WM_TEMPLATE_INDEX" val="20185051"/>
  <p:tag name="KSO_WM_UNIT_INDEX" val="0"/>
</p:tagLst>
</file>

<file path=ppt/tags/tag1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8*l_h_f*1_1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5"/>
  <p:tag name="KSO_WM_TEMPLATE_CATEGORY" val="custom"/>
  <p:tag name="KSO_WM_TEMPLATE_INDEX" val="20185051"/>
  <p:tag name="KSO_WM_UNIT_INDEX" val="5"/>
</p:tagLst>
</file>

<file path=ppt/tags/tag1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8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8*l_h_f*1_2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8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17.xml><?xml version="1.0" encoding="utf-8"?>
<p:tagLst xmlns:p="http://schemas.openxmlformats.org/presentationml/2006/main">
  <p:tag name="KSO_WM_SLIDE_ID" val="custom20185051_8"/>
  <p:tag name="KSO_WM_SLIDE_INDEX" val="8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208*174"/>
  <p:tag name="KSO_WM_SLIDE_SIZE" val="575*280"/>
  <p:tag name="KSO_WM_TEMPLATE_CATEGORY" val="custom"/>
  <p:tag name="KSO_WM_TEMPLATE_INDEX" val="20185051"/>
  <p:tag name="KSO_WM_DIAGRAM_GROUP_CODE" val="l1-1"/>
  <p:tag name="KSO_WM_TAG_VERSION" val="1.0"/>
  <p:tag name="KSO_WM_SLIDE_SUBTYPE" val="diag"/>
</p:tagLst>
</file>

<file path=ppt/tags/tag18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2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1"/>
  <p:tag name="KSO_WM_TAG_VERSION" val="1.0"/>
  <p:tag name="KSO_WM_TEMPLATE_THUMBS_INDEX" val="1、6、9、16、19、22、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简约通用模板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c"/>
  <p:tag name="KSO_WM_UNIT_INDEX" val="1"/>
  <p:tag name="KSO_WM_UNIT_ID" val="custom20185051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PRESET_TEXT" val="2018"/>
</p:tagLst>
</file>

<file path=ppt/tags/tag6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9、16、19、22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8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自定义 428">
      <a:dk1>
        <a:srgbClr val="262626"/>
      </a:dk1>
      <a:lt1>
        <a:srgbClr val="FFFFFF"/>
      </a:lt1>
      <a:dk2>
        <a:srgbClr val="87DDD5"/>
      </a:dk2>
      <a:lt2>
        <a:srgbClr val="FFFFFF"/>
      </a:lt2>
      <a:accent1>
        <a:srgbClr val="87DDD5"/>
      </a:accent1>
      <a:accent2>
        <a:srgbClr val="FFFFFF"/>
      </a:accent2>
      <a:accent3>
        <a:srgbClr val="FFF595"/>
      </a:accent3>
      <a:accent4>
        <a:srgbClr val="FFF595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演示</Application>
  <PresentationFormat>宽屏</PresentationFormat>
  <Paragraphs>132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楷体</vt:lpstr>
      <vt:lpstr>华文行楷</vt:lpstr>
      <vt:lpstr>华文新魏</vt:lpstr>
      <vt:lpstr>微软雅黑</vt:lpstr>
      <vt:lpstr>Arial Unicode MS</vt:lpstr>
      <vt:lpstr>Calibri</vt:lpstr>
      <vt:lpstr>新宋体</vt:lpstr>
      <vt:lpstr>1_Office 主题</vt:lpstr>
      <vt:lpstr>团队和流程</vt:lpstr>
      <vt:lpstr>非团队和团队</vt:lpstr>
      <vt:lpstr>PowerPoint 演示文稿</vt:lpstr>
      <vt:lpstr>软件团队的模式</vt:lpstr>
      <vt:lpstr>0.一窝蜂模式（Chaos Team）</vt:lpstr>
      <vt:lpstr>1.主治医师模式（Chief Programmer Team, Surgical Team)</vt:lpstr>
      <vt:lpstr>2.明星模式（Super-star Model）</vt:lpstr>
      <vt:lpstr>3.社区模式（Community Model）</vt:lpstr>
      <vt:lpstr>4.业余剧团模式（Amateur Theater Team）</vt:lpstr>
      <vt:lpstr>Section3</vt:lpstr>
      <vt:lpstr>PowerPoint 演示文稿</vt:lpstr>
      <vt:lpstr>1.写了再改模式（Code-and-Fix）</vt:lpstr>
      <vt:lpstr>2.瀑布模型（Waterfall Model）</vt:lpstr>
      <vt:lpstr>PowerPoint 演示文稿</vt:lpstr>
      <vt:lpstr>PowerPoint 演示文稿</vt:lpstr>
      <vt:lpstr>3.瀑布模型的各种变形</vt:lpstr>
      <vt:lpstr>PowerPoint 演示文稿</vt:lpstr>
      <vt:lpstr>4.Rational Unified Process统一流程（RUP）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lenovo</cp:lastModifiedBy>
  <cp:revision>9</cp:revision>
  <dcterms:created xsi:type="dcterms:W3CDTF">2018-03-20T09:14:00Z</dcterms:created>
  <dcterms:modified xsi:type="dcterms:W3CDTF">2018-10-08T15:07:31Z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