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Chapter6 </a:t>
            </a:r>
            <a:r>
              <a:rPr lang="zh-CN" altLang="zh-CN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敏捷流程</a:t>
            </a:r>
            <a:endParaRPr lang="zh-CN" altLang="zh-CN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</a:rPr>
              <a:t>Section 1</a:t>
            </a:r>
            <a:endParaRPr lang="en-US" altLang="zh-CN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54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敏捷的流程简介</a:t>
            </a:r>
            <a:endParaRPr lang="zh-CN" altLang="en-US" sz="54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FBFB11"/>
            </a:gs>
            <a:gs pos="100000">
              <a:srgbClr val="83830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atin typeface="+mj-ea"/>
                <a:cs typeface="+mj-ea"/>
              </a:rPr>
              <a:t>流行做法</a:t>
            </a:r>
            <a:r>
              <a:rPr lang="en-US" altLang="zh-CN">
                <a:latin typeface="+mj-ea"/>
                <a:cs typeface="+mj-ea"/>
              </a:rPr>
              <a:t>vs</a:t>
            </a:r>
            <a:r>
              <a:rPr lang="zh-CN" altLang="en-US">
                <a:latin typeface="+mj-ea"/>
                <a:cs typeface="+mj-ea"/>
              </a:rPr>
              <a:t>敏捷做法</a:t>
            </a:r>
            <a:endParaRPr lang="zh-CN" altLang="en-US">
              <a:latin typeface="+mj-ea"/>
              <a:cs typeface="+mj-ea"/>
            </a:endParaRPr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2871470"/>
          <a:ext cx="10515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华文行楷" panose="02010800040101010101" charset="-122"/>
                          <a:ea typeface="华文行楷" panose="02010800040101010101" charset="-122"/>
                        </a:rPr>
                        <a:t>流行做法</a:t>
                      </a:r>
                      <a:endParaRPr lang="zh-CN" altLang="en-US" sz="2400">
                        <a:latin typeface="华文行楷" panose="02010800040101010101" charset="-122"/>
                        <a:ea typeface="华文行楷" panose="020108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华文行楷" panose="02010800040101010101" charset="-122"/>
                          <a:ea typeface="华文行楷" panose="02010800040101010101" charset="-122"/>
                        </a:rPr>
                        <a:t>敏捷做法</a:t>
                      </a:r>
                      <a:endParaRPr lang="zh-CN" altLang="en-US" sz="2400">
                        <a:latin typeface="华文行楷" panose="02010800040101010101" charset="-122"/>
                        <a:ea typeface="华文行楷" panose="020108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华文行楷" panose="02010800040101010101" charset="-122"/>
                          <a:ea typeface="华文行楷" panose="02010800040101010101" charset="-122"/>
                          <a:cs typeface="华文行楷" panose="02010800040101010101" charset="-122"/>
                        </a:rPr>
                        <a:t>流程</a:t>
                      </a:r>
                      <a:r>
                        <a:rPr lang="en-US" altLang="zh-CN" sz="2400">
                          <a:latin typeface="华文行楷" panose="02010800040101010101" charset="-122"/>
                          <a:ea typeface="华文行楷" panose="02010800040101010101" charset="-122"/>
                          <a:cs typeface="华文行楷" panose="02010800040101010101" charset="-122"/>
                        </a:rPr>
                        <a:t>&amp;</a:t>
                      </a:r>
                      <a:r>
                        <a:rPr lang="zh-CN" altLang="en-US" sz="2400">
                          <a:latin typeface="华文行楷" panose="02010800040101010101" charset="-122"/>
                          <a:ea typeface="华文行楷" panose="02010800040101010101" charset="-122"/>
                          <a:cs typeface="华文行楷" panose="02010800040101010101" charset="-122"/>
                        </a:rPr>
                        <a:t>工具</a:t>
                      </a:r>
                      <a:endParaRPr lang="zh-CN" altLang="en-US" sz="2400">
                        <a:latin typeface="华文行楷" panose="02010800040101010101" charset="-122"/>
                        <a:ea typeface="华文行楷" panose="02010800040101010101" charset="-122"/>
                        <a:cs typeface="华文行楷" panose="020108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华文行楷" panose="02010800040101010101" charset="-122"/>
                          <a:ea typeface="华文行楷" panose="02010800040101010101" charset="-122"/>
                          <a:cs typeface="华文行楷" panose="02010800040101010101" charset="-122"/>
                        </a:rPr>
                        <a:t>个人</a:t>
                      </a:r>
                      <a:r>
                        <a:rPr lang="en-US" altLang="zh-CN" sz="2400">
                          <a:latin typeface="华文行楷" panose="02010800040101010101" charset="-122"/>
                          <a:ea typeface="华文行楷" panose="02010800040101010101" charset="-122"/>
                          <a:cs typeface="华文行楷" panose="02010800040101010101" charset="-122"/>
                        </a:rPr>
                        <a:t>&amp;</a:t>
                      </a:r>
                      <a:r>
                        <a:rPr lang="zh-CN" altLang="en-US" sz="2400">
                          <a:latin typeface="华文行楷" panose="02010800040101010101" charset="-122"/>
                          <a:ea typeface="华文行楷" panose="02010800040101010101" charset="-122"/>
                          <a:cs typeface="华文行楷" panose="02010800040101010101" charset="-122"/>
                        </a:rPr>
                        <a:t>交流</a:t>
                      </a:r>
                      <a:endParaRPr lang="zh-CN" altLang="en-US" sz="2400">
                        <a:latin typeface="华文行楷" panose="02010800040101010101" charset="-122"/>
                        <a:ea typeface="华文行楷" panose="02010800040101010101" charset="-122"/>
                        <a:cs typeface="华文行楷" panose="020108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华文行楷" panose="02010800040101010101" charset="-122"/>
                          <a:ea typeface="华文行楷" panose="02010800040101010101" charset="-122"/>
                        </a:rPr>
                        <a:t>完整的文档</a:t>
                      </a:r>
                      <a:endParaRPr lang="zh-CN" altLang="en-US" sz="2400">
                        <a:latin typeface="华文行楷" panose="02010800040101010101" charset="-122"/>
                        <a:ea typeface="华文行楷" panose="020108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华文行楷" panose="02010800040101010101" charset="-122"/>
                          <a:ea typeface="华文行楷" panose="02010800040101010101" charset="-122"/>
                        </a:rPr>
                        <a:t>可用的软件</a:t>
                      </a:r>
                      <a:endParaRPr lang="zh-CN" altLang="en-US" sz="2400">
                        <a:latin typeface="华文行楷" panose="02010800040101010101" charset="-122"/>
                        <a:ea typeface="华文行楷" panose="020108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华文行楷" panose="02010800040101010101" charset="-122"/>
                          <a:ea typeface="华文行楷" panose="02010800040101010101" charset="-122"/>
                        </a:rPr>
                        <a:t>为合同谈判</a:t>
                      </a:r>
                      <a:endParaRPr lang="zh-CN" altLang="en-US" sz="2400">
                        <a:latin typeface="华文行楷" panose="02010800040101010101" charset="-122"/>
                        <a:ea typeface="华文行楷" panose="020108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华文行楷" panose="02010800040101010101" charset="-122"/>
                          <a:ea typeface="华文行楷" panose="02010800040101010101" charset="-122"/>
                        </a:rPr>
                        <a:t>与客户合作</a:t>
                      </a:r>
                      <a:endParaRPr lang="zh-CN" altLang="en-US" sz="2400">
                        <a:latin typeface="华文行楷" panose="02010800040101010101" charset="-122"/>
                        <a:ea typeface="华文行楷" panose="020108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华文行楷" panose="02010800040101010101" charset="-122"/>
                          <a:ea typeface="华文行楷" panose="02010800040101010101" charset="-122"/>
                        </a:rPr>
                        <a:t>执行原定计划</a:t>
                      </a:r>
                      <a:endParaRPr lang="zh-CN" altLang="en-US" sz="2400">
                        <a:latin typeface="华文行楷" panose="02010800040101010101" charset="-122"/>
                        <a:ea typeface="华文行楷" panose="020108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华文行楷" panose="02010800040101010101" charset="-122"/>
                          <a:ea typeface="华文行楷" panose="02010800040101010101" charset="-122"/>
                        </a:rPr>
                        <a:t>响应各种变化</a:t>
                      </a:r>
                      <a:endParaRPr lang="zh-CN" altLang="en-US" sz="2400">
                        <a:latin typeface="华文行楷" panose="02010800040101010101" charset="-122"/>
                        <a:ea typeface="华文行楷" panose="0201080004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 sz="3200">
                <a:latin typeface="+mj-ea"/>
                <a:cs typeface="+mj-ea"/>
                <a:sym typeface="+mn-ea"/>
              </a:rPr>
              <a:t>维基百科</a:t>
            </a:r>
            <a:r>
              <a:rPr lang="en-US" altLang="zh-CN" sz="3200">
                <a:latin typeface="+mj-ea"/>
                <a:cs typeface="+mj-ea"/>
                <a:sym typeface="+mn-ea"/>
              </a:rPr>
              <a:t>“</a:t>
            </a:r>
            <a:r>
              <a:rPr lang="zh-CN" altLang="en-US" sz="3200">
                <a:latin typeface="+mj-ea"/>
                <a:cs typeface="+mj-ea"/>
                <a:sym typeface="+mn-ea"/>
              </a:rPr>
              <a:t>敏捷开发</a:t>
            </a:r>
            <a:r>
              <a:rPr lang="en-US" altLang="zh-CN" sz="3200">
                <a:latin typeface="+mj-ea"/>
                <a:cs typeface="+mj-ea"/>
                <a:sym typeface="+mn-ea"/>
              </a:rPr>
              <a:t>”</a:t>
            </a:r>
            <a:r>
              <a:rPr lang="zh-CN" altLang="en-US" sz="3200">
                <a:latin typeface="+mj-ea"/>
                <a:cs typeface="+mj-ea"/>
                <a:sym typeface="+mn-ea"/>
              </a:rPr>
              <a:t>词条总结的</a:t>
            </a:r>
            <a:r>
              <a:rPr lang="en-US" altLang="zh-CN" sz="3200">
                <a:latin typeface="+mj-ea"/>
                <a:cs typeface="+mj-ea"/>
                <a:sym typeface="+mn-ea"/>
              </a:rPr>
              <a:t>12</a:t>
            </a:r>
            <a:r>
              <a:rPr lang="zh-CN" altLang="en-US" sz="3200">
                <a:latin typeface="+mj-ea"/>
                <a:cs typeface="+mj-ea"/>
                <a:sym typeface="+mn-ea"/>
              </a:rPr>
              <a:t>条敏捷开发原则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以满足</a:t>
            </a:r>
            <a:r>
              <a:rPr lang="zh-CN" altLang="en-US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</a:rPr>
              <a:t>顾客需求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为首要任务，尽早、持续地交付有价值的软件。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  <a:p>
            <a:pPr marL="514350" indent="-514350">
              <a:buAutoNum type="arabicPeriod"/>
            </a:pPr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敏捷流程欢迎</a:t>
            </a:r>
            <a:r>
              <a:rPr lang="zh-CN" altLang="en-US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</a:rPr>
              <a:t>需求变化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，并利用这种变化提高用户的竞争优势。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  <a:p>
            <a:pPr marL="514350" indent="-514350">
              <a:buAutoNum type="arabicPeriod"/>
            </a:pPr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经常发布</a:t>
            </a:r>
            <a:r>
              <a:rPr lang="zh-CN" altLang="en-US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</a:rPr>
              <a:t>可用的软件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，发布周期尽可能短。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  <a:p>
            <a:pPr marL="514350" indent="-514350">
              <a:buAutoNum type="arabicPeriod"/>
            </a:pPr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项目研发过程中，业务人员和开发人员每天应该共同工作。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  <a:p>
            <a:pPr marL="514350" indent="-514350">
              <a:buAutoNum type="arabicPeriod"/>
            </a:pPr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项目核心应该选择有进取心的人，其他成员应当充分支持信任他们。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  <a:p>
            <a:pPr marL="514350" indent="-514350">
              <a:buAutoNum type="arabicPeriod"/>
            </a:pPr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提倡</a:t>
            </a:r>
            <a:r>
              <a:rPr lang="zh-CN" altLang="en-US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</a:rPr>
              <a:t>面对面交流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</a:rPr>
              <a:t>——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最有效的沟通方式，即使在团队之外也是如此。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br>
              <a:rPr lang="zh-CN" altLang="zh-CN" sz="3200">
                <a:latin typeface="+mj-ea"/>
                <a:cs typeface="+mj-ea"/>
                <a:sym typeface="+mn-ea"/>
              </a:rPr>
            </a:br>
            <a:r>
              <a:rPr lang="zh-CN" altLang="zh-CN" sz="3600">
                <a:latin typeface="+mj-ea"/>
                <a:cs typeface="+mj-ea"/>
                <a:sym typeface="+mn-ea"/>
              </a:rPr>
              <a:t>维基百科</a:t>
            </a:r>
            <a:r>
              <a:rPr lang="en-US" altLang="zh-CN" sz="3600">
                <a:latin typeface="+mj-ea"/>
                <a:cs typeface="+mj-ea"/>
                <a:sym typeface="+mn-ea"/>
              </a:rPr>
              <a:t>“</a:t>
            </a:r>
            <a:r>
              <a:rPr lang="zh-CN" altLang="en-US" sz="3600">
                <a:latin typeface="+mj-ea"/>
                <a:cs typeface="+mj-ea"/>
                <a:sym typeface="+mn-ea"/>
              </a:rPr>
              <a:t>敏捷开发</a:t>
            </a:r>
            <a:r>
              <a:rPr lang="en-US" altLang="zh-CN" sz="3600">
                <a:latin typeface="+mj-ea"/>
                <a:cs typeface="+mj-ea"/>
                <a:sym typeface="+mn-ea"/>
              </a:rPr>
              <a:t>”</a:t>
            </a:r>
            <a:r>
              <a:rPr lang="zh-CN" altLang="en-US" sz="3600">
                <a:latin typeface="+mj-ea"/>
                <a:cs typeface="+mj-ea"/>
                <a:sym typeface="+mn-ea"/>
              </a:rPr>
              <a:t>词条总结的</a:t>
            </a:r>
            <a:r>
              <a:rPr lang="en-US" altLang="zh-CN" sz="3600">
                <a:latin typeface="+mj-ea"/>
                <a:cs typeface="+mj-ea"/>
                <a:sym typeface="+mn-ea"/>
              </a:rPr>
              <a:t>12</a:t>
            </a:r>
            <a:r>
              <a:rPr lang="zh-CN" altLang="en-US" sz="3600">
                <a:latin typeface="+mj-ea"/>
                <a:cs typeface="+mj-ea"/>
                <a:sym typeface="+mn-ea"/>
              </a:rPr>
              <a:t>条敏捷开发原则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 startAt="7"/>
            </a:pPr>
            <a:r>
              <a:rPr lang="zh-CN" altLang="zh-CN">
                <a:latin typeface="华文新魏" panose="02010800040101010101" charset="-122"/>
                <a:ea typeface="华文新魏" panose="02010800040101010101" charset="-122"/>
              </a:rPr>
              <a:t>衡量项目进展的主要指标是</a:t>
            </a:r>
            <a:r>
              <a:rPr lang="zh-CN" altLang="zh-CN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</a:rPr>
              <a:t>可用的软件</a:t>
            </a:r>
            <a:r>
              <a:rPr lang="zh-CN" altLang="zh-CN">
                <a:latin typeface="华文新魏" panose="02010800040101010101" charset="-122"/>
                <a:ea typeface="华文新魏" panose="02010800040101010101" charset="-122"/>
              </a:rPr>
              <a:t>。</a:t>
            </a:r>
            <a:endParaRPr lang="zh-CN" altLang="zh-CN">
              <a:latin typeface="华文新魏" panose="02010800040101010101" charset="-122"/>
              <a:ea typeface="华文新魏" panose="02010800040101010101" charset="-122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zh-CN" altLang="zh-CN">
                <a:latin typeface="华文新魏" panose="02010800040101010101" charset="-122"/>
                <a:ea typeface="华文新魏" panose="02010800040101010101" charset="-122"/>
              </a:rPr>
              <a:t>敏捷流程应能保持可持续发展。领导、团队和用户应该能按照目前的步调持续合作下去。</a:t>
            </a:r>
            <a:endParaRPr lang="zh-CN" altLang="zh-CN">
              <a:latin typeface="华文新魏" panose="02010800040101010101" charset="-122"/>
              <a:ea typeface="华文新魏" panose="02010800040101010101" charset="-122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zh-CN" altLang="zh-CN">
                <a:latin typeface="华文新魏" panose="02010800040101010101" charset="-122"/>
                <a:ea typeface="华文新魏" panose="02010800040101010101" charset="-122"/>
              </a:rPr>
              <a:t>项目要想越来越敏捷，必须不断关注技术和设计。</a:t>
            </a:r>
            <a:endParaRPr lang="zh-CN" altLang="zh-CN">
              <a:latin typeface="华文新魏" panose="02010800040101010101" charset="-122"/>
              <a:ea typeface="华文新魏" panose="02010800040101010101" charset="-122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zh-CN" altLang="zh-CN">
                <a:latin typeface="华文新魏" panose="02010800040101010101" charset="-122"/>
                <a:ea typeface="华文新魏" panose="02010800040101010101" charset="-122"/>
              </a:rPr>
              <a:t>尽可能简化工作量的技巧很重要。</a:t>
            </a:r>
            <a:endParaRPr lang="zh-CN" altLang="zh-CN">
              <a:latin typeface="华文新魏" panose="02010800040101010101" charset="-122"/>
              <a:ea typeface="华文新魏" panose="02010800040101010101" charset="-122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zh-CN" altLang="zh-CN">
                <a:latin typeface="华文新魏" panose="02010800040101010101" charset="-122"/>
                <a:ea typeface="华文新魏" panose="02010800040101010101" charset="-122"/>
              </a:rPr>
              <a:t>团队应该能自我管理，这样才能创造优秀的架构、需求和设计。</a:t>
            </a:r>
            <a:endParaRPr lang="zh-CN" altLang="zh-CN">
              <a:latin typeface="华文新魏" panose="02010800040101010101" charset="-122"/>
              <a:ea typeface="华文新魏" panose="02010800040101010101" charset="-122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zh-CN" altLang="zh-CN">
                <a:latin typeface="华文新魏" panose="02010800040101010101" charset="-122"/>
                <a:ea typeface="华文新魏" panose="02010800040101010101" charset="-122"/>
              </a:rPr>
              <a:t>要不断总结如何提高团队效率这个问题，并付诸行动。</a:t>
            </a:r>
            <a:endParaRPr lang="zh-CN" altLang="zh-CN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/>
              <a:t>敏捷流程的步骤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Step1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：找出完成产品需要做什么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——Product Backlog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Backlog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可以指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“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积压的工作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”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“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待解决的问题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”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“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产品订单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”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等等，产品经理或者负责人带领团队成员对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Backlog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的条目进行分析、细化、理清相互关系、预估工作量等工作（即每项工作需要几天完成）。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敏捷流程的步骤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Step2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：决定当前的冲刺（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Sprint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）需要解决的事情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——Sprint Backlog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。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0" indent="0">
              <a:buNone/>
            </a:pP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整个产品的实现被划分为几个互相联系的冲刺。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Backlog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上的任务被进一步细化，被分解为以小时为单位。如果某个任务估计时间过长，则它应该被进一步分解。团队成员则根据自身情况自己分配这些任务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——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如果团队成员能主导任务的估计和分配，那么他们的能动性会得到较大发挥。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br>
              <a:rPr lang="zh-CN" altLang="zh-CN">
                <a:sym typeface="+mn-ea"/>
              </a:rPr>
            </a:br>
            <a:r>
              <a:rPr lang="zh-CN" altLang="zh-CN">
                <a:sym typeface="+mn-ea"/>
              </a:rPr>
              <a:t>敏捷流程的步骤</a:t>
            </a:r>
            <a:br>
              <a:rPr lang="zh-CN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Step3</a:t>
            </a:r>
            <a:r>
              <a:rPr lang="zh-CN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：冲刺。</a:t>
            </a:r>
            <a:endParaRPr lang="zh-CN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0" indent="0">
              <a:buNone/>
            </a:pPr>
            <a:endParaRPr lang="en-US" altLang="zh-CN" sz="2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在这个阶段，外界人员不能直接打扰团队成员，一切交流只能通过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Scrum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大师完成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——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这样可以很好地平衡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“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交流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”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和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“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集中注意力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”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之间的矛盾。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团队通过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Scrum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每日例会进行面对面交流，每个人都要向其他团队成员报告进度和遇到的问题。同时团队要启动每日构建，让团队成员每天都能看到一个逐渐完善的版本。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Scrum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大师根据项目情况，用简明的图表展现项目进度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——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这个图建议放在团队成员工作的环境中，抑或是每天传达给每个成员。图表可以选择燃尽图（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Burn Down Chart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）或者简单的看板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图。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这个阶段是时间驱动的，即时间到立刻结束这个阶段，有效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杜绝任何拖延症！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敏捷流程的步骤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Step4</a:t>
            </a:r>
            <a:r>
              <a:rPr lang="zh-CN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：得到软件的一个增量版本，发布给用户，然后在此基础上进一步计划增量的新功能和改进，周而复始</a:t>
            </a:r>
            <a:r>
              <a:rPr lang="zh-CN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。</a:t>
            </a:r>
            <a:endParaRPr lang="zh-CN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</Words>
  <Application>WPS 演示</Application>
  <PresentationFormat>宽屏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5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华文仿宋</vt:lpstr>
      <vt:lpstr>华文细黑</vt:lpstr>
      <vt:lpstr>华文行楷</vt:lpstr>
      <vt:lpstr>华文楷体</vt:lpstr>
      <vt:lpstr>华文新魏</vt:lpstr>
      <vt:lpstr>华文隶书</vt:lpstr>
      <vt:lpstr>幼圆</vt:lpstr>
      <vt:lpstr>微软雅黑 Light</vt:lpstr>
      <vt:lpstr>楷体</vt:lpstr>
      <vt:lpstr>Microsoft JhengHei UI Light</vt:lpstr>
      <vt:lpstr>黑体</vt:lpstr>
      <vt:lpstr>Microsoft JhengHei</vt:lpstr>
      <vt:lpstr>Yu Gothic</vt:lpstr>
      <vt:lpstr>MS Gothic</vt:lpstr>
      <vt:lpstr>华文中宋</vt:lpstr>
      <vt:lpstr>华文琥珀</vt:lpstr>
      <vt:lpstr>华文彩云</vt:lpstr>
      <vt:lpstr>方正舒体</vt:lpstr>
      <vt:lpstr>新宋体</vt:lpstr>
      <vt:lpstr>等线</vt:lpstr>
      <vt:lpstr>隶书</vt:lpstr>
      <vt:lpstr>等线 Light</vt:lpstr>
      <vt:lpstr>方正姚体</vt:lpstr>
      <vt:lpstr>Microsoft YaHei UI</vt:lpstr>
      <vt:lpstr>华文宋体</vt:lpstr>
      <vt:lpstr>Edwardian Script ITC</vt:lpstr>
      <vt:lpstr>Ebrima</vt:lpstr>
      <vt:lpstr>Engravers MT</vt:lpstr>
      <vt:lpstr>Elephant</vt:lpstr>
      <vt:lpstr>Corbel</vt:lpstr>
      <vt:lpstr>Felix Titling</vt:lpstr>
      <vt:lpstr>Eras Light ITC</vt:lpstr>
      <vt:lpstr>Eras Demi ITC</vt:lpstr>
      <vt:lpstr>Colonna MT</vt:lpstr>
      <vt:lpstr>Chiller</vt:lpstr>
      <vt:lpstr>Courier New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?????</cp:lastModifiedBy>
  <cp:revision>2</cp:revision>
  <dcterms:created xsi:type="dcterms:W3CDTF">2018-09-27T09:38:05Z</dcterms:created>
  <dcterms:modified xsi:type="dcterms:W3CDTF">2018-09-27T14:47:58Z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