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6858000" cy="9906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24"/>
    <a:srgbClr val="AD1034"/>
    <a:srgbClr val="FF0000"/>
    <a:srgbClr val="70AD47"/>
    <a:srgbClr val="032D85"/>
    <a:srgbClr val="CE9801"/>
    <a:srgbClr val="FFFF00"/>
    <a:srgbClr val="F0F0F0"/>
    <a:srgbClr val="E1E1E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860" autoAdjust="0"/>
  </p:normalViewPr>
  <p:slideViewPr>
    <p:cSldViewPr snapToGrid="0">
      <p:cViewPr>
        <p:scale>
          <a:sx n="100" d="100"/>
          <a:sy n="100" d="100"/>
        </p:scale>
        <p:origin x="362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547" cy="498964"/>
          </a:xfrm>
          <a:prstGeom prst="rect">
            <a:avLst/>
          </a:prstGeom>
        </p:spPr>
        <p:txBody>
          <a:bodyPr vert="horz" lIns="92583" tIns="46292" rIns="92583" bIns="46292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98964"/>
          </a:xfrm>
          <a:prstGeom prst="rect">
            <a:avLst/>
          </a:prstGeom>
        </p:spPr>
        <p:txBody>
          <a:bodyPr vert="horz" lIns="92583" tIns="46292" rIns="92583" bIns="46292" rtlCol="0"/>
          <a:lstStyle>
            <a:lvl1pPr algn="r">
              <a:defRPr sz="1200"/>
            </a:lvl1pPr>
          </a:lstStyle>
          <a:p>
            <a:fld id="{0E519518-87B1-47E5-913B-6A9C43D8114A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6724"/>
            <a:ext cx="2972547" cy="498964"/>
          </a:xfrm>
          <a:prstGeom prst="rect">
            <a:avLst/>
          </a:prstGeom>
        </p:spPr>
        <p:txBody>
          <a:bodyPr vert="horz" lIns="92583" tIns="46292" rIns="92583" bIns="46292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3852" y="9446724"/>
            <a:ext cx="2972547" cy="498964"/>
          </a:xfrm>
          <a:prstGeom prst="rect">
            <a:avLst/>
          </a:prstGeom>
        </p:spPr>
        <p:txBody>
          <a:bodyPr vert="horz" lIns="92583" tIns="46292" rIns="92583" bIns="46292" rtlCol="0" anchor="b"/>
          <a:lstStyle>
            <a:lvl1pPr algn="r">
              <a:defRPr sz="1200"/>
            </a:lvl1pPr>
          </a:lstStyle>
          <a:p>
            <a:fld id="{D10BB7A1-AF13-4AFD-91A7-DEDF1949D1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141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2583" tIns="46292" rIns="92583" bIns="46292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2583" tIns="46292" rIns="92583" bIns="46292" rtlCol="0"/>
          <a:lstStyle>
            <a:lvl1pPr algn="r">
              <a:defRPr sz="1200"/>
            </a:lvl1pPr>
          </a:lstStyle>
          <a:p>
            <a:fld id="{C1F11B1A-E137-482A-9F16-7BA2F2F2F945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66950" y="1241425"/>
            <a:ext cx="2324100" cy="335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83" tIns="46292" rIns="92583" bIns="4629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3"/>
            <a:ext cx="5486400" cy="3916115"/>
          </a:xfrm>
          <a:prstGeom prst="rect">
            <a:avLst/>
          </a:prstGeom>
        </p:spPr>
        <p:txBody>
          <a:bodyPr vert="horz" lIns="92583" tIns="46292" rIns="92583" bIns="4629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9"/>
            <a:ext cx="2971800" cy="499011"/>
          </a:xfrm>
          <a:prstGeom prst="rect">
            <a:avLst/>
          </a:prstGeom>
        </p:spPr>
        <p:txBody>
          <a:bodyPr vert="horz" lIns="92583" tIns="46292" rIns="92583" bIns="46292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9"/>
            <a:ext cx="2971800" cy="499011"/>
          </a:xfrm>
          <a:prstGeom prst="rect">
            <a:avLst/>
          </a:prstGeom>
        </p:spPr>
        <p:txBody>
          <a:bodyPr vert="horz" lIns="92583" tIns="46292" rIns="92583" bIns="46292" rtlCol="0" anchor="b"/>
          <a:lstStyle>
            <a:lvl1pPr algn="r">
              <a:defRPr sz="1200"/>
            </a:lvl1pPr>
          </a:lstStyle>
          <a:p>
            <a:fld id="{70860366-3272-46E5-9328-8121B2D670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74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45E6-5A31-400F-961B-DF7BEDAC9E67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0A3B-6DEB-447A-9125-EB0E642D1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2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45E6-5A31-400F-961B-DF7BEDAC9E67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0A3B-6DEB-447A-9125-EB0E642D1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79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45E6-5A31-400F-961B-DF7BEDAC9E67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0A3B-6DEB-447A-9125-EB0E642D1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5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45E6-5A31-400F-961B-DF7BEDAC9E67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0A3B-6DEB-447A-9125-EB0E642D1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14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45E6-5A31-400F-961B-DF7BEDAC9E67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0A3B-6DEB-447A-9125-EB0E642D1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84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45E6-5A31-400F-961B-DF7BEDAC9E67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0A3B-6DEB-447A-9125-EB0E642D1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5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45E6-5A31-400F-961B-DF7BEDAC9E67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0A3B-6DEB-447A-9125-EB0E642D1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45E6-5A31-400F-961B-DF7BEDAC9E67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0A3B-6DEB-447A-9125-EB0E642D1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96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45E6-5A31-400F-961B-DF7BEDAC9E67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0A3B-6DEB-447A-9125-EB0E642D1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6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45E6-5A31-400F-961B-DF7BEDAC9E67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0A3B-6DEB-447A-9125-EB0E642D1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46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45E6-5A31-400F-961B-DF7BEDAC9E67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0A3B-6DEB-447A-9125-EB0E642D1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5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345E6-5A31-400F-961B-DF7BEDAC9E67}" type="datetimeFigureOut">
              <a:rPr lang="de-DE" smtClean="0"/>
              <a:t>02.04.2020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0A3B-6DEB-447A-9125-EB0E642D1FD4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2" descr="Universität Osnabrück">
            <a:extLst>
              <a:ext uri="{FF2B5EF4-FFF2-40B4-BE49-F238E27FC236}">
                <a16:creationId xmlns:a16="http://schemas.microsoft.com/office/drawing/2014/main" id="{5D8D081B-C235-4AA4-A19E-B11121E486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2809876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6FFB3991-FBC9-4457-99F9-CBA884D1C63A}"/>
              </a:ext>
            </a:extLst>
          </p:cNvPr>
          <p:cNvSpPr/>
          <p:nvPr userDrawn="1"/>
        </p:nvSpPr>
        <p:spPr>
          <a:xfrm>
            <a:off x="6755515" y="0"/>
            <a:ext cx="130220" cy="1700808"/>
          </a:xfrm>
          <a:prstGeom prst="rect">
            <a:avLst/>
          </a:prstGeom>
          <a:solidFill>
            <a:srgbClr val="FB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0186A34-1D75-4B6F-A341-C4431DE60339}"/>
              </a:ext>
            </a:extLst>
          </p:cNvPr>
          <p:cNvSpPr/>
          <p:nvPr userDrawn="1"/>
        </p:nvSpPr>
        <p:spPr>
          <a:xfrm>
            <a:off x="7893" y="8637240"/>
            <a:ext cx="130220" cy="1268760"/>
          </a:xfrm>
          <a:prstGeom prst="rect">
            <a:avLst/>
          </a:prstGeom>
          <a:solidFill>
            <a:srgbClr val="FB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</p:spTree>
    <p:extLst>
      <p:ext uri="{BB962C8B-B14F-4D97-AF65-F5344CB8AC3E}">
        <p14:creationId xmlns:p14="http://schemas.microsoft.com/office/powerpoint/2010/main" val="5069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z.uos.de/homeoffice/riot.html" TargetMode="External"/><Relationship Id="rId7" Type="http://schemas.openxmlformats.org/officeDocument/2006/relationships/hyperlink" Target="https://www.virtuos.uni-osnabrueck.de/digitale_lehre/covid_19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studip.uni-osnabrueck.de/" TargetMode="External"/><Relationship Id="rId4" Type="http://schemas.openxmlformats.org/officeDocument/2006/relationships/hyperlink" Target="mailto:virtuos@uni-osnabrueck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irtuos@uni-osnabrueck.de" TargetMode="External"/><Relationship Id="rId2" Type="http://schemas.openxmlformats.org/officeDocument/2006/relationships/hyperlink" Target="https://www.rz.uos.de/homeoffice/rio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virtuos.uni-osnabrueck.de/digitale_lehre/covid_19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4DB3955E-D73C-45EF-BD7C-D87FA5217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7"/>
          <a:stretch/>
        </p:blipFill>
        <p:spPr>
          <a:xfrm>
            <a:off x="3509519" y="8796460"/>
            <a:ext cx="2981361" cy="41251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94292AF-FF7A-46A1-BB63-1978A0DE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442" y="663267"/>
            <a:ext cx="148166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🧍</a:t>
            </a:r>
            <a:r>
              <a:rPr kumimoji="0" lang="de-DE" altLang="de-DE" sz="3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🏠</a:t>
            </a:r>
            <a:endParaRPr kumimoji="0" lang="de-DE" altLang="de-DE" sz="6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F6DFB53A-F618-4E1F-B0D6-E079B61A9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90962"/>
              </p:ext>
            </p:extLst>
          </p:nvPr>
        </p:nvGraphicFramePr>
        <p:xfrm>
          <a:off x="338660" y="1459536"/>
          <a:ext cx="6176449" cy="70476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207236280"/>
                    </a:ext>
                  </a:extLst>
                </a:gridCol>
                <a:gridCol w="2914111">
                  <a:extLst>
                    <a:ext uri="{9D8B030D-6E8A-4147-A177-3AD203B41FA5}">
                      <a16:colId xmlns:a16="http://schemas.microsoft.com/office/drawing/2014/main" val="864963314"/>
                    </a:ext>
                  </a:extLst>
                </a:gridCol>
                <a:gridCol w="209677">
                  <a:extLst>
                    <a:ext uri="{9D8B030D-6E8A-4147-A177-3AD203B41FA5}">
                      <a16:colId xmlns:a16="http://schemas.microsoft.com/office/drawing/2014/main" val="4016181843"/>
                    </a:ext>
                  </a:extLst>
                </a:gridCol>
                <a:gridCol w="2778815">
                  <a:extLst>
                    <a:ext uri="{9D8B030D-6E8A-4147-A177-3AD203B41FA5}">
                      <a16:colId xmlns:a16="http://schemas.microsoft.com/office/drawing/2014/main" val="3237988840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Zum Einstieg</a:t>
                      </a:r>
                    </a:p>
                  </a:txBody>
                  <a:tcPr marT="61200" marB="61200" vert="vert27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E-Mail an alle </a:t>
                      </a:r>
                      <a:r>
                        <a:rPr lang="de-DE" sz="1000" dirty="0"/>
                        <a:t>Kursteilnehmer*innen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für wichtige Informationen</a:t>
                      </a:r>
                    </a:p>
                  </a:txBody>
                  <a:tcPr marT="61200" marB="612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T="61200" marB="612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Stud.IP-Kurs -&gt; Teilnehmende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-&gt; Nachricht an alle (Rundmail)</a:t>
                      </a:r>
                    </a:p>
                  </a:txBody>
                  <a:tcPr marT="61200" marB="612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1940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Dateien bereitstellen</a:t>
                      </a:r>
                      <a:r>
                        <a:rPr lang="de-DE" sz="1000" dirty="0"/>
                        <a:t>, </a:t>
                      </a:r>
                    </a:p>
                    <a:p>
                      <a:r>
                        <a:rPr lang="de-DE" sz="1000" dirty="0"/>
                        <a:t>    z.B. Präsentationen, Aufgaben, Literatur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Stud.IP-Kurs -&gt; Dateien -&gt; Datei hinzufügen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9016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Corona-Infoseite einrichten</a:t>
                      </a:r>
                      <a:r>
                        <a:rPr lang="de-DE" sz="1000" dirty="0"/>
                        <a:t>, um strukturiert zu    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erklären, wie der Kurs ins Semester startet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Stud.IP-Kurs -&gt; Online-Lehre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-&gt; Corona-Infoseite einrichten</a:t>
                      </a:r>
                      <a:endParaRPr lang="de-DE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46093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Lehrmaterial  verwenden</a:t>
                      </a:r>
                    </a:p>
                  </a:txBody>
                  <a:tcPr marT="61200" marB="61200" vert="vert27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Lehrmaterial finden / mit anderen tauschen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(Open Educational Resources)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Stud.IP-Kurs -&gt; Online-Lehre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-&gt; OER-Portale zum Tauschen freier Materialien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5740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Materialien zusammenstellen </a:t>
                      </a:r>
                      <a:r>
                        <a:rPr lang="de-DE" sz="1000" b="0" dirty="0"/>
                        <a:t>– </a:t>
                      </a:r>
                      <a:r>
                        <a:rPr lang="de-DE" sz="1000" b="1" dirty="0"/>
                        <a:t>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Mit dem Courseware-Modul erstellen Sie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zusammenhängende Lernmodule mit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Videos, Texten und Selbsttests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latin typeface="+mn-lt"/>
                      </a:endParaRP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Stud.IP-Kurs -&gt; Online-Lehre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-&gt; Materialien zusammenstellen</a:t>
                      </a:r>
                    </a:p>
                    <a:p>
                      <a:r>
                        <a:rPr lang="de-DE" sz="1000" dirty="0"/>
                        <a:t>(aktiviert Courseware und importiert Beispielmodul)</a:t>
                      </a:r>
                      <a:endParaRPr lang="de-DE" sz="1000" dirty="0">
                        <a:latin typeface="+mn-lt"/>
                      </a:endParaRP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2367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Urheberrecht beachten </a:t>
                      </a:r>
                      <a:r>
                        <a:rPr lang="de-DE" sz="1000" dirty="0"/>
                        <a:t>–  </a:t>
                      </a:r>
                    </a:p>
                    <a:p>
                      <a:r>
                        <a:rPr lang="de-DE" sz="1000" dirty="0"/>
                        <a:t>    Das Wichtigste für die Lehre in Kürze</a:t>
                      </a:r>
                      <a:endParaRPr lang="de-DE" sz="1050" dirty="0"/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Stud.IP-Kurs -&gt; Online-Lehre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-&gt; Urheberrecht beachten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7519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Online-Zusammenarbeit</a:t>
                      </a:r>
                    </a:p>
                  </a:txBody>
                  <a:tcPr marT="61200" marB="61200" vert="vert27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Online-Sitzungen und Videokonferenzen</a:t>
                      </a:r>
                    </a:p>
                    <a:p>
                      <a:r>
                        <a:rPr lang="de-DE" sz="1000" dirty="0"/>
                        <a:t>    mit "BigBlueButton" auf Uni-Servern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Stud.IP-Kurs -&gt; Mehr... -&gt; "Meetings" aktivieren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493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Gruppenchats </a:t>
                      </a:r>
                      <a:r>
                        <a:rPr lang="de-DE" sz="1000" dirty="0"/>
                        <a:t>– mit dem Messenger  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"Matrix/Riot" können Gruppen wie mit </a:t>
                      </a:r>
                      <a:r>
                        <a:rPr lang="de-DE" sz="1000" dirty="0" err="1"/>
                        <a:t>Slack</a:t>
                      </a:r>
                      <a:r>
                        <a:rPr lang="de-DE" sz="1000" dirty="0"/>
                        <a:t>    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oder WhatsApp kommunizieren (inkl. App)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Anleitung unter: </a:t>
                      </a:r>
                      <a:br>
                        <a:rPr lang="de-DE" sz="1000" dirty="0"/>
                      </a:br>
                      <a:r>
                        <a:rPr lang="de-DE" sz="1000" dirty="0">
                          <a:hlinkClick r:id="rId3"/>
                        </a:rPr>
                        <a:t>https://www.rz.uos.de/homeoffice/riot.html</a:t>
                      </a:r>
                      <a:r>
                        <a:rPr lang="de-DE" sz="1000" dirty="0"/>
                        <a:t> 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33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Gemeinsam an Texten arbeiten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Über "Pads" in Stud.IP können Sie mit vielen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Menschen gleichzeitig an Texten schreiben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Stud.IP-Kurs -&gt; Mehr... -&gt; "Etherpad" aktivieren, dann beliebig viele Pads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pro Kurs anlegen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1459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Online-Vorträge und Videos</a:t>
                      </a:r>
                    </a:p>
                  </a:txBody>
                  <a:tcPr marT="61200" marB="61200" vert="vert27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Aufzeichnungen im Hörsaal ohne Publikum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sind weiterhin möglich und können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kurzfristig geplant werden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E-Mail mit Anfrage an: </a:t>
                      </a:r>
                      <a:br>
                        <a:rPr lang="de-DE" sz="1000" dirty="0"/>
                      </a:br>
                      <a:r>
                        <a:rPr lang="de-DE" sz="1000" dirty="0">
                          <a:hlinkClick r:id="rId4"/>
                        </a:rPr>
                        <a:t>virtuos@uni-osnabrueck.de</a:t>
                      </a:r>
                      <a:endParaRPr lang="de-DE" sz="1000" dirty="0"/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702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Videos selbst aufzeichnen mit einem Klick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"Opencast Studio" ermöglicht Aufzeichnungen von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Bildschirm &amp; Kamera aus dem Stud.IP-Kurs heraus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/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Stud.IP-Kurs -&gt; Mehr... -&gt; "Opencast"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Im </a:t>
                      </a:r>
                      <a:r>
                        <a:rPr lang="de-DE" sz="1000" dirty="0" err="1"/>
                        <a:t>Opencast</a:t>
                      </a:r>
                      <a:r>
                        <a:rPr lang="de-DE" sz="1000" dirty="0"/>
                        <a:t>-Reiter: "Video aufzeichnen"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22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Videos hochladen und bereitstellen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Selbst erstellte Videos werden über das   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"Opencast"-Plugin im Kurs bereitgestellt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Stud.IP-Kurs -&gt; Mehr... -&gt; "Opencast"</a:t>
                      </a:r>
                    </a:p>
                    <a:p>
                      <a:r>
                        <a:rPr lang="de-DE" sz="1000" dirty="0"/>
                        <a:t>Im </a:t>
                      </a:r>
                      <a:r>
                        <a:rPr lang="de-DE" sz="1000" dirty="0" err="1"/>
                        <a:t>Opencast</a:t>
                      </a:r>
                      <a:r>
                        <a:rPr lang="de-DE" sz="1000" dirty="0"/>
                        <a:t>-Reiter: "Video hochladen"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552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Aufgaben</a:t>
                      </a:r>
                    </a:p>
                  </a:txBody>
                  <a:tcPr marT="61200" marB="61200" vert="vert27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Aufgaben-Abgabe im Hausaufgabenordner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Studierende sehen nur die eigene Lösung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Stud.IP-Kurs -&gt; Dateien -&gt; Ordner erstellen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-&gt; "Hausaufgabenorder" auswählen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8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Übungsblätter und Aufgaben mit Abgabefrist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Umfangreiche Übungs- und Testumgebung "</a:t>
                      </a:r>
                      <a:r>
                        <a:rPr lang="de-DE" sz="1000" dirty="0" err="1"/>
                        <a:t>Vips</a:t>
                      </a:r>
                      <a:r>
                        <a:rPr lang="de-DE" sz="1000" dirty="0"/>
                        <a:t>"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Stud.IP-Kurs -&gt; Online-Lehre -&gt; Übungsblätter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(Aktiviert </a:t>
                      </a:r>
                      <a:r>
                        <a:rPr lang="de-DE" sz="1000" dirty="0" err="1"/>
                        <a:t>Vips</a:t>
                      </a:r>
                      <a:r>
                        <a:rPr lang="de-DE" sz="1000" dirty="0"/>
                        <a:t> und importiert Beispielblatt)</a:t>
                      </a:r>
                    </a:p>
                  </a:txBody>
                  <a:tcPr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267840"/>
                  </a:ext>
                </a:extLst>
              </a:tr>
            </a:tbl>
          </a:graphicData>
        </a:graphic>
      </p:graphicFrame>
      <p:sp>
        <p:nvSpPr>
          <p:cNvPr id="4" name="Untertitel 2">
            <a:extLst>
              <a:ext uri="{FF2B5EF4-FFF2-40B4-BE49-F238E27FC236}">
                <a16:creationId xmlns:a16="http://schemas.microsoft.com/office/drawing/2014/main" id="{125E7A72-DAB5-4466-BD46-91383E1A6BAB}"/>
              </a:ext>
            </a:extLst>
          </p:cNvPr>
          <p:cNvSpPr txBox="1">
            <a:spLocks/>
          </p:cNvSpPr>
          <p:nvPr/>
        </p:nvSpPr>
        <p:spPr>
          <a:xfrm>
            <a:off x="2720593" y="115807"/>
            <a:ext cx="3946700" cy="422228"/>
          </a:xfrm>
          <a:prstGeom prst="rect">
            <a:avLst/>
          </a:prstGeom>
        </p:spPr>
        <p:txBody>
          <a:bodyPr vert="horz" lIns="132080" tIns="66041" rIns="132080" bIns="6604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800" b="1" dirty="0">
                <a:latin typeface="+mj-lt"/>
                <a:cs typeface="Arial" panose="020B0604020202020204" pitchFamily="34" charset="0"/>
              </a:rPr>
              <a:t>Spickzettel: Online-Lehre</a:t>
            </a:r>
            <a:br>
              <a:rPr lang="de-DE" sz="2800" b="1" dirty="0">
                <a:latin typeface="+mj-lt"/>
                <a:cs typeface="Arial" panose="020B0604020202020204" pitchFamily="34" charset="0"/>
              </a:rPr>
            </a:br>
            <a:endParaRPr lang="de-DE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B2AB1B5-809E-4985-A2DD-78B2331908A0}"/>
              </a:ext>
            </a:extLst>
          </p:cNvPr>
          <p:cNvSpPr txBox="1"/>
          <p:nvPr/>
        </p:nvSpPr>
        <p:spPr>
          <a:xfrm>
            <a:off x="3356345" y="9118441"/>
            <a:ext cx="32337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50" dirty="0"/>
              <a:t>Alle Infos und 1-Klick-Aktionsmöglichkeiten ab sofort in allen Stud.IP-Kursen des Sommersemesters 2020</a:t>
            </a:r>
          </a:p>
          <a:p>
            <a:pPr algn="r"/>
            <a:r>
              <a:rPr lang="de-DE" sz="1050" dirty="0"/>
              <a:t>unter </a:t>
            </a:r>
            <a:r>
              <a:rPr lang="de-DE" sz="1050" dirty="0">
                <a:hlinkClick r:id="rId5"/>
              </a:rPr>
              <a:t>https://studip.uni-osnabrueck.de</a:t>
            </a:r>
            <a:endParaRPr lang="de-DE" sz="1050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0C28ED43-BF40-4586-8CA0-7D4CA17C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5" y="1555523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A5569D0-302D-4B73-9F76-97E58C81204A}"/>
              </a:ext>
            </a:extLst>
          </p:cNvPr>
          <p:cNvSpPr/>
          <p:nvPr/>
        </p:nvSpPr>
        <p:spPr>
          <a:xfrm>
            <a:off x="267881" y="8774594"/>
            <a:ext cx="342900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/>
              <a:t>Wir beraten Sie, kontaktieren Sie uns unter:</a:t>
            </a:r>
          </a:p>
          <a:p>
            <a:r>
              <a:rPr lang="de-DE" sz="1000" dirty="0"/>
              <a:t>E-Mail: virtuos@uni-osnabrueck.de</a:t>
            </a:r>
          </a:p>
          <a:p>
            <a:r>
              <a:rPr lang="de-DE" sz="1000" dirty="0"/>
              <a:t>Tel. 0541/969-6666</a:t>
            </a:r>
          </a:p>
          <a:p>
            <a:r>
              <a:rPr lang="de-DE" sz="1000" dirty="0">
                <a:hlinkClick r:id="rId7"/>
              </a:rPr>
              <a:t>https://www.virtuos.uni-osnabrueck.de/digitale_lehre/covid_19.html</a:t>
            </a:r>
            <a:r>
              <a:rPr lang="de-DE" sz="1000" dirty="0"/>
              <a:t>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B21DB88-769E-43DC-AB81-7252A46932B5}"/>
              </a:ext>
            </a:extLst>
          </p:cNvPr>
          <p:cNvSpPr/>
          <p:nvPr/>
        </p:nvSpPr>
        <p:spPr>
          <a:xfrm>
            <a:off x="276667" y="1170260"/>
            <a:ext cx="57654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cs typeface="Arial" panose="020B0604020202020204" pitchFamily="34" charset="0"/>
              </a:rPr>
              <a:t>Aktuelle Möglichkeiten an der Uni Osnabrück (Stand: 3. April 2020)</a:t>
            </a:r>
            <a:endParaRPr lang="de-DE" sz="1000" dirty="0"/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BB9FF137-C322-4843-8CFE-3974C803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5" y="2006533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>
            <a:extLst>
              <a:ext uri="{FF2B5EF4-FFF2-40B4-BE49-F238E27FC236}">
                <a16:creationId xmlns:a16="http://schemas.microsoft.com/office/drawing/2014/main" id="{24E32A3A-B20F-4991-BA1C-F7F9079D9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2451208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>
            <a:extLst>
              <a:ext uri="{FF2B5EF4-FFF2-40B4-BE49-F238E27FC236}">
                <a16:creationId xmlns:a16="http://schemas.microsoft.com/office/drawing/2014/main" id="{E7F45103-E0BD-4CD5-9F46-1C89A9439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5" y="2883168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>
            <a:extLst>
              <a:ext uri="{FF2B5EF4-FFF2-40B4-BE49-F238E27FC236}">
                <a16:creationId xmlns:a16="http://schemas.microsoft.com/office/drawing/2014/main" id="{E8B7555D-7FE1-4BA1-8B9A-5F50C560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3302427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>
            <a:extLst>
              <a:ext uri="{FF2B5EF4-FFF2-40B4-BE49-F238E27FC236}">
                <a16:creationId xmlns:a16="http://schemas.microsoft.com/office/drawing/2014/main" id="{63113ADB-D5F6-449D-AE1C-D0E07E145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4041182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07E3C2A9-27E2-4ADB-B981-E14CE1DC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4458365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>
            <a:extLst>
              <a:ext uri="{FF2B5EF4-FFF2-40B4-BE49-F238E27FC236}">
                <a16:creationId xmlns:a16="http://schemas.microsoft.com/office/drawing/2014/main" id="{4150C1BE-7EB1-4656-8163-559D36556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4887129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>
            <a:extLst>
              <a:ext uri="{FF2B5EF4-FFF2-40B4-BE49-F238E27FC236}">
                <a16:creationId xmlns:a16="http://schemas.microsoft.com/office/drawing/2014/main" id="{01904ACA-852E-4B20-8CC0-133F2F32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7" y="5471181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>
            <a:extLst>
              <a:ext uri="{FF2B5EF4-FFF2-40B4-BE49-F238E27FC236}">
                <a16:creationId xmlns:a16="http://schemas.microsoft.com/office/drawing/2014/main" id="{3C5E9054-EEFA-48E6-A5F0-A8A54B566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6044085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>
            <a:extLst>
              <a:ext uri="{FF2B5EF4-FFF2-40B4-BE49-F238E27FC236}">
                <a16:creationId xmlns:a16="http://schemas.microsoft.com/office/drawing/2014/main" id="{F58780B0-7B4C-46E8-9902-760DDDBE8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6623338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>
            <a:extLst>
              <a:ext uri="{FF2B5EF4-FFF2-40B4-BE49-F238E27FC236}">
                <a16:creationId xmlns:a16="http://schemas.microsoft.com/office/drawing/2014/main" id="{FC7B5FF9-0875-4FCA-901F-9BA19A9C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7213742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id="{4463CB22-1684-4A25-937C-F3A030E9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7778936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id="{BA4179D5-575F-4B0A-9922-7FEEC7C16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4" y="8194484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13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594292AF-FF7A-46A1-BB63-1978A0DE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460" y="599274"/>
            <a:ext cx="148166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🧍</a:t>
            </a:r>
            <a:r>
              <a:rPr kumimoji="0" lang="de-DE" altLang="de-DE" sz="3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🏠</a:t>
            </a:r>
            <a:endParaRPr kumimoji="0" lang="de-DE" altLang="de-DE" sz="60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F6DFB53A-F618-4E1F-B0D6-E079B61A9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66425"/>
              </p:ext>
            </p:extLst>
          </p:nvPr>
        </p:nvGraphicFramePr>
        <p:xfrm>
          <a:off x="338660" y="1452063"/>
          <a:ext cx="6176449" cy="68952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73846">
                  <a:extLst>
                    <a:ext uri="{9D8B030D-6E8A-4147-A177-3AD203B41FA5}">
                      <a16:colId xmlns:a16="http://schemas.microsoft.com/office/drawing/2014/main" val="207236280"/>
                    </a:ext>
                  </a:extLst>
                </a:gridCol>
                <a:gridCol w="2914111">
                  <a:extLst>
                    <a:ext uri="{9D8B030D-6E8A-4147-A177-3AD203B41FA5}">
                      <a16:colId xmlns:a16="http://schemas.microsoft.com/office/drawing/2014/main" val="864963314"/>
                    </a:ext>
                  </a:extLst>
                </a:gridCol>
                <a:gridCol w="209677">
                  <a:extLst>
                    <a:ext uri="{9D8B030D-6E8A-4147-A177-3AD203B41FA5}">
                      <a16:colId xmlns:a16="http://schemas.microsoft.com/office/drawing/2014/main" val="4016181843"/>
                    </a:ext>
                  </a:extLst>
                </a:gridCol>
                <a:gridCol w="2778815">
                  <a:extLst>
                    <a:ext uri="{9D8B030D-6E8A-4147-A177-3AD203B41FA5}">
                      <a16:colId xmlns:a16="http://schemas.microsoft.com/office/drawing/2014/main" val="3237988840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The </a:t>
                      </a:r>
                      <a:r>
                        <a:rPr lang="de-DE" sz="1000" dirty="0" err="1"/>
                        <a:t>basics</a:t>
                      </a:r>
                      <a:endParaRPr lang="de-DE" sz="1000" dirty="0"/>
                    </a:p>
                  </a:txBody>
                  <a:tcPr marL="72000" marT="61200" marB="61200" vert="vert27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err="1"/>
                        <a:t>Notify</a:t>
                      </a:r>
                      <a:r>
                        <a:rPr lang="de-DE" sz="1000" b="1" dirty="0"/>
                        <a:t> all </a:t>
                      </a:r>
                      <a:r>
                        <a:rPr lang="de-DE" sz="1000" b="1" dirty="0" err="1"/>
                        <a:t>course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participants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e-mail</a:t>
                      </a:r>
                      <a:r>
                        <a:rPr lang="de-DE" sz="1000" dirty="0"/>
                        <a:t>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</a:t>
                      </a:r>
                      <a:r>
                        <a:rPr lang="de-DE" sz="1000" dirty="0" err="1"/>
                        <a:t>about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important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information</a:t>
                      </a:r>
                      <a:endParaRPr lang="de-DE" sz="1000" dirty="0"/>
                    </a:p>
                  </a:txBody>
                  <a:tcPr marL="72000" marT="61200" marB="612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72000" marT="61200" marB="612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 </a:t>
                      </a:r>
                      <a:r>
                        <a:rPr lang="de-DE" sz="1000" dirty="0" err="1"/>
                        <a:t>course</a:t>
                      </a:r>
                      <a:r>
                        <a:rPr lang="de-DE" sz="1000" dirty="0"/>
                        <a:t> -&gt; </a:t>
                      </a:r>
                      <a:r>
                        <a:rPr lang="de-DE" sz="1000" dirty="0" err="1"/>
                        <a:t>Participants</a:t>
                      </a:r>
                      <a:r>
                        <a:rPr lang="de-DE" sz="1000" dirty="0"/>
                        <a:t>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-&gt; Message </a:t>
                      </a:r>
                      <a:r>
                        <a:rPr lang="de-DE" sz="1000" dirty="0" err="1"/>
                        <a:t>to</a:t>
                      </a:r>
                      <a:r>
                        <a:rPr lang="de-DE" sz="1000" dirty="0"/>
                        <a:t> all (</a:t>
                      </a:r>
                      <a:r>
                        <a:rPr lang="de-DE" sz="1000" dirty="0" err="1"/>
                        <a:t>circular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e-mail</a:t>
                      </a:r>
                      <a:r>
                        <a:rPr lang="de-DE" sz="1000" dirty="0"/>
                        <a:t>)</a:t>
                      </a:r>
                    </a:p>
                  </a:txBody>
                  <a:tcPr marL="72000" marT="61200" marB="612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1940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err="1"/>
                        <a:t>Provide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files</a:t>
                      </a:r>
                      <a:endParaRPr lang="de-DE" sz="1000" dirty="0"/>
                    </a:p>
                    <a:p>
                      <a:r>
                        <a:rPr lang="de-DE" sz="1000" dirty="0"/>
                        <a:t>    e.g. </a:t>
                      </a:r>
                      <a:r>
                        <a:rPr lang="de-DE" sz="1000" dirty="0" err="1"/>
                        <a:t>slides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assignments</a:t>
                      </a:r>
                      <a:r>
                        <a:rPr lang="de-DE" sz="1000" dirty="0"/>
                        <a:t>, </a:t>
                      </a:r>
                      <a:r>
                        <a:rPr lang="de-DE" sz="1000" dirty="0" err="1"/>
                        <a:t>literature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 </a:t>
                      </a:r>
                      <a:r>
                        <a:rPr lang="de-DE" sz="1000" dirty="0" err="1"/>
                        <a:t>course</a:t>
                      </a:r>
                      <a:r>
                        <a:rPr lang="de-DE" sz="1000" dirty="0"/>
                        <a:t> -&gt; Files -&gt; Add </a:t>
                      </a:r>
                      <a:r>
                        <a:rPr lang="de-DE" sz="1000" dirty="0" err="1"/>
                        <a:t>file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9016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Set </a:t>
                      </a:r>
                      <a:r>
                        <a:rPr lang="de-DE" sz="1000" b="1" dirty="0" err="1"/>
                        <a:t>up</a:t>
                      </a:r>
                      <a:r>
                        <a:rPr lang="de-DE" sz="1000" b="1" dirty="0"/>
                        <a:t> a Corona </a:t>
                      </a:r>
                      <a:r>
                        <a:rPr lang="de-DE" sz="1000" b="1" dirty="0" err="1"/>
                        <a:t>info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page</a:t>
                      </a:r>
                      <a:r>
                        <a:rPr lang="de-DE" sz="1000" dirty="0"/>
                        <a:t>, </a:t>
                      </a:r>
                      <a:r>
                        <a:rPr lang="en-US" sz="1000" dirty="0"/>
                        <a:t>to explain in a structured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    way how the course starts the semester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 </a:t>
                      </a:r>
                      <a:r>
                        <a:rPr lang="de-DE" sz="1000" dirty="0" err="1"/>
                        <a:t>course</a:t>
                      </a:r>
                      <a:r>
                        <a:rPr lang="de-DE" sz="1000" dirty="0"/>
                        <a:t> -&gt; </a:t>
                      </a:r>
                      <a:r>
                        <a:rPr lang="de-DE" sz="1000" dirty="0" err="1"/>
                        <a:t>Teach</a:t>
                      </a:r>
                      <a:r>
                        <a:rPr lang="de-DE" sz="1000" dirty="0"/>
                        <a:t> online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-&gt; Set </a:t>
                      </a:r>
                      <a:r>
                        <a:rPr lang="de-DE" sz="1000" dirty="0" err="1"/>
                        <a:t>up</a:t>
                      </a:r>
                      <a:r>
                        <a:rPr lang="de-DE" sz="1000" dirty="0"/>
                        <a:t> Corona </a:t>
                      </a:r>
                      <a:r>
                        <a:rPr lang="de-DE" sz="1000" dirty="0" err="1"/>
                        <a:t>info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page</a:t>
                      </a:r>
                      <a:endParaRPr lang="de-DE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46093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Use </a:t>
                      </a:r>
                      <a:r>
                        <a:rPr lang="de-DE" sz="1000" dirty="0" err="1"/>
                        <a:t>teaching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materials</a:t>
                      </a:r>
                      <a:endParaRPr lang="de-DE" sz="1000" dirty="0"/>
                    </a:p>
                  </a:txBody>
                  <a:tcPr marL="72000" marT="61200" marB="61200" vert="vert27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Find and </a:t>
                      </a:r>
                      <a:r>
                        <a:rPr lang="de-DE" sz="1000" b="1" dirty="0" err="1"/>
                        <a:t>exchange</a:t>
                      </a:r>
                      <a:r>
                        <a:rPr lang="de-DE" sz="1000" b="1" dirty="0"/>
                        <a:t> open </a:t>
                      </a:r>
                      <a:r>
                        <a:rPr lang="de-DE" sz="1000" b="1" dirty="0" err="1"/>
                        <a:t>educational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resources</a:t>
                      </a:r>
                      <a:r>
                        <a:rPr lang="de-DE" sz="1000" b="1" dirty="0"/>
                        <a:t>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(OER)</a:t>
                      </a:r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 </a:t>
                      </a:r>
                      <a:r>
                        <a:rPr lang="de-DE" sz="1000" dirty="0" err="1"/>
                        <a:t>course</a:t>
                      </a:r>
                      <a:r>
                        <a:rPr lang="de-DE" sz="1000" dirty="0"/>
                        <a:t> -&gt; </a:t>
                      </a:r>
                      <a:r>
                        <a:rPr lang="de-DE" sz="1000" dirty="0" err="1"/>
                        <a:t>Teach</a:t>
                      </a:r>
                      <a:r>
                        <a:rPr lang="de-DE" sz="1000" dirty="0"/>
                        <a:t> online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-&gt; OER </a:t>
                      </a:r>
                      <a:r>
                        <a:rPr lang="de-DE" sz="1000" dirty="0" err="1"/>
                        <a:t>portals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for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exchanging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free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materials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5740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err="1"/>
                        <a:t>Compiling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materials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Use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Courseware </a:t>
                      </a:r>
                      <a:r>
                        <a:rPr lang="de-DE" sz="1000" dirty="0" err="1"/>
                        <a:t>plugin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to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create</a:t>
                      </a:r>
                      <a:r>
                        <a:rPr lang="de-DE" sz="1000" dirty="0"/>
                        <a:t> </a:t>
                      </a:r>
                      <a:r>
                        <a:rPr lang="en-US" sz="1000" dirty="0"/>
                        <a:t>coherent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    learning modules with videos, texts, and self-tests.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latin typeface="+mn-lt"/>
                      </a:endParaRPr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 </a:t>
                      </a:r>
                      <a:r>
                        <a:rPr lang="de-DE" sz="1000" dirty="0" err="1"/>
                        <a:t>course</a:t>
                      </a:r>
                      <a:r>
                        <a:rPr lang="de-DE" sz="1000" dirty="0"/>
                        <a:t> -&gt; </a:t>
                      </a:r>
                      <a:r>
                        <a:rPr lang="de-DE" sz="1000" dirty="0" err="1"/>
                        <a:t>Teach</a:t>
                      </a:r>
                      <a:r>
                        <a:rPr lang="de-DE" sz="1000" dirty="0"/>
                        <a:t> online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-&gt; </a:t>
                      </a:r>
                      <a:r>
                        <a:rPr lang="de-DE" sz="1000" dirty="0" err="1"/>
                        <a:t>Compiling</a:t>
                      </a:r>
                      <a:r>
                        <a:rPr lang="de-DE" sz="1000" dirty="0"/>
                        <a:t> Materials</a:t>
                      </a:r>
                    </a:p>
                    <a:p>
                      <a:r>
                        <a:rPr lang="de-DE" sz="1000" dirty="0"/>
                        <a:t>(</a:t>
                      </a:r>
                      <a:r>
                        <a:rPr lang="de-DE" sz="1000" dirty="0" err="1"/>
                        <a:t>activates</a:t>
                      </a:r>
                      <a:r>
                        <a:rPr lang="de-DE" sz="1000" dirty="0"/>
                        <a:t> Courseware and </a:t>
                      </a:r>
                      <a:r>
                        <a:rPr lang="de-DE" sz="1000" dirty="0" err="1"/>
                        <a:t>imports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example</a:t>
                      </a:r>
                      <a:r>
                        <a:rPr lang="de-DE" sz="1000" dirty="0"/>
                        <a:t>)</a:t>
                      </a:r>
                      <a:endParaRPr lang="de-DE" sz="1000" dirty="0">
                        <a:latin typeface="+mn-lt"/>
                      </a:endParaRPr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2367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1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err="1"/>
                        <a:t>Respect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copyright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law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dirty="0"/>
                        <a:t>–  </a:t>
                      </a:r>
                    </a:p>
                    <a:p>
                      <a:r>
                        <a:rPr lang="de-DE" sz="1000" dirty="0"/>
                        <a:t>    </a:t>
                      </a:r>
                      <a:r>
                        <a:rPr lang="en-US" sz="1000" dirty="0"/>
                        <a:t>The most important facts for teaching in brief</a:t>
                      </a:r>
                      <a:endParaRPr lang="de-DE" sz="105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 </a:t>
                      </a:r>
                      <a:r>
                        <a:rPr lang="de-DE" sz="1000" dirty="0" err="1"/>
                        <a:t>course</a:t>
                      </a:r>
                      <a:r>
                        <a:rPr lang="de-DE" sz="1000" dirty="0"/>
                        <a:t> -&gt; </a:t>
                      </a:r>
                      <a:r>
                        <a:rPr lang="de-DE" sz="1000" dirty="0" err="1"/>
                        <a:t>Teach</a:t>
                      </a:r>
                      <a:r>
                        <a:rPr lang="de-DE" sz="1000" dirty="0"/>
                        <a:t> online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-&gt; </a:t>
                      </a:r>
                      <a:r>
                        <a:rPr lang="de-DE" sz="1000" dirty="0" err="1"/>
                        <a:t>Respect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copyright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law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7519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Online </a:t>
                      </a:r>
                      <a:r>
                        <a:rPr lang="de-DE" sz="1000" dirty="0" err="1"/>
                        <a:t>collaboration</a:t>
                      </a:r>
                      <a:endParaRPr lang="de-DE" sz="1000" dirty="0"/>
                    </a:p>
                  </a:txBody>
                  <a:tcPr marL="72000" marT="61200" marB="61200" vert="vert27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Online </a:t>
                      </a:r>
                      <a:r>
                        <a:rPr lang="de-DE" sz="1000" b="1" dirty="0" err="1"/>
                        <a:t>meetings</a:t>
                      </a:r>
                      <a:r>
                        <a:rPr lang="de-DE" sz="1000" b="1" dirty="0"/>
                        <a:t> and </a:t>
                      </a:r>
                      <a:r>
                        <a:rPr lang="de-DE" sz="1000" b="1" dirty="0" err="1"/>
                        <a:t>video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conferences</a:t>
                      </a:r>
                      <a:endParaRPr lang="de-DE" sz="1000" b="1" dirty="0"/>
                    </a:p>
                    <a:p>
                      <a:r>
                        <a:rPr lang="de-DE" sz="1000" dirty="0"/>
                        <a:t>    </a:t>
                      </a:r>
                      <a:r>
                        <a:rPr lang="de-DE" sz="1000" dirty="0" err="1"/>
                        <a:t>with</a:t>
                      </a:r>
                      <a:r>
                        <a:rPr lang="de-DE" sz="1000" dirty="0"/>
                        <a:t> "BigBlueButton" on </a:t>
                      </a:r>
                      <a:r>
                        <a:rPr lang="de-DE" sz="1000" dirty="0" err="1"/>
                        <a:t>university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servers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 </a:t>
                      </a:r>
                      <a:r>
                        <a:rPr lang="de-DE" sz="1000" dirty="0" err="1"/>
                        <a:t>course</a:t>
                      </a:r>
                      <a:r>
                        <a:rPr lang="de-DE" sz="1000" dirty="0"/>
                        <a:t> -&gt; More... -&gt; </a:t>
                      </a:r>
                      <a:r>
                        <a:rPr lang="de-DE" sz="1000" dirty="0" err="1"/>
                        <a:t>activate</a:t>
                      </a:r>
                      <a:r>
                        <a:rPr lang="de-DE" sz="1000" dirty="0"/>
                        <a:t> "Meetings" </a:t>
                      </a:r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493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Group </a:t>
                      </a:r>
                      <a:r>
                        <a:rPr lang="de-DE" sz="1000" b="1" dirty="0" err="1"/>
                        <a:t>chats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dirty="0"/>
                        <a:t>– </a:t>
                      </a:r>
                      <a:r>
                        <a:rPr lang="de-DE" sz="1000" dirty="0" err="1"/>
                        <a:t>with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"Matrix/Riot" </a:t>
                      </a:r>
                      <a:r>
                        <a:rPr lang="de-DE" sz="1000" dirty="0" err="1"/>
                        <a:t>messenger</a:t>
                      </a:r>
                      <a:r>
                        <a:rPr lang="de-DE" sz="1000" dirty="0"/>
                        <a:t>  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</a:t>
                      </a:r>
                      <a:r>
                        <a:rPr lang="de-DE" sz="1000" dirty="0" err="1"/>
                        <a:t>groups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can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communicate</a:t>
                      </a:r>
                      <a:r>
                        <a:rPr lang="de-DE" sz="1000" dirty="0"/>
                        <a:t> like </a:t>
                      </a:r>
                      <a:r>
                        <a:rPr lang="de-DE" sz="1000" dirty="0" err="1"/>
                        <a:t>with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Slack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or</a:t>
                      </a:r>
                      <a:r>
                        <a:rPr lang="de-DE" sz="1000" dirty="0"/>
                        <a:t>       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WhatsApp (</a:t>
                      </a:r>
                      <a:r>
                        <a:rPr lang="de-DE" sz="1000" dirty="0" err="1"/>
                        <a:t>including</a:t>
                      </a:r>
                      <a:r>
                        <a:rPr lang="de-DE" sz="1000" dirty="0"/>
                        <a:t> mobile </a:t>
                      </a:r>
                      <a:r>
                        <a:rPr lang="de-DE" sz="1000" dirty="0" err="1"/>
                        <a:t>apps</a:t>
                      </a:r>
                      <a:r>
                        <a:rPr lang="de-DE" sz="1000" dirty="0"/>
                        <a:t>)</a:t>
                      </a:r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Quick </a:t>
                      </a:r>
                      <a:r>
                        <a:rPr lang="de-DE" sz="1000" dirty="0" err="1"/>
                        <a:t>start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guide</a:t>
                      </a:r>
                      <a:r>
                        <a:rPr lang="de-DE" sz="1000" dirty="0"/>
                        <a:t>: </a:t>
                      </a:r>
                      <a:br>
                        <a:rPr lang="de-DE" sz="1000" dirty="0"/>
                      </a:br>
                      <a:r>
                        <a:rPr lang="de-DE" sz="1000" dirty="0">
                          <a:hlinkClick r:id="rId2"/>
                        </a:rPr>
                        <a:t>https://www.rz.uos.de/homeoffice/riot.html</a:t>
                      </a:r>
                      <a:r>
                        <a:rPr lang="de-DE" sz="1000" dirty="0"/>
                        <a:t> </a:t>
                      </a:r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33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Working </a:t>
                      </a:r>
                      <a:r>
                        <a:rPr lang="de-DE" sz="1000" b="1" dirty="0" err="1"/>
                        <a:t>together</a:t>
                      </a:r>
                      <a:r>
                        <a:rPr lang="de-DE" sz="1000" b="1" dirty="0"/>
                        <a:t> on </a:t>
                      </a:r>
                      <a:r>
                        <a:rPr lang="de-DE" sz="1000" b="1" dirty="0" err="1"/>
                        <a:t>texts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</a:t>
                      </a:r>
                      <a:r>
                        <a:rPr lang="en-US" sz="1000" dirty="0"/>
                        <a:t>Via "Pads" in Stud.IP you can simultaneously write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    texts with many people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Stud.IP </a:t>
                      </a:r>
                      <a:r>
                        <a:rPr lang="de-DE" sz="1000" dirty="0" err="1"/>
                        <a:t>course</a:t>
                      </a:r>
                      <a:r>
                        <a:rPr lang="de-DE" sz="1000" dirty="0"/>
                        <a:t> -&gt; More... -&gt; </a:t>
                      </a:r>
                      <a:r>
                        <a:rPr lang="de-DE" sz="1000" dirty="0" err="1"/>
                        <a:t>activate</a:t>
                      </a:r>
                      <a:r>
                        <a:rPr lang="de-DE" sz="1000" dirty="0"/>
                        <a:t> "Etherpad", </a:t>
                      </a:r>
                      <a:r>
                        <a:rPr lang="de-DE" sz="1000" dirty="0" err="1"/>
                        <a:t>then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you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can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create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any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number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pads</a:t>
                      </a:r>
                      <a:r>
                        <a:rPr lang="de-DE" sz="1000" dirty="0"/>
                        <a:t> </a:t>
                      </a:r>
                      <a:br>
                        <a:rPr lang="de-DE" sz="1000" dirty="0"/>
                      </a:br>
                      <a:r>
                        <a:rPr lang="de-DE" sz="1000" dirty="0" err="1"/>
                        <a:t>for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each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course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14596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Online </a:t>
                      </a:r>
                      <a:r>
                        <a:rPr lang="de-DE" sz="1000" dirty="0" err="1"/>
                        <a:t>lectures</a:t>
                      </a:r>
                      <a:endParaRPr lang="de-DE" sz="1000" dirty="0"/>
                    </a:p>
                  </a:txBody>
                  <a:tcPr marL="72000" marT="61200" marB="61200" vert="vert27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Recordings in </a:t>
                      </a:r>
                      <a:r>
                        <a:rPr lang="de-DE" sz="1000" b="1" dirty="0" err="1"/>
                        <a:t>the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lecture</a:t>
                      </a:r>
                      <a:r>
                        <a:rPr lang="de-DE" sz="1000" b="1" dirty="0"/>
                        <a:t> hall </a:t>
                      </a:r>
                      <a:r>
                        <a:rPr lang="de-DE" sz="1000" b="1" dirty="0" err="1"/>
                        <a:t>without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audience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</a:t>
                      </a:r>
                      <a:r>
                        <a:rPr lang="en-US" sz="1000" dirty="0"/>
                        <a:t>are still possible and can be planned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    at short notice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Send </a:t>
                      </a:r>
                      <a:r>
                        <a:rPr lang="de-DE" sz="1000" dirty="0" err="1"/>
                        <a:t>us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your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request</a:t>
                      </a:r>
                      <a:r>
                        <a:rPr lang="de-DE" sz="1000" dirty="0"/>
                        <a:t> via </a:t>
                      </a:r>
                      <a:r>
                        <a:rPr lang="de-DE" sz="1000" dirty="0" err="1"/>
                        <a:t>e-mail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to</a:t>
                      </a:r>
                      <a:r>
                        <a:rPr lang="de-DE" sz="1000" dirty="0"/>
                        <a:t>: </a:t>
                      </a:r>
                      <a:br>
                        <a:rPr lang="de-DE" sz="1000" dirty="0"/>
                      </a:br>
                      <a:r>
                        <a:rPr lang="de-DE" sz="1000" dirty="0">
                          <a:hlinkClick r:id="rId3"/>
                        </a:rPr>
                        <a:t>virtuos@uni-osnabrueck.de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702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err="1"/>
                        <a:t>Record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podcasts</a:t>
                      </a:r>
                      <a:r>
                        <a:rPr lang="de-DE" sz="1000" b="1" dirty="0"/>
                        <a:t> and </a:t>
                      </a:r>
                      <a:r>
                        <a:rPr lang="de-DE" sz="1000" b="1" dirty="0" err="1"/>
                        <a:t>videos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yourself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</a:t>
                      </a:r>
                      <a:r>
                        <a:rPr lang="en-US" sz="1000" dirty="0"/>
                        <a:t>"Opencast Studio" allows recording of screen and   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    camera from within your Stud.IP course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Stud.IP </a:t>
                      </a:r>
                      <a:r>
                        <a:rPr lang="de-DE" sz="1000" dirty="0" err="1"/>
                        <a:t>course</a:t>
                      </a:r>
                      <a:r>
                        <a:rPr lang="de-DE" sz="1000" dirty="0"/>
                        <a:t> -&gt; More... -&gt; "Opencast"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Under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Opencast </a:t>
                      </a:r>
                      <a:r>
                        <a:rPr lang="de-DE" sz="1000" dirty="0" err="1"/>
                        <a:t>tab</a:t>
                      </a:r>
                      <a:r>
                        <a:rPr lang="de-DE" sz="1000" dirty="0"/>
                        <a:t>: "</a:t>
                      </a:r>
                      <a:r>
                        <a:rPr lang="de-DE" sz="1000" dirty="0" err="1"/>
                        <a:t>Record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video</a:t>
                      </a:r>
                      <a:r>
                        <a:rPr lang="de-DE" sz="1000" dirty="0"/>
                        <a:t>"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("Video aufzeichnen")</a:t>
                      </a:r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22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Upload and </a:t>
                      </a:r>
                      <a:r>
                        <a:rPr lang="de-DE" sz="1000" b="1" dirty="0" err="1"/>
                        <a:t>share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videos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</a:t>
                      </a:r>
                      <a:r>
                        <a:rPr lang="en-US" sz="1000" dirty="0"/>
                        <a:t>Self-created videos can be shared with your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    course participants via  the "Opencast" plugin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 </a:t>
                      </a:r>
                      <a:r>
                        <a:rPr lang="de-DE" sz="1000" dirty="0" err="1"/>
                        <a:t>course</a:t>
                      </a:r>
                      <a:r>
                        <a:rPr lang="de-DE" sz="1000" dirty="0"/>
                        <a:t> -&gt; More... -&gt; "Opencast"</a:t>
                      </a:r>
                    </a:p>
                    <a:p>
                      <a:r>
                        <a:rPr lang="de-DE" sz="1000" dirty="0" err="1"/>
                        <a:t>Under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Opencast </a:t>
                      </a:r>
                      <a:r>
                        <a:rPr lang="de-DE" sz="1000" dirty="0" err="1"/>
                        <a:t>tab</a:t>
                      </a:r>
                      <a:r>
                        <a:rPr lang="de-DE" sz="1000" dirty="0"/>
                        <a:t>: "Upload </a:t>
                      </a:r>
                      <a:r>
                        <a:rPr lang="de-DE" sz="1000" dirty="0" err="1"/>
                        <a:t>video</a:t>
                      </a:r>
                      <a:r>
                        <a:rPr lang="de-DE" sz="1000" dirty="0"/>
                        <a:t>"</a:t>
                      </a:r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552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Tasks</a:t>
                      </a:r>
                    </a:p>
                  </a:txBody>
                  <a:tcPr marL="72000" marT="61200" marB="61200" vert="vert27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Simple turning-in procedures: Homework folder 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</a:t>
                      </a:r>
                      <a:r>
                        <a:rPr lang="en-US" sz="1000" dirty="0"/>
                        <a:t>Students only see their own uploads</a:t>
                      </a:r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Stud.IP </a:t>
                      </a:r>
                      <a:r>
                        <a:rPr lang="de-DE" sz="1000" dirty="0" err="1"/>
                        <a:t>course</a:t>
                      </a:r>
                      <a:r>
                        <a:rPr lang="de-DE" sz="1000" dirty="0"/>
                        <a:t> -&gt; Files -&gt; Create </a:t>
                      </a:r>
                      <a:r>
                        <a:rPr lang="de-DE" sz="1000" dirty="0" err="1"/>
                        <a:t>folder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-&gt; </a:t>
                      </a:r>
                      <a:r>
                        <a:rPr lang="de-DE" sz="1000" dirty="0" err="1"/>
                        <a:t>select</a:t>
                      </a:r>
                      <a:r>
                        <a:rPr lang="de-DE" sz="1000" dirty="0"/>
                        <a:t> "</a:t>
                      </a:r>
                      <a:r>
                        <a:rPr lang="de-DE" sz="1000" dirty="0" err="1"/>
                        <a:t>Homework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folder</a:t>
                      </a:r>
                      <a:r>
                        <a:rPr lang="de-DE" sz="1000" dirty="0"/>
                        <a:t>"</a:t>
                      </a:r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8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 err="1"/>
                        <a:t>Exercise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sheets</a:t>
                      </a:r>
                      <a:r>
                        <a:rPr lang="de-DE" sz="1000" b="1" dirty="0"/>
                        <a:t> and </a:t>
                      </a:r>
                      <a:r>
                        <a:rPr lang="de-DE" sz="1000" b="1" dirty="0" err="1"/>
                        <a:t>tasks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with</a:t>
                      </a:r>
                      <a:r>
                        <a:rPr lang="de-DE" sz="1000" b="1" dirty="0"/>
                        <a:t> </a:t>
                      </a:r>
                      <a:r>
                        <a:rPr lang="de-DE" sz="1000" b="1" dirty="0" err="1"/>
                        <a:t>deadline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 </a:t>
                      </a:r>
                      <a:r>
                        <a:rPr lang="de-DE" sz="1000" dirty="0" err="1"/>
                        <a:t>Comprehensive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testing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environment</a:t>
                      </a:r>
                      <a:r>
                        <a:rPr lang="de-DE" sz="1000" dirty="0"/>
                        <a:t> "</a:t>
                      </a:r>
                      <a:r>
                        <a:rPr lang="de-DE" sz="1000" dirty="0" err="1"/>
                        <a:t>Vips</a:t>
                      </a:r>
                      <a:r>
                        <a:rPr lang="de-DE" sz="1000" dirty="0"/>
                        <a:t>"</a:t>
                      </a:r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Stud.IP </a:t>
                      </a:r>
                      <a:r>
                        <a:rPr lang="de-DE" sz="1000" dirty="0" err="1"/>
                        <a:t>course</a:t>
                      </a:r>
                      <a:r>
                        <a:rPr lang="de-DE" sz="1000" dirty="0"/>
                        <a:t> -&gt; </a:t>
                      </a:r>
                      <a:r>
                        <a:rPr lang="de-DE" sz="1000" dirty="0" err="1"/>
                        <a:t>Teach</a:t>
                      </a:r>
                      <a:r>
                        <a:rPr lang="de-DE" sz="1000" dirty="0"/>
                        <a:t> online -&gt; </a:t>
                      </a:r>
                      <a:r>
                        <a:rPr lang="de-DE" sz="1000" dirty="0" err="1"/>
                        <a:t>Exercise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sheets</a:t>
                      </a:r>
                      <a:br>
                        <a:rPr lang="de-DE" sz="1000" dirty="0"/>
                      </a:br>
                      <a:r>
                        <a:rPr lang="de-DE" sz="1000" dirty="0"/>
                        <a:t>   (</a:t>
                      </a:r>
                      <a:r>
                        <a:rPr lang="de-DE" sz="1000" dirty="0" err="1"/>
                        <a:t>Activates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Vips</a:t>
                      </a:r>
                      <a:r>
                        <a:rPr lang="de-DE" sz="1000" dirty="0"/>
                        <a:t> and </a:t>
                      </a:r>
                      <a:r>
                        <a:rPr lang="de-DE" sz="1000" dirty="0" err="1"/>
                        <a:t>imports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example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tasks</a:t>
                      </a:r>
                      <a:r>
                        <a:rPr lang="de-DE" sz="1000" dirty="0"/>
                        <a:t>)</a:t>
                      </a:r>
                    </a:p>
                  </a:txBody>
                  <a:tcPr marL="72000" marT="61200" marB="612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267840"/>
                  </a:ext>
                </a:extLst>
              </a:tr>
            </a:tbl>
          </a:graphicData>
        </a:graphic>
      </p:graphicFrame>
      <p:sp>
        <p:nvSpPr>
          <p:cNvPr id="4" name="Untertitel 2">
            <a:extLst>
              <a:ext uri="{FF2B5EF4-FFF2-40B4-BE49-F238E27FC236}">
                <a16:creationId xmlns:a16="http://schemas.microsoft.com/office/drawing/2014/main" id="{125E7A72-DAB5-4466-BD46-91383E1A6BAB}"/>
              </a:ext>
            </a:extLst>
          </p:cNvPr>
          <p:cNvSpPr txBox="1">
            <a:spLocks/>
          </p:cNvSpPr>
          <p:nvPr/>
        </p:nvSpPr>
        <p:spPr>
          <a:xfrm>
            <a:off x="2720593" y="115807"/>
            <a:ext cx="3946700" cy="422228"/>
          </a:xfrm>
          <a:prstGeom prst="rect">
            <a:avLst/>
          </a:prstGeom>
        </p:spPr>
        <p:txBody>
          <a:bodyPr vert="horz" lIns="132080" tIns="66041" rIns="132080" bIns="6604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800" b="1" dirty="0">
                <a:latin typeface="+mj-lt"/>
                <a:cs typeface="Arial" panose="020B0604020202020204" pitchFamily="34" charset="0"/>
              </a:rPr>
              <a:t>Cheat </a:t>
            </a:r>
            <a:r>
              <a:rPr lang="de-DE" sz="2800" b="1" dirty="0" err="1">
                <a:latin typeface="+mj-lt"/>
                <a:cs typeface="Arial" panose="020B0604020202020204" pitchFamily="34" charset="0"/>
              </a:rPr>
              <a:t>sheet</a:t>
            </a:r>
            <a:r>
              <a:rPr lang="de-DE" sz="2800" b="1" dirty="0">
                <a:latin typeface="+mj-lt"/>
                <a:cs typeface="Arial" panose="020B0604020202020204" pitchFamily="34" charset="0"/>
              </a:rPr>
              <a:t>: </a:t>
            </a:r>
            <a:r>
              <a:rPr lang="de-DE" sz="2800" b="1" dirty="0" err="1">
                <a:latin typeface="+mj-lt"/>
                <a:cs typeface="Arial" panose="020B0604020202020204" pitchFamily="34" charset="0"/>
              </a:rPr>
              <a:t>Teach</a:t>
            </a:r>
            <a:r>
              <a:rPr lang="de-DE" sz="2800" b="1" dirty="0">
                <a:latin typeface="+mj-lt"/>
                <a:cs typeface="Arial" panose="020B0604020202020204" pitchFamily="34" charset="0"/>
              </a:rPr>
              <a:t> online</a:t>
            </a:r>
            <a:endParaRPr lang="de-DE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B2AB1B5-809E-4985-A2DD-78B2331908A0}"/>
              </a:ext>
            </a:extLst>
          </p:cNvPr>
          <p:cNvSpPr txBox="1"/>
          <p:nvPr/>
        </p:nvSpPr>
        <p:spPr>
          <a:xfrm>
            <a:off x="3356345" y="9045091"/>
            <a:ext cx="32337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All information and 1-click action options now available in all Stud.IP courses for the summer semester 2020</a:t>
            </a:r>
            <a:br>
              <a:rPr lang="en-US" sz="1050" dirty="0"/>
            </a:br>
            <a:r>
              <a:rPr lang="en-US" sz="1050" dirty="0"/>
              <a:t>at https://studip.uni-osnabrueck.de</a:t>
            </a:r>
            <a:endParaRPr lang="de-DE" sz="1050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0C28ED43-BF40-4586-8CA0-7D4CA17C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5" y="1563685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A5569D0-302D-4B73-9F76-97E58C81204A}"/>
              </a:ext>
            </a:extLst>
          </p:cNvPr>
          <p:cNvSpPr/>
          <p:nvPr/>
        </p:nvSpPr>
        <p:spPr>
          <a:xfrm>
            <a:off x="267881" y="8701244"/>
            <a:ext cx="3429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We are happy to be of assistance, please contact us:</a:t>
            </a:r>
            <a:br>
              <a:rPr lang="en-US" sz="1050" dirty="0"/>
            </a:br>
            <a:r>
              <a:rPr lang="de-DE" sz="1000" dirty="0"/>
              <a:t>E-Mail: virtuos@uni-osnabrueck.de</a:t>
            </a:r>
          </a:p>
          <a:p>
            <a:r>
              <a:rPr lang="de-DE" sz="1000" dirty="0"/>
              <a:t>Tel. 0541/969-6666</a:t>
            </a:r>
          </a:p>
          <a:p>
            <a:r>
              <a:rPr lang="de-DE" sz="1000" dirty="0">
                <a:hlinkClick r:id="rId5"/>
              </a:rPr>
              <a:t>https://www.virtuos.uni-osnabrueck.de/digitale_lehre/covid_19.html</a:t>
            </a:r>
            <a:r>
              <a:rPr lang="de-DE" sz="1000" dirty="0"/>
              <a:t>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B21DB88-769E-43DC-AB81-7252A46932B5}"/>
              </a:ext>
            </a:extLst>
          </p:cNvPr>
          <p:cNvSpPr/>
          <p:nvPr/>
        </p:nvSpPr>
        <p:spPr>
          <a:xfrm>
            <a:off x="276667" y="1178422"/>
            <a:ext cx="57654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cs typeface="Arial" panose="020B0604020202020204" pitchFamily="34" charset="0"/>
              </a:rPr>
              <a:t>Current options and services at Osnabrück University (as of April 3, 2020)</a:t>
            </a:r>
            <a:endParaRPr lang="de-DE" sz="1000" dirty="0"/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BB9FF137-C322-4843-8CFE-3974C803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5" y="2006445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>
            <a:extLst>
              <a:ext uri="{FF2B5EF4-FFF2-40B4-BE49-F238E27FC236}">
                <a16:creationId xmlns:a16="http://schemas.microsoft.com/office/drawing/2014/main" id="{24E32A3A-B20F-4991-BA1C-F7F9079D9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2429660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>
            <a:extLst>
              <a:ext uri="{FF2B5EF4-FFF2-40B4-BE49-F238E27FC236}">
                <a16:creationId xmlns:a16="http://schemas.microsoft.com/office/drawing/2014/main" id="{E7F45103-E0BD-4CD5-9F46-1C89A9439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5" y="2843080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>
            <a:extLst>
              <a:ext uri="{FF2B5EF4-FFF2-40B4-BE49-F238E27FC236}">
                <a16:creationId xmlns:a16="http://schemas.microsoft.com/office/drawing/2014/main" id="{E8B7555D-7FE1-4BA1-8B9A-5F50C560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3290729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>
            <a:extLst>
              <a:ext uri="{FF2B5EF4-FFF2-40B4-BE49-F238E27FC236}">
                <a16:creationId xmlns:a16="http://schemas.microsoft.com/office/drawing/2014/main" id="{63113ADB-D5F6-449D-AE1C-D0E07E145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3883489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07E3C2A9-27E2-4ADB-B981-E14CE1DCA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4305597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>
            <a:extLst>
              <a:ext uri="{FF2B5EF4-FFF2-40B4-BE49-F238E27FC236}">
                <a16:creationId xmlns:a16="http://schemas.microsoft.com/office/drawing/2014/main" id="{4150C1BE-7EB1-4656-8163-559D36556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4738306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>
            <a:extLst>
              <a:ext uri="{FF2B5EF4-FFF2-40B4-BE49-F238E27FC236}">
                <a16:creationId xmlns:a16="http://schemas.microsoft.com/office/drawing/2014/main" id="{01904ACA-852E-4B20-8CC0-133F2F32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7" y="5306738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>
            <a:extLst>
              <a:ext uri="{FF2B5EF4-FFF2-40B4-BE49-F238E27FC236}">
                <a16:creationId xmlns:a16="http://schemas.microsoft.com/office/drawing/2014/main" id="{3C5E9054-EEFA-48E6-A5F0-A8A54B566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5893362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>
            <a:extLst>
              <a:ext uri="{FF2B5EF4-FFF2-40B4-BE49-F238E27FC236}">
                <a16:creationId xmlns:a16="http://schemas.microsoft.com/office/drawing/2014/main" id="{F58780B0-7B4C-46E8-9902-760DDDBE8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6470205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>
            <a:extLst>
              <a:ext uri="{FF2B5EF4-FFF2-40B4-BE49-F238E27FC236}">
                <a16:creationId xmlns:a16="http://schemas.microsoft.com/office/drawing/2014/main" id="{FC7B5FF9-0875-4FCA-901F-9BA19A9C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7044552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id="{4463CB22-1684-4A25-937C-F3A030E9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6" y="7593938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id="{BA4179D5-575F-4B0A-9922-7FEEC7C16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207">
            <a:off x="3552234" y="8023944"/>
            <a:ext cx="210299" cy="2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B937A1F-2069-4B9A-9FAE-793D864DE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9479" y="8679463"/>
            <a:ext cx="2985629" cy="44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2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1110</Words>
  <Application>Microsoft Office PowerPoint</Application>
  <PresentationFormat>A4-Papier (210 x 297 mm)</PresentationFormat>
  <Paragraphs>94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Thelen</dc:creator>
  <cp:lastModifiedBy>Tobias Thelen</cp:lastModifiedBy>
  <cp:revision>439</cp:revision>
  <cp:lastPrinted>2020-03-31T13:33:07Z</cp:lastPrinted>
  <dcterms:created xsi:type="dcterms:W3CDTF">2014-07-21T07:40:50Z</dcterms:created>
  <dcterms:modified xsi:type="dcterms:W3CDTF">2020-04-03T09:38:49Z</dcterms:modified>
</cp:coreProperties>
</file>