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handoutMasterIdLst>
    <p:handoutMasterId r:id="rId26"/>
  </p:handoutMasterIdLst>
  <p:sldIdLst>
    <p:sldId id="2561" r:id="rId2"/>
    <p:sldId id="2562" r:id="rId3"/>
    <p:sldId id="2563" r:id="rId4"/>
    <p:sldId id="2565" r:id="rId5"/>
    <p:sldId id="2564" r:id="rId6"/>
    <p:sldId id="2566" r:id="rId7"/>
    <p:sldId id="2567" r:id="rId8"/>
    <p:sldId id="2568" r:id="rId9"/>
    <p:sldId id="2584" r:id="rId10"/>
    <p:sldId id="2569" r:id="rId11"/>
    <p:sldId id="2586" r:id="rId12"/>
    <p:sldId id="2585" r:id="rId13"/>
    <p:sldId id="2587" r:id="rId14"/>
    <p:sldId id="2571" r:id="rId15"/>
    <p:sldId id="2572" r:id="rId16"/>
    <p:sldId id="2573" r:id="rId17"/>
    <p:sldId id="2574" r:id="rId18"/>
    <p:sldId id="2575" r:id="rId19"/>
    <p:sldId id="2576" r:id="rId20"/>
    <p:sldId id="2577" r:id="rId21"/>
    <p:sldId id="2579" r:id="rId22"/>
    <p:sldId id="2582" r:id="rId23"/>
    <p:sldId id="2583" r:id="rId24"/>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Anwendungsfalldiagramm: Visualisierung von Systemanforderungen" id="{44291497-B090-41FF-ACC0-9A654F59B94C}">
          <p14:sldIdLst>
            <p14:sldId id="2561"/>
            <p14:sldId id="2562"/>
          </p14:sldIdLst>
        </p14:section>
        <p14:section name="Einführung in Anwendungsfalldiagramme" id="{75756DB7-2BA3-49BC-AD8F-AFE07CA00FD3}">
          <p14:sldIdLst>
            <p14:sldId id="2563"/>
            <p14:sldId id="2565"/>
            <p14:sldId id="2564"/>
            <p14:sldId id="2566"/>
          </p14:sldIdLst>
        </p14:section>
        <p14:section name="Grundlegende Elemente eines Anwendungsfalldiagramms" id="{2A9C3ED9-2215-461E-AE2E-2FCABFE9C608}">
          <p14:sldIdLst>
            <p14:sldId id="2567"/>
            <p14:sldId id="2568"/>
            <p14:sldId id="2584"/>
            <p14:sldId id="2569"/>
            <p14:sldId id="2586"/>
            <p14:sldId id="2585"/>
            <p14:sldId id="2587"/>
          </p14:sldIdLst>
        </p14:section>
        <p14:section name="Erstellung eines Anwendungsfalldiagramms" id="{A9648413-2909-4FB4-A1FE-CE048B08339F}">
          <p14:sldIdLst>
            <p14:sldId id="2571"/>
            <p14:sldId id="2572"/>
            <p14:sldId id="2573"/>
            <p14:sldId id="2574"/>
          </p14:sldIdLst>
        </p14:section>
        <p14:section name="Anwendungsfälle und Beispiele" id="{A282C9BE-87B3-406B-B0E7-2355A654EE8B}">
          <p14:sldIdLst>
            <p14:sldId id="2575"/>
            <p14:sldId id="2576"/>
            <p14:sldId id="2577"/>
          </p14:sldIdLst>
        </p14:section>
        <p14:section name="Erweiterungen und Vertiefungen" id="{2D6C4366-6743-4F2D-B042-0BB217495E89}">
          <p14:sldIdLst>
            <p14:sldId id="2579"/>
            <p14:sldId id="2582"/>
          </p14:sldIdLst>
        </p14:section>
        <p14:section name="Schlussfolgerung" id="{4D6C3B7C-104D-4CA7-9F13-FA869BA046C6}">
          <p14:sldIdLst>
            <p14:sldId id="258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6" autoAdjust="0"/>
    <p:restoredTop sz="94660"/>
  </p:normalViewPr>
  <p:slideViewPr>
    <p:cSldViewPr snapToGrid="0">
      <p:cViewPr varScale="1">
        <p:scale>
          <a:sx n="70" d="100"/>
          <a:sy n="70" d="100"/>
        </p:scale>
        <p:origin x="72" y="115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96" d="100"/>
          <a:sy n="96" d="100"/>
        </p:scale>
        <p:origin x="246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06448F-68D8-41C7-8B6E-6EE32D33BF2F}" type="doc">
      <dgm:prSet loTypeId="urn:microsoft.com/office/officeart/2008/layout/VerticalCurvedList" loCatId="list" qsTypeId="urn:microsoft.com/office/officeart/2005/8/quickstyle/simple3" qsCatId="simple" csTypeId="urn:microsoft.com/office/officeart/2005/8/colors/colorful1" csCatId="colorful" phldr="1"/>
      <dgm:spPr/>
      <dgm:t>
        <a:bodyPr/>
        <a:lstStyle/>
        <a:p>
          <a:endParaRPr lang="en-US"/>
        </a:p>
      </dgm:t>
    </dgm:pt>
    <dgm:pt modelId="{8558A2C4-57A7-4681-B174-18BAC1F346C1}">
      <dgm:prSet/>
      <dgm:spPr/>
      <dgm:t>
        <a:bodyPr/>
        <a:lstStyle/>
        <a:p>
          <a:r>
            <a:rPr lang="de-DE" b="1" i="0" baseline="0"/>
            <a:t>Klarer Überblick über Systemfunktionen</a:t>
          </a:r>
          <a:r>
            <a:rPr lang="de-DE" b="0" i="0" baseline="0"/>
            <a:t> aus Sicht der Benutzer.</a:t>
          </a:r>
          <a:endParaRPr lang="en-US"/>
        </a:p>
      </dgm:t>
    </dgm:pt>
    <dgm:pt modelId="{4CDAD1F7-50C4-4D90-9942-22E4C0FEF197}" type="parTrans" cxnId="{508D3DC0-AC17-42DF-B226-8174C087D654}">
      <dgm:prSet/>
      <dgm:spPr/>
      <dgm:t>
        <a:bodyPr/>
        <a:lstStyle/>
        <a:p>
          <a:endParaRPr lang="en-US"/>
        </a:p>
      </dgm:t>
    </dgm:pt>
    <dgm:pt modelId="{3B57A722-F492-4594-9480-4ABDF72D78AA}" type="sibTrans" cxnId="{508D3DC0-AC17-42DF-B226-8174C087D654}">
      <dgm:prSet/>
      <dgm:spPr/>
      <dgm:t>
        <a:bodyPr/>
        <a:lstStyle/>
        <a:p>
          <a:endParaRPr lang="en-US"/>
        </a:p>
      </dgm:t>
    </dgm:pt>
    <dgm:pt modelId="{0B32A2D7-A4C6-4766-B5CC-F01FF771A253}">
      <dgm:prSet/>
      <dgm:spPr/>
      <dgm:t>
        <a:bodyPr/>
        <a:lstStyle/>
        <a:p>
          <a:r>
            <a:rPr lang="de-DE" b="1" i="0" baseline="0"/>
            <a:t>Erleichtert die Kommunikation</a:t>
          </a:r>
          <a:r>
            <a:rPr lang="de-DE" b="0" i="0" baseline="0"/>
            <a:t> zwischen Entwicklern, Analysten und Auftraggebern.</a:t>
          </a:r>
          <a:endParaRPr lang="en-US" dirty="0"/>
        </a:p>
      </dgm:t>
    </dgm:pt>
    <dgm:pt modelId="{A23FCDF9-6CAF-4F72-8429-C96B53AFA45A}" type="parTrans" cxnId="{E822E61A-0316-456C-8653-0CE4A4E68016}">
      <dgm:prSet/>
      <dgm:spPr/>
      <dgm:t>
        <a:bodyPr/>
        <a:lstStyle/>
        <a:p>
          <a:endParaRPr lang="en-US"/>
        </a:p>
      </dgm:t>
    </dgm:pt>
    <dgm:pt modelId="{1C77FDA4-2FFF-4906-B574-17E3F134500C}" type="sibTrans" cxnId="{E822E61A-0316-456C-8653-0CE4A4E68016}">
      <dgm:prSet/>
      <dgm:spPr/>
      <dgm:t>
        <a:bodyPr/>
        <a:lstStyle/>
        <a:p>
          <a:endParaRPr lang="en-US"/>
        </a:p>
      </dgm:t>
    </dgm:pt>
    <dgm:pt modelId="{A0441158-AA93-4701-AF9D-9D387A40B26D}">
      <dgm:prSet/>
      <dgm:spPr/>
      <dgm:t>
        <a:bodyPr/>
        <a:lstStyle/>
        <a:p>
          <a:r>
            <a:rPr lang="de-DE" b="1" i="0" baseline="0"/>
            <a:t>Unterstützt das Softwaredesign</a:t>
          </a:r>
          <a:r>
            <a:rPr lang="de-DE" b="0" i="0" baseline="0"/>
            <a:t>, indem es funktionale Anforderungen strukturiert vorgibt.</a:t>
          </a:r>
          <a:endParaRPr lang="en-US"/>
        </a:p>
      </dgm:t>
    </dgm:pt>
    <dgm:pt modelId="{333229A9-839B-488C-912A-69FFA30A0110}" type="parTrans" cxnId="{2E86E10D-AFF3-4FD3-BCAC-618FBCDB34A3}">
      <dgm:prSet/>
      <dgm:spPr/>
      <dgm:t>
        <a:bodyPr/>
        <a:lstStyle/>
        <a:p>
          <a:endParaRPr lang="en-US"/>
        </a:p>
      </dgm:t>
    </dgm:pt>
    <dgm:pt modelId="{AC5B4CF9-5750-461C-8B59-C17FDB2D3DFA}" type="sibTrans" cxnId="{2E86E10D-AFF3-4FD3-BCAC-618FBCDB34A3}">
      <dgm:prSet/>
      <dgm:spPr/>
      <dgm:t>
        <a:bodyPr/>
        <a:lstStyle/>
        <a:p>
          <a:endParaRPr lang="en-US"/>
        </a:p>
      </dgm:t>
    </dgm:pt>
    <dgm:pt modelId="{F4F735D7-5DDF-4134-B513-7B1472A1EF91}">
      <dgm:prSet/>
      <dgm:spPr/>
      <dgm:t>
        <a:bodyPr/>
        <a:lstStyle/>
        <a:p>
          <a:r>
            <a:rPr lang="de-DE" b="1" i="0" baseline="0" dirty="0"/>
            <a:t>Dient als Ausgangspunkt</a:t>
          </a:r>
          <a:r>
            <a:rPr lang="de-DE" b="0" i="0" baseline="0" dirty="0"/>
            <a:t> für weitere UML-Diagramme (z. B. Sequenz- oder Aktivitätsdiagramme).</a:t>
          </a:r>
          <a:endParaRPr lang="en-US" dirty="0"/>
        </a:p>
      </dgm:t>
    </dgm:pt>
    <dgm:pt modelId="{2E14A5F0-F71E-4978-8C80-03B65C4BE622}" type="parTrans" cxnId="{913B56E2-4967-4AD8-922D-BC5545B65D9B}">
      <dgm:prSet/>
      <dgm:spPr/>
      <dgm:t>
        <a:bodyPr/>
        <a:lstStyle/>
        <a:p>
          <a:endParaRPr lang="en-US"/>
        </a:p>
      </dgm:t>
    </dgm:pt>
    <dgm:pt modelId="{A9F20315-BC18-45B4-8561-071E84E92EF0}" type="sibTrans" cxnId="{913B56E2-4967-4AD8-922D-BC5545B65D9B}">
      <dgm:prSet/>
      <dgm:spPr/>
      <dgm:t>
        <a:bodyPr/>
        <a:lstStyle/>
        <a:p>
          <a:endParaRPr lang="en-US"/>
        </a:p>
      </dgm:t>
    </dgm:pt>
    <dgm:pt modelId="{C84A4AC9-7B21-4CA8-BB88-5863AC0970CF}">
      <dgm:prSet/>
      <dgm:spPr/>
      <dgm:t>
        <a:bodyPr/>
        <a:lstStyle/>
        <a:p>
          <a:r>
            <a:rPr lang="de-DE" b="1" i="0" baseline="0"/>
            <a:t>Vereinfacht die Anforderungsanalyse</a:t>
          </a:r>
          <a:r>
            <a:rPr lang="de-DE" b="0" i="0" baseline="0"/>
            <a:t> und reduziert Interpretationsspielraum.</a:t>
          </a:r>
          <a:endParaRPr lang="en-US"/>
        </a:p>
      </dgm:t>
    </dgm:pt>
    <dgm:pt modelId="{E882D4B8-DD19-4D8F-BDAE-F1932AE8FFC3}" type="parTrans" cxnId="{79F34B57-ED74-472F-83F2-928D2D556221}">
      <dgm:prSet/>
      <dgm:spPr/>
      <dgm:t>
        <a:bodyPr/>
        <a:lstStyle/>
        <a:p>
          <a:endParaRPr lang="en-US"/>
        </a:p>
      </dgm:t>
    </dgm:pt>
    <dgm:pt modelId="{29115358-7E05-4B12-9D18-91F94426AEF1}" type="sibTrans" cxnId="{79F34B57-ED74-472F-83F2-928D2D556221}">
      <dgm:prSet/>
      <dgm:spPr/>
      <dgm:t>
        <a:bodyPr/>
        <a:lstStyle/>
        <a:p>
          <a:endParaRPr lang="en-US"/>
        </a:p>
      </dgm:t>
    </dgm:pt>
    <dgm:pt modelId="{5D3CA062-E663-40DB-A224-BFECFDAD290B}">
      <dgm:prSet/>
      <dgm:spPr/>
      <dgm:t>
        <a:bodyPr/>
        <a:lstStyle/>
        <a:p>
          <a:r>
            <a:rPr lang="de-DE" b="1" i="0" baseline="0"/>
            <a:t>Hilft bei der Testfallableitung</a:t>
          </a:r>
          <a:r>
            <a:rPr lang="de-DE" b="0" i="0" baseline="0"/>
            <a:t>, da jeder Use Case eine Funktionseinheit darstellt.</a:t>
          </a:r>
          <a:endParaRPr lang="en-US"/>
        </a:p>
      </dgm:t>
    </dgm:pt>
    <dgm:pt modelId="{A3461BEF-E6C8-4B6F-AF88-D89D5B19DA5B}" type="parTrans" cxnId="{B68952E1-AA26-4BBE-9914-D5DC384D5E8D}">
      <dgm:prSet/>
      <dgm:spPr/>
      <dgm:t>
        <a:bodyPr/>
        <a:lstStyle/>
        <a:p>
          <a:endParaRPr lang="en-US"/>
        </a:p>
      </dgm:t>
    </dgm:pt>
    <dgm:pt modelId="{1514502D-BE51-4695-A8D0-76B8F731B89F}" type="sibTrans" cxnId="{B68952E1-AA26-4BBE-9914-D5DC384D5E8D}">
      <dgm:prSet/>
      <dgm:spPr/>
      <dgm:t>
        <a:bodyPr/>
        <a:lstStyle/>
        <a:p>
          <a:endParaRPr lang="en-US"/>
        </a:p>
      </dgm:t>
    </dgm:pt>
    <dgm:pt modelId="{59D60E57-77CD-4F9C-B1EF-687A441B8E92}">
      <dgm:prSet/>
      <dgm:spPr/>
      <dgm:t>
        <a:bodyPr/>
        <a:lstStyle/>
        <a:p>
          <a:r>
            <a:rPr lang="de-DE" b="1" i="0" baseline="0"/>
            <a:t>Fördert modulare Softwarearchitektur</a:t>
          </a:r>
          <a:r>
            <a:rPr lang="de-DE" b="0" i="0" baseline="0"/>
            <a:t>, indem Use Cases als Basis für Systemmodule dienen können.</a:t>
          </a:r>
          <a:endParaRPr lang="en-US"/>
        </a:p>
      </dgm:t>
    </dgm:pt>
    <dgm:pt modelId="{176FC36A-B945-4128-B4A5-9864BEA1F310}" type="parTrans" cxnId="{5E1852C1-F413-4EE8-8836-B8FD817F033A}">
      <dgm:prSet/>
      <dgm:spPr/>
      <dgm:t>
        <a:bodyPr/>
        <a:lstStyle/>
        <a:p>
          <a:endParaRPr lang="en-US"/>
        </a:p>
      </dgm:t>
    </dgm:pt>
    <dgm:pt modelId="{59CE8E11-E973-4EF9-B622-4ACA78BB2AFA}" type="sibTrans" cxnId="{5E1852C1-F413-4EE8-8836-B8FD817F033A}">
      <dgm:prSet/>
      <dgm:spPr/>
      <dgm:t>
        <a:bodyPr/>
        <a:lstStyle/>
        <a:p>
          <a:endParaRPr lang="en-US"/>
        </a:p>
      </dgm:t>
    </dgm:pt>
    <dgm:pt modelId="{3ADDC009-7307-4F26-9299-AA5A1CD2D9B4}">
      <dgm:prSet/>
      <dgm:spPr/>
      <dgm:t>
        <a:bodyPr/>
        <a:lstStyle/>
        <a:p>
          <a:endParaRPr lang="en-US"/>
        </a:p>
      </dgm:t>
    </dgm:pt>
    <dgm:pt modelId="{1727E9A7-E441-42BB-B5F3-9480ECB3512F}" type="parTrans" cxnId="{C86CA82F-B0AF-47BF-A88C-8F9FF353E82D}">
      <dgm:prSet/>
      <dgm:spPr/>
      <dgm:t>
        <a:bodyPr/>
        <a:lstStyle/>
        <a:p>
          <a:endParaRPr lang="en-US"/>
        </a:p>
      </dgm:t>
    </dgm:pt>
    <dgm:pt modelId="{F8C027F2-A3F8-495C-BFD4-151708B15C77}" type="sibTrans" cxnId="{C86CA82F-B0AF-47BF-A88C-8F9FF353E82D}">
      <dgm:prSet/>
      <dgm:spPr/>
      <dgm:t>
        <a:bodyPr/>
        <a:lstStyle/>
        <a:p>
          <a:endParaRPr lang="en-US"/>
        </a:p>
      </dgm:t>
    </dgm:pt>
    <dgm:pt modelId="{974F303B-8DFA-4983-9A5B-263D79E8A339}">
      <dgm:prSet/>
      <dgm:spPr/>
      <dgm:t>
        <a:bodyPr/>
        <a:lstStyle/>
        <a:p>
          <a:endParaRPr lang="en-US"/>
        </a:p>
      </dgm:t>
    </dgm:pt>
    <dgm:pt modelId="{779B4886-D162-45B0-91A2-9F8565C2C01E}" type="parTrans" cxnId="{DA7ADBD1-42EA-49FE-B7A9-CD8760F175E4}">
      <dgm:prSet/>
      <dgm:spPr/>
      <dgm:t>
        <a:bodyPr/>
        <a:lstStyle/>
        <a:p>
          <a:endParaRPr lang="en-US"/>
        </a:p>
      </dgm:t>
    </dgm:pt>
    <dgm:pt modelId="{111E8478-AB16-4326-A853-1C30E25B30EA}" type="sibTrans" cxnId="{DA7ADBD1-42EA-49FE-B7A9-CD8760F175E4}">
      <dgm:prSet/>
      <dgm:spPr/>
      <dgm:t>
        <a:bodyPr/>
        <a:lstStyle/>
        <a:p>
          <a:endParaRPr lang="en-US"/>
        </a:p>
      </dgm:t>
    </dgm:pt>
    <dgm:pt modelId="{1FC2A9CB-0496-4F57-A884-FFB379E60B02}" type="pres">
      <dgm:prSet presAssocID="{FF06448F-68D8-41C7-8B6E-6EE32D33BF2F}" presName="Name0" presStyleCnt="0">
        <dgm:presLayoutVars>
          <dgm:chMax val="7"/>
          <dgm:chPref val="7"/>
          <dgm:dir/>
        </dgm:presLayoutVars>
      </dgm:prSet>
      <dgm:spPr/>
    </dgm:pt>
    <dgm:pt modelId="{CC44967C-E728-4DAB-9246-E21916126ED6}" type="pres">
      <dgm:prSet presAssocID="{FF06448F-68D8-41C7-8B6E-6EE32D33BF2F}" presName="Name1" presStyleCnt="0"/>
      <dgm:spPr/>
    </dgm:pt>
    <dgm:pt modelId="{C1AF81DD-F006-4F0A-B490-5F875ABD5152}" type="pres">
      <dgm:prSet presAssocID="{FF06448F-68D8-41C7-8B6E-6EE32D33BF2F}" presName="cycle" presStyleCnt="0"/>
      <dgm:spPr/>
    </dgm:pt>
    <dgm:pt modelId="{CE37008F-CD40-47D0-AC78-F2E94192D694}" type="pres">
      <dgm:prSet presAssocID="{FF06448F-68D8-41C7-8B6E-6EE32D33BF2F}" presName="srcNode" presStyleLbl="node1" presStyleIdx="0" presStyleCnt="7"/>
      <dgm:spPr/>
    </dgm:pt>
    <dgm:pt modelId="{D7EBE16E-B869-469C-9016-B282BFB281A2}" type="pres">
      <dgm:prSet presAssocID="{FF06448F-68D8-41C7-8B6E-6EE32D33BF2F}" presName="conn" presStyleLbl="parChTrans1D2" presStyleIdx="0" presStyleCnt="1"/>
      <dgm:spPr/>
    </dgm:pt>
    <dgm:pt modelId="{2636AD81-C2C5-4731-8CB9-A04016686839}" type="pres">
      <dgm:prSet presAssocID="{FF06448F-68D8-41C7-8B6E-6EE32D33BF2F}" presName="extraNode" presStyleLbl="node1" presStyleIdx="0" presStyleCnt="7"/>
      <dgm:spPr/>
    </dgm:pt>
    <dgm:pt modelId="{E5C83E74-904E-445E-99DB-EC87224C73E4}" type="pres">
      <dgm:prSet presAssocID="{FF06448F-68D8-41C7-8B6E-6EE32D33BF2F}" presName="dstNode" presStyleLbl="node1" presStyleIdx="0" presStyleCnt="7"/>
      <dgm:spPr/>
    </dgm:pt>
    <dgm:pt modelId="{4B374857-5505-4DCE-A1BB-B85CBBC03268}" type="pres">
      <dgm:prSet presAssocID="{8558A2C4-57A7-4681-B174-18BAC1F346C1}" presName="text_1" presStyleLbl="node1" presStyleIdx="0" presStyleCnt="7">
        <dgm:presLayoutVars>
          <dgm:bulletEnabled val="1"/>
        </dgm:presLayoutVars>
      </dgm:prSet>
      <dgm:spPr/>
    </dgm:pt>
    <dgm:pt modelId="{74632B4F-8C14-450B-A711-FAAAAAD93149}" type="pres">
      <dgm:prSet presAssocID="{8558A2C4-57A7-4681-B174-18BAC1F346C1}" presName="accent_1" presStyleCnt="0"/>
      <dgm:spPr/>
    </dgm:pt>
    <dgm:pt modelId="{FE869E9E-38D5-4570-8931-53401E0483B8}" type="pres">
      <dgm:prSet presAssocID="{8558A2C4-57A7-4681-B174-18BAC1F346C1}" presName="accentRepeatNode" presStyleLbl="solidFgAcc1" presStyleIdx="0" presStyleCnt="7"/>
      <dgm:spPr/>
    </dgm:pt>
    <dgm:pt modelId="{706786F3-42BB-41F5-B054-4D9B6A08E93C}" type="pres">
      <dgm:prSet presAssocID="{0B32A2D7-A4C6-4766-B5CC-F01FF771A253}" presName="text_2" presStyleLbl="node1" presStyleIdx="1" presStyleCnt="7">
        <dgm:presLayoutVars>
          <dgm:bulletEnabled val="1"/>
        </dgm:presLayoutVars>
      </dgm:prSet>
      <dgm:spPr/>
    </dgm:pt>
    <dgm:pt modelId="{AFC5D236-F1D1-4323-BE00-BE62FC95DEA1}" type="pres">
      <dgm:prSet presAssocID="{0B32A2D7-A4C6-4766-B5CC-F01FF771A253}" presName="accent_2" presStyleCnt="0"/>
      <dgm:spPr/>
    </dgm:pt>
    <dgm:pt modelId="{CBC14BE7-E836-4B64-A20D-7FC9341169A2}" type="pres">
      <dgm:prSet presAssocID="{0B32A2D7-A4C6-4766-B5CC-F01FF771A253}" presName="accentRepeatNode" presStyleLbl="solidFgAcc1" presStyleIdx="1" presStyleCnt="7"/>
      <dgm:spPr/>
    </dgm:pt>
    <dgm:pt modelId="{D8925CEC-84F9-4D3F-953E-02B893EEA2DE}" type="pres">
      <dgm:prSet presAssocID="{A0441158-AA93-4701-AF9D-9D387A40B26D}" presName="text_3" presStyleLbl="node1" presStyleIdx="2" presStyleCnt="7">
        <dgm:presLayoutVars>
          <dgm:bulletEnabled val="1"/>
        </dgm:presLayoutVars>
      </dgm:prSet>
      <dgm:spPr/>
    </dgm:pt>
    <dgm:pt modelId="{27EABC45-F5BD-4F28-94C2-90A94B7D79A3}" type="pres">
      <dgm:prSet presAssocID="{A0441158-AA93-4701-AF9D-9D387A40B26D}" presName="accent_3" presStyleCnt="0"/>
      <dgm:spPr/>
    </dgm:pt>
    <dgm:pt modelId="{9E8BD3B7-6659-41EF-86ED-A01176F1130B}" type="pres">
      <dgm:prSet presAssocID="{A0441158-AA93-4701-AF9D-9D387A40B26D}" presName="accentRepeatNode" presStyleLbl="solidFgAcc1" presStyleIdx="2" presStyleCnt="7"/>
      <dgm:spPr/>
    </dgm:pt>
    <dgm:pt modelId="{73CBB44D-08E8-4241-BEA7-94F931D58ACE}" type="pres">
      <dgm:prSet presAssocID="{F4F735D7-5DDF-4134-B513-7B1472A1EF91}" presName="text_4" presStyleLbl="node1" presStyleIdx="3" presStyleCnt="7">
        <dgm:presLayoutVars>
          <dgm:bulletEnabled val="1"/>
        </dgm:presLayoutVars>
      </dgm:prSet>
      <dgm:spPr/>
    </dgm:pt>
    <dgm:pt modelId="{592A91B4-434A-4486-B9EC-994D7DDD7355}" type="pres">
      <dgm:prSet presAssocID="{F4F735D7-5DDF-4134-B513-7B1472A1EF91}" presName="accent_4" presStyleCnt="0"/>
      <dgm:spPr/>
    </dgm:pt>
    <dgm:pt modelId="{C9621DC3-46F6-4555-9731-D67AD140BCF0}" type="pres">
      <dgm:prSet presAssocID="{F4F735D7-5DDF-4134-B513-7B1472A1EF91}" presName="accentRepeatNode" presStyleLbl="solidFgAcc1" presStyleIdx="3" presStyleCnt="7"/>
      <dgm:spPr/>
    </dgm:pt>
    <dgm:pt modelId="{9C504270-E740-4887-B655-EA4A54D74D1C}" type="pres">
      <dgm:prSet presAssocID="{C84A4AC9-7B21-4CA8-BB88-5863AC0970CF}" presName="text_5" presStyleLbl="node1" presStyleIdx="4" presStyleCnt="7">
        <dgm:presLayoutVars>
          <dgm:bulletEnabled val="1"/>
        </dgm:presLayoutVars>
      </dgm:prSet>
      <dgm:spPr/>
    </dgm:pt>
    <dgm:pt modelId="{17F681B7-2BCF-4B96-B7EE-175065CC02F7}" type="pres">
      <dgm:prSet presAssocID="{C84A4AC9-7B21-4CA8-BB88-5863AC0970CF}" presName="accent_5" presStyleCnt="0"/>
      <dgm:spPr/>
    </dgm:pt>
    <dgm:pt modelId="{ADC9737E-7828-4935-9938-C3B771E2FE65}" type="pres">
      <dgm:prSet presAssocID="{C84A4AC9-7B21-4CA8-BB88-5863AC0970CF}" presName="accentRepeatNode" presStyleLbl="solidFgAcc1" presStyleIdx="4" presStyleCnt="7"/>
      <dgm:spPr/>
    </dgm:pt>
    <dgm:pt modelId="{EC50CC32-5105-489C-AF44-7E014EB79B52}" type="pres">
      <dgm:prSet presAssocID="{5D3CA062-E663-40DB-A224-BFECFDAD290B}" presName="text_6" presStyleLbl="node1" presStyleIdx="5" presStyleCnt="7">
        <dgm:presLayoutVars>
          <dgm:bulletEnabled val="1"/>
        </dgm:presLayoutVars>
      </dgm:prSet>
      <dgm:spPr/>
    </dgm:pt>
    <dgm:pt modelId="{D5089F55-98FE-4468-9CC3-3BA6950A3280}" type="pres">
      <dgm:prSet presAssocID="{5D3CA062-E663-40DB-A224-BFECFDAD290B}" presName="accent_6" presStyleCnt="0"/>
      <dgm:spPr/>
    </dgm:pt>
    <dgm:pt modelId="{410FED46-CD45-458C-816C-5B228264C110}" type="pres">
      <dgm:prSet presAssocID="{5D3CA062-E663-40DB-A224-BFECFDAD290B}" presName="accentRepeatNode" presStyleLbl="solidFgAcc1" presStyleIdx="5" presStyleCnt="7"/>
      <dgm:spPr/>
    </dgm:pt>
    <dgm:pt modelId="{8917F1FC-B538-4CBF-94A7-C317A1BAD43B}" type="pres">
      <dgm:prSet presAssocID="{59D60E57-77CD-4F9C-B1EF-687A441B8E92}" presName="text_7" presStyleLbl="node1" presStyleIdx="6" presStyleCnt="7">
        <dgm:presLayoutVars>
          <dgm:bulletEnabled val="1"/>
        </dgm:presLayoutVars>
      </dgm:prSet>
      <dgm:spPr/>
    </dgm:pt>
    <dgm:pt modelId="{428BFE8F-67D5-4BCF-9506-8308C2F62AE8}" type="pres">
      <dgm:prSet presAssocID="{59D60E57-77CD-4F9C-B1EF-687A441B8E92}" presName="accent_7" presStyleCnt="0"/>
      <dgm:spPr/>
    </dgm:pt>
    <dgm:pt modelId="{63CD9F38-8F72-4DF5-814A-7DF50BB956D4}" type="pres">
      <dgm:prSet presAssocID="{59D60E57-77CD-4F9C-B1EF-687A441B8E92}" presName="accentRepeatNode" presStyleLbl="solidFgAcc1" presStyleIdx="6" presStyleCnt="7"/>
      <dgm:spPr/>
    </dgm:pt>
  </dgm:ptLst>
  <dgm:cxnLst>
    <dgm:cxn modelId="{2E86E10D-AFF3-4FD3-BCAC-618FBCDB34A3}" srcId="{FF06448F-68D8-41C7-8B6E-6EE32D33BF2F}" destId="{A0441158-AA93-4701-AF9D-9D387A40B26D}" srcOrd="2" destOrd="0" parTransId="{333229A9-839B-488C-912A-69FFA30A0110}" sibTransId="{AC5B4CF9-5750-461C-8B59-C17FDB2D3DFA}"/>
    <dgm:cxn modelId="{A99DED12-60C8-4537-9F43-DE1EA428BBB8}" type="presOf" srcId="{C84A4AC9-7B21-4CA8-BB88-5863AC0970CF}" destId="{9C504270-E740-4887-B655-EA4A54D74D1C}" srcOrd="0" destOrd="0" presId="urn:microsoft.com/office/officeart/2008/layout/VerticalCurvedList"/>
    <dgm:cxn modelId="{2B47FB16-0513-40DC-B5C6-4133369CA17B}" type="presOf" srcId="{FF06448F-68D8-41C7-8B6E-6EE32D33BF2F}" destId="{1FC2A9CB-0496-4F57-A884-FFB379E60B02}" srcOrd="0" destOrd="0" presId="urn:microsoft.com/office/officeart/2008/layout/VerticalCurvedList"/>
    <dgm:cxn modelId="{E822E61A-0316-456C-8653-0CE4A4E68016}" srcId="{FF06448F-68D8-41C7-8B6E-6EE32D33BF2F}" destId="{0B32A2D7-A4C6-4766-B5CC-F01FF771A253}" srcOrd="1" destOrd="0" parTransId="{A23FCDF9-6CAF-4F72-8429-C96B53AFA45A}" sibTransId="{1C77FDA4-2FFF-4906-B574-17E3F134500C}"/>
    <dgm:cxn modelId="{38C0501E-7164-4262-BBA6-E60AB1853E92}" type="presOf" srcId="{A0441158-AA93-4701-AF9D-9D387A40B26D}" destId="{D8925CEC-84F9-4D3F-953E-02B893EEA2DE}" srcOrd="0" destOrd="0" presId="urn:microsoft.com/office/officeart/2008/layout/VerticalCurvedList"/>
    <dgm:cxn modelId="{C86CA82F-B0AF-47BF-A88C-8F9FF353E82D}" srcId="{FF06448F-68D8-41C7-8B6E-6EE32D33BF2F}" destId="{3ADDC009-7307-4F26-9299-AA5A1CD2D9B4}" srcOrd="7" destOrd="0" parTransId="{1727E9A7-E441-42BB-B5F3-9480ECB3512F}" sibTransId="{F8C027F2-A3F8-495C-BFD4-151708B15C77}"/>
    <dgm:cxn modelId="{AFC37730-7DB9-47EE-80FC-DDA751864E91}" type="presOf" srcId="{0B32A2D7-A4C6-4766-B5CC-F01FF771A253}" destId="{706786F3-42BB-41F5-B054-4D9B6A08E93C}" srcOrd="0" destOrd="0" presId="urn:microsoft.com/office/officeart/2008/layout/VerticalCurvedList"/>
    <dgm:cxn modelId="{D3DBCE43-9C66-406B-AF9B-E6529C399B6A}" type="presOf" srcId="{8558A2C4-57A7-4681-B174-18BAC1F346C1}" destId="{4B374857-5505-4DCE-A1BB-B85CBBC03268}" srcOrd="0" destOrd="0" presId="urn:microsoft.com/office/officeart/2008/layout/VerticalCurvedList"/>
    <dgm:cxn modelId="{79F34B57-ED74-472F-83F2-928D2D556221}" srcId="{FF06448F-68D8-41C7-8B6E-6EE32D33BF2F}" destId="{C84A4AC9-7B21-4CA8-BB88-5863AC0970CF}" srcOrd="4" destOrd="0" parTransId="{E882D4B8-DD19-4D8F-BDAE-F1932AE8FFC3}" sibTransId="{29115358-7E05-4B12-9D18-91F94426AEF1}"/>
    <dgm:cxn modelId="{A3461F83-5064-4883-BEC1-3A4D790449C9}" type="presOf" srcId="{F4F735D7-5DDF-4134-B513-7B1472A1EF91}" destId="{73CBB44D-08E8-4241-BEA7-94F931D58ACE}" srcOrd="0" destOrd="0" presId="urn:microsoft.com/office/officeart/2008/layout/VerticalCurvedList"/>
    <dgm:cxn modelId="{6E59BEBD-D725-4D85-8CFA-FD924A479849}" type="presOf" srcId="{5D3CA062-E663-40DB-A224-BFECFDAD290B}" destId="{EC50CC32-5105-489C-AF44-7E014EB79B52}" srcOrd="0" destOrd="0" presId="urn:microsoft.com/office/officeart/2008/layout/VerticalCurvedList"/>
    <dgm:cxn modelId="{508D3DC0-AC17-42DF-B226-8174C087D654}" srcId="{FF06448F-68D8-41C7-8B6E-6EE32D33BF2F}" destId="{8558A2C4-57A7-4681-B174-18BAC1F346C1}" srcOrd="0" destOrd="0" parTransId="{4CDAD1F7-50C4-4D90-9942-22E4C0FEF197}" sibTransId="{3B57A722-F492-4594-9480-4ABDF72D78AA}"/>
    <dgm:cxn modelId="{5E1852C1-F413-4EE8-8836-B8FD817F033A}" srcId="{FF06448F-68D8-41C7-8B6E-6EE32D33BF2F}" destId="{59D60E57-77CD-4F9C-B1EF-687A441B8E92}" srcOrd="6" destOrd="0" parTransId="{176FC36A-B945-4128-B4A5-9864BEA1F310}" sibTransId="{59CE8E11-E973-4EF9-B622-4ACA78BB2AFA}"/>
    <dgm:cxn modelId="{9D4C73CE-D51A-405A-A654-079F8939B043}" type="presOf" srcId="{3B57A722-F492-4594-9480-4ABDF72D78AA}" destId="{D7EBE16E-B869-469C-9016-B282BFB281A2}" srcOrd="0" destOrd="0" presId="urn:microsoft.com/office/officeart/2008/layout/VerticalCurvedList"/>
    <dgm:cxn modelId="{DA7ADBD1-42EA-49FE-B7A9-CD8760F175E4}" srcId="{FF06448F-68D8-41C7-8B6E-6EE32D33BF2F}" destId="{974F303B-8DFA-4983-9A5B-263D79E8A339}" srcOrd="8" destOrd="0" parTransId="{779B4886-D162-45B0-91A2-9F8565C2C01E}" sibTransId="{111E8478-AB16-4326-A853-1C30E25B30EA}"/>
    <dgm:cxn modelId="{B68952E1-AA26-4BBE-9914-D5DC384D5E8D}" srcId="{FF06448F-68D8-41C7-8B6E-6EE32D33BF2F}" destId="{5D3CA062-E663-40DB-A224-BFECFDAD290B}" srcOrd="5" destOrd="0" parTransId="{A3461BEF-E6C8-4B6F-AF88-D89D5B19DA5B}" sibTransId="{1514502D-BE51-4695-A8D0-76B8F731B89F}"/>
    <dgm:cxn modelId="{913B56E2-4967-4AD8-922D-BC5545B65D9B}" srcId="{FF06448F-68D8-41C7-8B6E-6EE32D33BF2F}" destId="{F4F735D7-5DDF-4134-B513-7B1472A1EF91}" srcOrd="3" destOrd="0" parTransId="{2E14A5F0-F71E-4978-8C80-03B65C4BE622}" sibTransId="{A9F20315-BC18-45B4-8561-071E84E92EF0}"/>
    <dgm:cxn modelId="{709788FC-1E82-43D4-903A-271C3D02A930}" type="presOf" srcId="{59D60E57-77CD-4F9C-B1EF-687A441B8E92}" destId="{8917F1FC-B538-4CBF-94A7-C317A1BAD43B}" srcOrd="0" destOrd="0" presId="urn:microsoft.com/office/officeart/2008/layout/VerticalCurvedList"/>
    <dgm:cxn modelId="{69549999-BDB3-4539-94D8-578997AEE3F1}" type="presParOf" srcId="{1FC2A9CB-0496-4F57-A884-FFB379E60B02}" destId="{CC44967C-E728-4DAB-9246-E21916126ED6}" srcOrd="0" destOrd="0" presId="urn:microsoft.com/office/officeart/2008/layout/VerticalCurvedList"/>
    <dgm:cxn modelId="{087B26A5-7962-46B5-B8C0-1F082AE5A755}" type="presParOf" srcId="{CC44967C-E728-4DAB-9246-E21916126ED6}" destId="{C1AF81DD-F006-4F0A-B490-5F875ABD5152}" srcOrd="0" destOrd="0" presId="urn:microsoft.com/office/officeart/2008/layout/VerticalCurvedList"/>
    <dgm:cxn modelId="{BC076BC9-4C70-46B7-BA37-C66E94786C06}" type="presParOf" srcId="{C1AF81DD-F006-4F0A-B490-5F875ABD5152}" destId="{CE37008F-CD40-47D0-AC78-F2E94192D694}" srcOrd="0" destOrd="0" presId="urn:microsoft.com/office/officeart/2008/layout/VerticalCurvedList"/>
    <dgm:cxn modelId="{7308B4EC-EEF8-4E10-8D93-4205F2B9C715}" type="presParOf" srcId="{C1AF81DD-F006-4F0A-B490-5F875ABD5152}" destId="{D7EBE16E-B869-469C-9016-B282BFB281A2}" srcOrd="1" destOrd="0" presId="urn:microsoft.com/office/officeart/2008/layout/VerticalCurvedList"/>
    <dgm:cxn modelId="{77069155-CA5C-46F8-A6BA-48D7EBD4728B}" type="presParOf" srcId="{C1AF81DD-F006-4F0A-B490-5F875ABD5152}" destId="{2636AD81-C2C5-4731-8CB9-A04016686839}" srcOrd="2" destOrd="0" presId="urn:microsoft.com/office/officeart/2008/layout/VerticalCurvedList"/>
    <dgm:cxn modelId="{163B522E-D179-4052-B004-DD173C772966}" type="presParOf" srcId="{C1AF81DD-F006-4F0A-B490-5F875ABD5152}" destId="{E5C83E74-904E-445E-99DB-EC87224C73E4}" srcOrd="3" destOrd="0" presId="urn:microsoft.com/office/officeart/2008/layout/VerticalCurvedList"/>
    <dgm:cxn modelId="{E549D676-A9BD-4D2D-A0F6-AEDAE199A0F7}" type="presParOf" srcId="{CC44967C-E728-4DAB-9246-E21916126ED6}" destId="{4B374857-5505-4DCE-A1BB-B85CBBC03268}" srcOrd="1" destOrd="0" presId="urn:microsoft.com/office/officeart/2008/layout/VerticalCurvedList"/>
    <dgm:cxn modelId="{445A0DAA-D817-4DC0-B9E2-CA855EABEBBD}" type="presParOf" srcId="{CC44967C-E728-4DAB-9246-E21916126ED6}" destId="{74632B4F-8C14-450B-A711-FAAAAAD93149}" srcOrd="2" destOrd="0" presId="urn:microsoft.com/office/officeart/2008/layout/VerticalCurvedList"/>
    <dgm:cxn modelId="{64B53C08-8F42-4C6E-9FED-754ED923C910}" type="presParOf" srcId="{74632B4F-8C14-450B-A711-FAAAAAD93149}" destId="{FE869E9E-38D5-4570-8931-53401E0483B8}" srcOrd="0" destOrd="0" presId="urn:microsoft.com/office/officeart/2008/layout/VerticalCurvedList"/>
    <dgm:cxn modelId="{E7F17277-BA39-4037-9CA6-0D4F34E2F6E0}" type="presParOf" srcId="{CC44967C-E728-4DAB-9246-E21916126ED6}" destId="{706786F3-42BB-41F5-B054-4D9B6A08E93C}" srcOrd="3" destOrd="0" presId="urn:microsoft.com/office/officeart/2008/layout/VerticalCurvedList"/>
    <dgm:cxn modelId="{D44FA571-3F1D-4E26-BE42-5DCA22EAADFD}" type="presParOf" srcId="{CC44967C-E728-4DAB-9246-E21916126ED6}" destId="{AFC5D236-F1D1-4323-BE00-BE62FC95DEA1}" srcOrd="4" destOrd="0" presId="urn:microsoft.com/office/officeart/2008/layout/VerticalCurvedList"/>
    <dgm:cxn modelId="{ACA4744E-AC21-4F7D-AC4F-894EF55024B7}" type="presParOf" srcId="{AFC5D236-F1D1-4323-BE00-BE62FC95DEA1}" destId="{CBC14BE7-E836-4B64-A20D-7FC9341169A2}" srcOrd="0" destOrd="0" presId="urn:microsoft.com/office/officeart/2008/layout/VerticalCurvedList"/>
    <dgm:cxn modelId="{28CC6F30-6B25-4F7B-BDB5-BAB0A62A4DEA}" type="presParOf" srcId="{CC44967C-E728-4DAB-9246-E21916126ED6}" destId="{D8925CEC-84F9-4D3F-953E-02B893EEA2DE}" srcOrd="5" destOrd="0" presId="urn:microsoft.com/office/officeart/2008/layout/VerticalCurvedList"/>
    <dgm:cxn modelId="{B452C864-28AB-4E49-946D-92822150AAE2}" type="presParOf" srcId="{CC44967C-E728-4DAB-9246-E21916126ED6}" destId="{27EABC45-F5BD-4F28-94C2-90A94B7D79A3}" srcOrd="6" destOrd="0" presId="urn:microsoft.com/office/officeart/2008/layout/VerticalCurvedList"/>
    <dgm:cxn modelId="{72346905-C7A2-4193-9346-D57B1F19E9F7}" type="presParOf" srcId="{27EABC45-F5BD-4F28-94C2-90A94B7D79A3}" destId="{9E8BD3B7-6659-41EF-86ED-A01176F1130B}" srcOrd="0" destOrd="0" presId="urn:microsoft.com/office/officeart/2008/layout/VerticalCurvedList"/>
    <dgm:cxn modelId="{224016EA-C27A-4D90-882D-F669B65155C6}" type="presParOf" srcId="{CC44967C-E728-4DAB-9246-E21916126ED6}" destId="{73CBB44D-08E8-4241-BEA7-94F931D58ACE}" srcOrd="7" destOrd="0" presId="urn:microsoft.com/office/officeart/2008/layout/VerticalCurvedList"/>
    <dgm:cxn modelId="{A107F8D6-7195-49D3-B09E-59BE0EF11825}" type="presParOf" srcId="{CC44967C-E728-4DAB-9246-E21916126ED6}" destId="{592A91B4-434A-4486-B9EC-994D7DDD7355}" srcOrd="8" destOrd="0" presId="urn:microsoft.com/office/officeart/2008/layout/VerticalCurvedList"/>
    <dgm:cxn modelId="{BAEDB7EB-4907-4BFE-9B8D-E08BA8AF5962}" type="presParOf" srcId="{592A91B4-434A-4486-B9EC-994D7DDD7355}" destId="{C9621DC3-46F6-4555-9731-D67AD140BCF0}" srcOrd="0" destOrd="0" presId="urn:microsoft.com/office/officeart/2008/layout/VerticalCurvedList"/>
    <dgm:cxn modelId="{40F572D8-4732-4ADF-96E0-6B11D0C8DE62}" type="presParOf" srcId="{CC44967C-E728-4DAB-9246-E21916126ED6}" destId="{9C504270-E740-4887-B655-EA4A54D74D1C}" srcOrd="9" destOrd="0" presId="urn:microsoft.com/office/officeart/2008/layout/VerticalCurvedList"/>
    <dgm:cxn modelId="{16230490-A1D0-493F-82AB-0F10A6FEE933}" type="presParOf" srcId="{CC44967C-E728-4DAB-9246-E21916126ED6}" destId="{17F681B7-2BCF-4B96-B7EE-175065CC02F7}" srcOrd="10" destOrd="0" presId="urn:microsoft.com/office/officeart/2008/layout/VerticalCurvedList"/>
    <dgm:cxn modelId="{9651D59D-F166-48CA-A39A-51DB92ED9135}" type="presParOf" srcId="{17F681B7-2BCF-4B96-B7EE-175065CC02F7}" destId="{ADC9737E-7828-4935-9938-C3B771E2FE65}" srcOrd="0" destOrd="0" presId="urn:microsoft.com/office/officeart/2008/layout/VerticalCurvedList"/>
    <dgm:cxn modelId="{974E6967-6BFB-4D3A-AC71-A7DA9F74166C}" type="presParOf" srcId="{CC44967C-E728-4DAB-9246-E21916126ED6}" destId="{EC50CC32-5105-489C-AF44-7E014EB79B52}" srcOrd="11" destOrd="0" presId="urn:microsoft.com/office/officeart/2008/layout/VerticalCurvedList"/>
    <dgm:cxn modelId="{EB41E0B6-17D0-449C-A709-51A5128F0D78}" type="presParOf" srcId="{CC44967C-E728-4DAB-9246-E21916126ED6}" destId="{D5089F55-98FE-4468-9CC3-3BA6950A3280}" srcOrd="12" destOrd="0" presId="urn:microsoft.com/office/officeart/2008/layout/VerticalCurvedList"/>
    <dgm:cxn modelId="{97A8F338-3B2F-4085-91F5-CE95DFC7B9E4}" type="presParOf" srcId="{D5089F55-98FE-4468-9CC3-3BA6950A3280}" destId="{410FED46-CD45-458C-816C-5B228264C110}" srcOrd="0" destOrd="0" presId="urn:microsoft.com/office/officeart/2008/layout/VerticalCurvedList"/>
    <dgm:cxn modelId="{FB730031-0078-4E58-8AE0-71A5C23173CB}" type="presParOf" srcId="{CC44967C-E728-4DAB-9246-E21916126ED6}" destId="{8917F1FC-B538-4CBF-94A7-C317A1BAD43B}" srcOrd="13" destOrd="0" presId="urn:microsoft.com/office/officeart/2008/layout/VerticalCurvedList"/>
    <dgm:cxn modelId="{AB1C67F2-A32D-45E4-B1A7-8F26D9E6FF4A}" type="presParOf" srcId="{CC44967C-E728-4DAB-9246-E21916126ED6}" destId="{428BFE8F-67D5-4BCF-9506-8308C2F62AE8}" srcOrd="14" destOrd="0" presId="urn:microsoft.com/office/officeart/2008/layout/VerticalCurvedList"/>
    <dgm:cxn modelId="{5FD5B463-AE29-4100-96AB-D78BA52A8A49}" type="presParOf" srcId="{428BFE8F-67D5-4BCF-9506-8308C2F62AE8}" destId="{63CD9F38-8F72-4DF5-814A-7DF50BB956D4}" srcOrd="0" destOrd="0" presId="urn:microsoft.com/office/officeart/2008/layout/VerticalCurvedLis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7EBE16E-B869-469C-9016-B282BFB281A2}">
      <dsp:nvSpPr>
        <dsp:cNvPr id="0" name=""/>
        <dsp:cNvSpPr/>
      </dsp:nvSpPr>
      <dsp:spPr>
        <a:xfrm>
          <a:off x="-5015200" y="-768671"/>
          <a:ext cx="5974965" cy="5974965"/>
        </a:xfrm>
        <a:prstGeom prst="blockArc">
          <a:avLst>
            <a:gd name="adj1" fmla="val 18900000"/>
            <a:gd name="adj2" fmla="val 2700000"/>
            <a:gd name="adj3" fmla="val 362"/>
          </a:avLst>
        </a:prstGeom>
        <a:noFill/>
        <a:ln w="19050" cap="flat" cmpd="sng" algn="ctr">
          <a:solidFill>
            <a:schemeClr val="accent2">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B374857-5505-4DCE-A1BB-B85CBBC03268}">
      <dsp:nvSpPr>
        <dsp:cNvPr id="0" name=""/>
        <dsp:cNvSpPr/>
      </dsp:nvSpPr>
      <dsp:spPr>
        <a:xfrm>
          <a:off x="311299" y="201734"/>
          <a:ext cx="5929674" cy="403291"/>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20112" tIns="30480" rIns="30480" bIns="30480" numCol="1" spcCol="1270" anchor="ctr" anchorCtr="0">
          <a:noAutofit/>
        </a:bodyPr>
        <a:lstStyle/>
        <a:p>
          <a:pPr marL="0" lvl="0" indent="0" algn="l" defTabSz="533400">
            <a:lnSpc>
              <a:spcPct val="90000"/>
            </a:lnSpc>
            <a:spcBef>
              <a:spcPct val="0"/>
            </a:spcBef>
            <a:spcAft>
              <a:spcPct val="35000"/>
            </a:spcAft>
            <a:buNone/>
          </a:pPr>
          <a:r>
            <a:rPr lang="de-DE" sz="1200" b="1" i="0" kern="1200" baseline="0"/>
            <a:t>Klarer Überblick über Systemfunktionen</a:t>
          </a:r>
          <a:r>
            <a:rPr lang="de-DE" sz="1200" b="0" i="0" kern="1200" baseline="0"/>
            <a:t> aus Sicht der Benutzer.</a:t>
          </a:r>
          <a:endParaRPr lang="en-US" sz="1200" kern="1200"/>
        </a:p>
      </dsp:txBody>
      <dsp:txXfrm>
        <a:off x="311299" y="201734"/>
        <a:ext cx="5929674" cy="403291"/>
      </dsp:txXfrm>
    </dsp:sp>
    <dsp:sp modelId="{FE869E9E-38D5-4570-8931-53401E0483B8}">
      <dsp:nvSpPr>
        <dsp:cNvPr id="0" name=""/>
        <dsp:cNvSpPr/>
      </dsp:nvSpPr>
      <dsp:spPr>
        <a:xfrm>
          <a:off x="59242" y="151322"/>
          <a:ext cx="504113" cy="50411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706786F3-42BB-41F5-B054-4D9B6A08E93C}">
      <dsp:nvSpPr>
        <dsp:cNvPr id="0" name=""/>
        <dsp:cNvSpPr/>
      </dsp:nvSpPr>
      <dsp:spPr>
        <a:xfrm>
          <a:off x="676515" y="807026"/>
          <a:ext cx="5564458" cy="403291"/>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20112" tIns="30480" rIns="30480" bIns="30480" numCol="1" spcCol="1270" anchor="ctr" anchorCtr="0">
          <a:noAutofit/>
        </a:bodyPr>
        <a:lstStyle/>
        <a:p>
          <a:pPr marL="0" lvl="0" indent="0" algn="l" defTabSz="533400">
            <a:lnSpc>
              <a:spcPct val="90000"/>
            </a:lnSpc>
            <a:spcBef>
              <a:spcPct val="0"/>
            </a:spcBef>
            <a:spcAft>
              <a:spcPct val="35000"/>
            </a:spcAft>
            <a:buNone/>
          </a:pPr>
          <a:r>
            <a:rPr lang="de-DE" sz="1200" b="1" i="0" kern="1200" baseline="0"/>
            <a:t>Erleichtert die Kommunikation</a:t>
          </a:r>
          <a:r>
            <a:rPr lang="de-DE" sz="1200" b="0" i="0" kern="1200" baseline="0"/>
            <a:t> zwischen Entwicklern, Analysten und Auftraggebern.</a:t>
          </a:r>
          <a:endParaRPr lang="en-US" sz="1200" kern="1200" dirty="0"/>
        </a:p>
      </dsp:txBody>
      <dsp:txXfrm>
        <a:off x="676515" y="807026"/>
        <a:ext cx="5564458" cy="403291"/>
      </dsp:txXfrm>
    </dsp:sp>
    <dsp:sp modelId="{CBC14BE7-E836-4B64-A20D-7FC9341169A2}">
      <dsp:nvSpPr>
        <dsp:cNvPr id="0" name=""/>
        <dsp:cNvSpPr/>
      </dsp:nvSpPr>
      <dsp:spPr>
        <a:xfrm>
          <a:off x="424458" y="756614"/>
          <a:ext cx="504113" cy="50411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1270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D8925CEC-84F9-4D3F-953E-02B893EEA2DE}">
      <dsp:nvSpPr>
        <dsp:cNvPr id="0" name=""/>
        <dsp:cNvSpPr/>
      </dsp:nvSpPr>
      <dsp:spPr>
        <a:xfrm>
          <a:off x="876652" y="1411874"/>
          <a:ext cx="5364321" cy="403291"/>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20112" tIns="30480" rIns="30480" bIns="30480" numCol="1" spcCol="1270" anchor="ctr" anchorCtr="0">
          <a:noAutofit/>
        </a:bodyPr>
        <a:lstStyle/>
        <a:p>
          <a:pPr marL="0" lvl="0" indent="0" algn="l" defTabSz="533400">
            <a:lnSpc>
              <a:spcPct val="90000"/>
            </a:lnSpc>
            <a:spcBef>
              <a:spcPct val="0"/>
            </a:spcBef>
            <a:spcAft>
              <a:spcPct val="35000"/>
            </a:spcAft>
            <a:buNone/>
          </a:pPr>
          <a:r>
            <a:rPr lang="de-DE" sz="1200" b="1" i="0" kern="1200" baseline="0"/>
            <a:t>Unterstützt das Softwaredesign</a:t>
          </a:r>
          <a:r>
            <a:rPr lang="de-DE" sz="1200" b="0" i="0" kern="1200" baseline="0"/>
            <a:t>, indem es funktionale Anforderungen strukturiert vorgibt.</a:t>
          </a:r>
          <a:endParaRPr lang="en-US" sz="1200" kern="1200"/>
        </a:p>
      </dsp:txBody>
      <dsp:txXfrm>
        <a:off x="876652" y="1411874"/>
        <a:ext cx="5364321" cy="403291"/>
      </dsp:txXfrm>
    </dsp:sp>
    <dsp:sp modelId="{9E8BD3B7-6659-41EF-86ED-A01176F1130B}">
      <dsp:nvSpPr>
        <dsp:cNvPr id="0" name=""/>
        <dsp:cNvSpPr/>
      </dsp:nvSpPr>
      <dsp:spPr>
        <a:xfrm>
          <a:off x="624595" y="1361462"/>
          <a:ext cx="504113" cy="50411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12700" cap="flat" cmpd="sng" algn="ctr">
          <a:solidFill>
            <a:schemeClr val="accent4">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73CBB44D-08E8-4241-BEA7-94F931D58ACE}">
      <dsp:nvSpPr>
        <dsp:cNvPr id="0" name=""/>
        <dsp:cNvSpPr/>
      </dsp:nvSpPr>
      <dsp:spPr>
        <a:xfrm>
          <a:off x="940554" y="2017165"/>
          <a:ext cx="5300419" cy="403291"/>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20112" tIns="30480" rIns="30480" bIns="30480" numCol="1" spcCol="1270" anchor="ctr" anchorCtr="0">
          <a:noAutofit/>
        </a:bodyPr>
        <a:lstStyle/>
        <a:p>
          <a:pPr marL="0" lvl="0" indent="0" algn="l" defTabSz="533400">
            <a:lnSpc>
              <a:spcPct val="90000"/>
            </a:lnSpc>
            <a:spcBef>
              <a:spcPct val="0"/>
            </a:spcBef>
            <a:spcAft>
              <a:spcPct val="35000"/>
            </a:spcAft>
            <a:buNone/>
          </a:pPr>
          <a:r>
            <a:rPr lang="de-DE" sz="1200" b="1" i="0" kern="1200" baseline="0" dirty="0"/>
            <a:t>Dient als Ausgangspunkt</a:t>
          </a:r>
          <a:r>
            <a:rPr lang="de-DE" sz="1200" b="0" i="0" kern="1200" baseline="0" dirty="0"/>
            <a:t> für weitere UML-Diagramme (z. B. Sequenz- oder Aktivitätsdiagramme).</a:t>
          </a:r>
          <a:endParaRPr lang="en-US" sz="1200" kern="1200" dirty="0"/>
        </a:p>
      </dsp:txBody>
      <dsp:txXfrm>
        <a:off x="940554" y="2017165"/>
        <a:ext cx="5300419" cy="403291"/>
      </dsp:txXfrm>
    </dsp:sp>
    <dsp:sp modelId="{C9621DC3-46F6-4555-9731-D67AD140BCF0}">
      <dsp:nvSpPr>
        <dsp:cNvPr id="0" name=""/>
        <dsp:cNvSpPr/>
      </dsp:nvSpPr>
      <dsp:spPr>
        <a:xfrm>
          <a:off x="688497" y="1966754"/>
          <a:ext cx="504113" cy="50411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12700" cap="flat" cmpd="sng" algn="ctr">
          <a:solidFill>
            <a:schemeClr val="accent5">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9C504270-E740-4887-B655-EA4A54D74D1C}">
      <dsp:nvSpPr>
        <dsp:cNvPr id="0" name=""/>
        <dsp:cNvSpPr/>
      </dsp:nvSpPr>
      <dsp:spPr>
        <a:xfrm>
          <a:off x="876652" y="2622457"/>
          <a:ext cx="5364321" cy="403291"/>
        </a:xfrm>
        <a:prstGeom prst="rect">
          <a:avLst/>
        </a:prstGeom>
        <a:gradFill rotWithShape="0">
          <a:gsLst>
            <a:gs pos="0">
              <a:schemeClr val="accent6">
                <a:hueOff val="0"/>
                <a:satOff val="0"/>
                <a:lumOff val="0"/>
                <a:alphaOff val="0"/>
                <a:lumMod val="110000"/>
                <a:satMod val="105000"/>
                <a:tint val="67000"/>
              </a:schemeClr>
            </a:gs>
            <a:gs pos="50000">
              <a:schemeClr val="accent6">
                <a:hueOff val="0"/>
                <a:satOff val="0"/>
                <a:lumOff val="0"/>
                <a:alphaOff val="0"/>
                <a:lumMod val="105000"/>
                <a:satMod val="103000"/>
                <a:tint val="73000"/>
              </a:schemeClr>
            </a:gs>
            <a:gs pos="100000">
              <a:schemeClr val="accent6">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20112" tIns="30480" rIns="30480" bIns="30480" numCol="1" spcCol="1270" anchor="ctr" anchorCtr="0">
          <a:noAutofit/>
        </a:bodyPr>
        <a:lstStyle/>
        <a:p>
          <a:pPr marL="0" lvl="0" indent="0" algn="l" defTabSz="533400">
            <a:lnSpc>
              <a:spcPct val="90000"/>
            </a:lnSpc>
            <a:spcBef>
              <a:spcPct val="0"/>
            </a:spcBef>
            <a:spcAft>
              <a:spcPct val="35000"/>
            </a:spcAft>
            <a:buNone/>
          </a:pPr>
          <a:r>
            <a:rPr lang="de-DE" sz="1200" b="1" i="0" kern="1200" baseline="0"/>
            <a:t>Vereinfacht die Anforderungsanalyse</a:t>
          </a:r>
          <a:r>
            <a:rPr lang="de-DE" sz="1200" b="0" i="0" kern="1200" baseline="0"/>
            <a:t> und reduziert Interpretationsspielraum.</a:t>
          </a:r>
          <a:endParaRPr lang="en-US" sz="1200" kern="1200"/>
        </a:p>
      </dsp:txBody>
      <dsp:txXfrm>
        <a:off x="876652" y="2622457"/>
        <a:ext cx="5364321" cy="403291"/>
      </dsp:txXfrm>
    </dsp:sp>
    <dsp:sp modelId="{ADC9737E-7828-4935-9938-C3B771E2FE65}">
      <dsp:nvSpPr>
        <dsp:cNvPr id="0" name=""/>
        <dsp:cNvSpPr/>
      </dsp:nvSpPr>
      <dsp:spPr>
        <a:xfrm>
          <a:off x="624595" y="2572046"/>
          <a:ext cx="504113" cy="50411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12700" cap="flat" cmpd="sng" algn="ctr">
          <a:solidFill>
            <a:schemeClr val="accent6">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EC50CC32-5105-489C-AF44-7E014EB79B52}">
      <dsp:nvSpPr>
        <dsp:cNvPr id="0" name=""/>
        <dsp:cNvSpPr/>
      </dsp:nvSpPr>
      <dsp:spPr>
        <a:xfrm>
          <a:off x="676515" y="3227305"/>
          <a:ext cx="5564458" cy="403291"/>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20112" tIns="30480" rIns="30480" bIns="30480" numCol="1" spcCol="1270" anchor="ctr" anchorCtr="0">
          <a:noAutofit/>
        </a:bodyPr>
        <a:lstStyle/>
        <a:p>
          <a:pPr marL="0" lvl="0" indent="0" algn="l" defTabSz="533400">
            <a:lnSpc>
              <a:spcPct val="90000"/>
            </a:lnSpc>
            <a:spcBef>
              <a:spcPct val="0"/>
            </a:spcBef>
            <a:spcAft>
              <a:spcPct val="35000"/>
            </a:spcAft>
            <a:buNone/>
          </a:pPr>
          <a:r>
            <a:rPr lang="de-DE" sz="1200" b="1" i="0" kern="1200" baseline="0"/>
            <a:t>Hilft bei der Testfallableitung</a:t>
          </a:r>
          <a:r>
            <a:rPr lang="de-DE" sz="1200" b="0" i="0" kern="1200" baseline="0"/>
            <a:t>, da jeder Use Case eine Funktionseinheit darstellt.</a:t>
          </a:r>
          <a:endParaRPr lang="en-US" sz="1200" kern="1200"/>
        </a:p>
      </dsp:txBody>
      <dsp:txXfrm>
        <a:off x="676515" y="3227305"/>
        <a:ext cx="5564458" cy="403291"/>
      </dsp:txXfrm>
    </dsp:sp>
    <dsp:sp modelId="{410FED46-CD45-458C-816C-5B228264C110}">
      <dsp:nvSpPr>
        <dsp:cNvPr id="0" name=""/>
        <dsp:cNvSpPr/>
      </dsp:nvSpPr>
      <dsp:spPr>
        <a:xfrm>
          <a:off x="424458" y="3176894"/>
          <a:ext cx="504113" cy="50411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 modelId="{8917F1FC-B538-4CBF-94A7-C317A1BAD43B}">
      <dsp:nvSpPr>
        <dsp:cNvPr id="0" name=""/>
        <dsp:cNvSpPr/>
      </dsp:nvSpPr>
      <dsp:spPr>
        <a:xfrm>
          <a:off x="311299" y="3832597"/>
          <a:ext cx="5929674" cy="403291"/>
        </a:xfrm>
        <a:prstGeom prst="rect">
          <a:avLst/>
        </a:prstGeom>
        <a:gradFill rotWithShape="0">
          <a:gsLst>
            <a:gs pos="0">
              <a:schemeClr val="accent3">
                <a:hueOff val="0"/>
                <a:satOff val="0"/>
                <a:lumOff val="0"/>
                <a:alphaOff val="0"/>
                <a:lumMod val="110000"/>
                <a:satMod val="105000"/>
                <a:tint val="67000"/>
              </a:schemeClr>
            </a:gs>
            <a:gs pos="50000">
              <a:schemeClr val="accent3">
                <a:hueOff val="0"/>
                <a:satOff val="0"/>
                <a:lumOff val="0"/>
                <a:alphaOff val="0"/>
                <a:lumMod val="105000"/>
                <a:satMod val="103000"/>
                <a:tint val="73000"/>
              </a:schemeClr>
            </a:gs>
            <a:gs pos="100000">
              <a:schemeClr val="accent3">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20112" tIns="30480" rIns="30480" bIns="30480" numCol="1" spcCol="1270" anchor="ctr" anchorCtr="0">
          <a:noAutofit/>
        </a:bodyPr>
        <a:lstStyle/>
        <a:p>
          <a:pPr marL="0" lvl="0" indent="0" algn="l" defTabSz="533400">
            <a:lnSpc>
              <a:spcPct val="90000"/>
            </a:lnSpc>
            <a:spcBef>
              <a:spcPct val="0"/>
            </a:spcBef>
            <a:spcAft>
              <a:spcPct val="35000"/>
            </a:spcAft>
            <a:buNone/>
          </a:pPr>
          <a:r>
            <a:rPr lang="de-DE" sz="1200" b="1" i="0" kern="1200" baseline="0"/>
            <a:t>Fördert modulare Softwarearchitektur</a:t>
          </a:r>
          <a:r>
            <a:rPr lang="de-DE" sz="1200" b="0" i="0" kern="1200" baseline="0"/>
            <a:t>, indem Use Cases als Basis für Systemmodule dienen können.</a:t>
          </a:r>
          <a:endParaRPr lang="en-US" sz="1200" kern="1200"/>
        </a:p>
      </dsp:txBody>
      <dsp:txXfrm>
        <a:off x="311299" y="3832597"/>
        <a:ext cx="5929674" cy="403291"/>
      </dsp:txXfrm>
    </dsp:sp>
    <dsp:sp modelId="{63CD9F38-8F72-4DF5-814A-7DF50BB956D4}">
      <dsp:nvSpPr>
        <dsp:cNvPr id="0" name=""/>
        <dsp:cNvSpPr/>
      </dsp:nvSpPr>
      <dsp:spPr>
        <a:xfrm>
          <a:off x="59242" y="3782186"/>
          <a:ext cx="504113" cy="504113"/>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w="12700" cap="flat" cmpd="sng" algn="ctr">
          <a:solidFill>
            <a:schemeClr val="accent3">
              <a:hueOff val="0"/>
              <a:satOff val="0"/>
              <a:lumOff val="0"/>
              <a:alphaOff val="0"/>
            </a:schemeClr>
          </a:solidFill>
          <a:prstDash val="solid"/>
          <a:miter lim="800000"/>
        </a:ln>
        <a:effectLst/>
      </dsp:spPr>
      <dsp:style>
        <a:lnRef idx="1">
          <a:scrgbClr r="0" g="0" b="0"/>
        </a:lnRef>
        <a:fillRef idx="2">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C3427750-0471-7FB1-E3BF-13D9B07F705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E844C6DE-F0CD-C4BA-26BA-DFE5075CCF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879D8CE-0604-4635-8E5C-34228A72B7B4}" type="datetimeFigureOut">
              <a:rPr lang="de-DE" smtClean="0"/>
              <a:t>10.04.2025</a:t>
            </a:fld>
            <a:endParaRPr lang="de-DE"/>
          </a:p>
        </p:txBody>
      </p:sp>
      <p:sp>
        <p:nvSpPr>
          <p:cNvPr id="4" name="Fußzeilenplatzhalter 3">
            <a:extLst>
              <a:ext uri="{FF2B5EF4-FFF2-40B4-BE49-F238E27FC236}">
                <a16:creationId xmlns:a16="http://schemas.microsoft.com/office/drawing/2014/main" id="{49C80F5E-6CDA-2417-F5F1-72F43F48532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E7DC2DA3-44FD-F972-21D3-1928F67B5FC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9FCD4B6-BAF1-4FA8-B5C0-85C72C087DD3}" type="slidenum">
              <a:rPr lang="de-DE" smtClean="0"/>
              <a:t>‹Nr.›</a:t>
            </a:fld>
            <a:endParaRPr lang="de-DE"/>
          </a:p>
        </p:txBody>
      </p:sp>
    </p:spTree>
    <p:extLst>
      <p:ext uri="{BB962C8B-B14F-4D97-AF65-F5344CB8AC3E}">
        <p14:creationId xmlns:p14="http://schemas.microsoft.com/office/powerpoint/2010/main" val="5339882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A491B9-924B-43DF-9321-017D3B274897}" type="datetimeFigureOut">
              <a:rPr lang="de-DE" smtClean="0"/>
              <a:t>10.04.2025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D3EE20-D88F-4DEF-B86A-963F6AC6569F}" type="slidenum">
              <a:rPr lang="de-DE" smtClean="0"/>
              <a:t>‹Nr.›</a:t>
            </a:fld>
            <a:endParaRPr lang="de-DE"/>
          </a:p>
        </p:txBody>
      </p:sp>
    </p:spTree>
    <p:extLst>
      <p:ext uri="{BB962C8B-B14F-4D97-AF65-F5344CB8AC3E}">
        <p14:creationId xmlns:p14="http://schemas.microsoft.com/office/powerpoint/2010/main" val="16526656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KI-generierte Inhalte können fehlerhaft sein.
---
Anwendungsfalldiagramme sind ein wichtiges Werkzeug zur Visualisierung und Dokumentation von Systemanforderungen in der Softwareentwicklung. In dieser Präsentation werden wir die Grundlagen, die Erstellung und die Anwendung dieser Diagramme näher betrachten.
</a:t>
            </a:r>
          </a:p>
        </p:txBody>
      </p:sp>
      <p:sp>
        <p:nvSpPr>
          <p:cNvPr id="4" name="Foliennummernplatzhalter 3"/>
          <p:cNvSpPr>
            <a:spLocks noGrp="1"/>
          </p:cNvSpPr>
          <p:nvPr>
            <p:ph type="sldNum" sz="quarter" idx="5"/>
          </p:nvPr>
        </p:nvSpPr>
        <p:spPr/>
        <p:txBody>
          <a:bodyPr/>
          <a:lstStyle/>
          <a:p>
            <a:fld id="{8CEF5D6F-1D0A-4092-900A-F37B230C51DB}" type="slidenum">
              <a:rPr lang="de-DE" smtClean="0"/>
              <a:t>1</a:t>
            </a:fld>
            <a:endParaRPr lang="de-DE"/>
          </a:p>
        </p:txBody>
      </p:sp>
    </p:spTree>
    <p:extLst>
      <p:ext uri="{BB962C8B-B14F-4D97-AF65-F5344CB8AC3E}">
        <p14:creationId xmlns:p14="http://schemas.microsoft.com/office/powerpoint/2010/main" val="30500732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Anwendungsfälle beschreiben die spezifischen Aktionen oder Funktionen, die das System ausführen soll, um die Bedürfnisse der Akteure zu erfüllen. Sie sind essenziell, um die Funktionalität des Systems klar zu definieren.</a:t>
            </a:r>
          </a:p>
        </p:txBody>
      </p:sp>
      <p:sp>
        <p:nvSpPr>
          <p:cNvPr id="4" name="Foliennummernplatzhalter 3"/>
          <p:cNvSpPr>
            <a:spLocks noGrp="1"/>
          </p:cNvSpPr>
          <p:nvPr>
            <p:ph type="sldNum" sz="quarter" idx="5"/>
          </p:nvPr>
        </p:nvSpPr>
        <p:spPr/>
        <p:txBody>
          <a:bodyPr/>
          <a:lstStyle/>
          <a:p>
            <a:fld id="{8CEF5D6F-1D0A-4092-900A-F37B230C51DB}" type="slidenum">
              <a:rPr lang="de-DE" smtClean="0"/>
              <a:t>10</a:t>
            </a:fld>
            <a:endParaRPr lang="de-DE"/>
          </a:p>
        </p:txBody>
      </p:sp>
    </p:spTree>
    <p:extLst>
      <p:ext uri="{BB962C8B-B14F-4D97-AF65-F5344CB8AC3E}">
        <p14:creationId xmlns:p14="http://schemas.microsoft.com/office/powerpoint/2010/main" val="838940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5A62D5-76B9-FBCB-7E67-D838122F844F}"/>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5AE04DA-4366-836C-CE41-7C081BBBB4C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7F305B22-4E5B-E3E8-FCFA-7DBFEBA6A2C3}"/>
              </a:ext>
            </a:extLst>
          </p:cNvPr>
          <p:cNvSpPr>
            <a:spLocks noGrp="1"/>
          </p:cNvSpPr>
          <p:nvPr>
            <p:ph type="body" idx="1"/>
          </p:nvPr>
        </p:nvSpPr>
        <p:spPr/>
        <p:txBody>
          <a:bodyPr/>
          <a:lstStyle/>
          <a:p>
            <a:r>
              <a:rPr lang="de-DE"/>
              <a:t>Die Beziehungen zwischen Akteuren und Anwendungsfällen zeigen auf, wie die Akteure mit den verschiedenen Funktionen des Systems interagieren. Diese Beziehungen sind unerlässlich, um die Anforderungen präzise und verständlich darzustellen.</a:t>
            </a:r>
          </a:p>
        </p:txBody>
      </p:sp>
      <p:sp>
        <p:nvSpPr>
          <p:cNvPr id="4" name="Foliennummernplatzhalter 3">
            <a:extLst>
              <a:ext uri="{FF2B5EF4-FFF2-40B4-BE49-F238E27FC236}">
                <a16:creationId xmlns:a16="http://schemas.microsoft.com/office/drawing/2014/main" id="{D1CC2E6C-5C9F-9C88-F9F7-DEE15BCB66C6}"/>
              </a:ext>
            </a:extLst>
          </p:cNvPr>
          <p:cNvSpPr>
            <a:spLocks noGrp="1"/>
          </p:cNvSpPr>
          <p:nvPr>
            <p:ph type="sldNum" sz="quarter" idx="5"/>
          </p:nvPr>
        </p:nvSpPr>
        <p:spPr/>
        <p:txBody>
          <a:bodyPr/>
          <a:lstStyle/>
          <a:p>
            <a:fld id="{8CEF5D6F-1D0A-4092-900A-F37B230C51DB}" type="slidenum">
              <a:rPr lang="de-DE" smtClean="0"/>
              <a:t>11</a:t>
            </a:fld>
            <a:endParaRPr lang="de-DE"/>
          </a:p>
        </p:txBody>
      </p:sp>
    </p:spTree>
    <p:extLst>
      <p:ext uri="{BB962C8B-B14F-4D97-AF65-F5344CB8AC3E}">
        <p14:creationId xmlns:p14="http://schemas.microsoft.com/office/powerpoint/2010/main" val="27004984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5212F-7FB3-8B62-8992-A05377A3E32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4813B0B7-CAAF-E8F1-8FD1-3848234DD4D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421AF94-70B2-4A37-4E51-650C32E4C9C6}"/>
              </a:ext>
            </a:extLst>
          </p:cNvPr>
          <p:cNvSpPr>
            <a:spLocks noGrp="1"/>
          </p:cNvSpPr>
          <p:nvPr>
            <p:ph type="body" idx="1"/>
          </p:nvPr>
        </p:nvSpPr>
        <p:spPr/>
        <p:txBody>
          <a:bodyPr/>
          <a:lstStyle/>
          <a:p>
            <a:r>
              <a:rPr lang="de-DE"/>
              <a:t>Die Beziehungen zwischen Akteuren und Anwendungsfällen zeigen auf, wie die Akteure mit den verschiedenen Funktionen des Systems interagieren. Diese Beziehungen sind unerlässlich, um die Anforderungen präzise und verständlich darzustellen.</a:t>
            </a:r>
          </a:p>
        </p:txBody>
      </p:sp>
      <p:sp>
        <p:nvSpPr>
          <p:cNvPr id="4" name="Foliennummernplatzhalter 3">
            <a:extLst>
              <a:ext uri="{FF2B5EF4-FFF2-40B4-BE49-F238E27FC236}">
                <a16:creationId xmlns:a16="http://schemas.microsoft.com/office/drawing/2014/main" id="{0CE14F4C-E160-A6D7-5629-A940D8F3C20D}"/>
              </a:ext>
            </a:extLst>
          </p:cNvPr>
          <p:cNvSpPr>
            <a:spLocks noGrp="1"/>
          </p:cNvSpPr>
          <p:nvPr>
            <p:ph type="sldNum" sz="quarter" idx="5"/>
          </p:nvPr>
        </p:nvSpPr>
        <p:spPr/>
        <p:txBody>
          <a:bodyPr/>
          <a:lstStyle/>
          <a:p>
            <a:fld id="{8CEF5D6F-1D0A-4092-900A-F37B230C51DB}" type="slidenum">
              <a:rPr lang="de-DE" smtClean="0"/>
              <a:t>12</a:t>
            </a:fld>
            <a:endParaRPr lang="de-DE"/>
          </a:p>
        </p:txBody>
      </p:sp>
    </p:spTree>
    <p:extLst>
      <p:ext uri="{BB962C8B-B14F-4D97-AF65-F5344CB8AC3E}">
        <p14:creationId xmlns:p14="http://schemas.microsoft.com/office/powerpoint/2010/main" val="20029145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6779C3-48B4-78A3-498C-EA15935368E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F2B37D99-51AD-1485-568C-43386D6BFCC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68CBCE0-39FE-3F29-3A2F-750768F537FA}"/>
              </a:ext>
            </a:extLst>
          </p:cNvPr>
          <p:cNvSpPr>
            <a:spLocks noGrp="1"/>
          </p:cNvSpPr>
          <p:nvPr>
            <p:ph type="body" idx="1"/>
          </p:nvPr>
        </p:nvSpPr>
        <p:spPr/>
        <p:txBody>
          <a:bodyPr/>
          <a:lstStyle/>
          <a:p>
            <a:r>
              <a:rPr lang="de-DE"/>
              <a:t>Die Beziehungen zwischen Akteuren und Anwendungsfällen zeigen auf, wie die Akteure mit den verschiedenen Funktionen des Systems interagieren. Diese Beziehungen sind unerlässlich, um die Anforderungen präzise und verständlich darzustellen.</a:t>
            </a:r>
          </a:p>
        </p:txBody>
      </p:sp>
      <p:sp>
        <p:nvSpPr>
          <p:cNvPr id="4" name="Foliennummernplatzhalter 3">
            <a:extLst>
              <a:ext uri="{FF2B5EF4-FFF2-40B4-BE49-F238E27FC236}">
                <a16:creationId xmlns:a16="http://schemas.microsoft.com/office/drawing/2014/main" id="{2B6A21EA-ED4E-090A-AD9D-3C203E6DAAEA}"/>
              </a:ext>
            </a:extLst>
          </p:cNvPr>
          <p:cNvSpPr>
            <a:spLocks noGrp="1"/>
          </p:cNvSpPr>
          <p:nvPr>
            <p:ph type="sldNum" sz="quarter" idx="5"/>
          </p:nvPr>
        </p:nvSpPr>
        <p:spPr/>
        <p:txBody>
          <a:bodyPr/>
          <a:lstStyle/>
          <a:p>
            <a:fld id="{8CEF5D6F-1D0A-4092-900A-F37B230C51DB}" type="slidenum">
              <a:rPr lang="de-DE" smtClean="0"/>
              <a:t>13</a:t>
            </a:fld>
            <a:endParaRPr lang="de-DE"/>
          </a:p>
        </p:txBody>
      </p:sp>
    </p:spTree>
    <p:extLst>
      <p:ext uri="{BB962C8B-B14F-4D97-AF65-F5344CB8AC3E}">
        <p14:creationId xmlns:p14="http://schemas.microsoft.com/office/powerpoint/2010/main" val="18769584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 Erstellung eines Anwendungsfalldiagramms erfordert einen systematischen Ansatz. Wir werden die Schritte zur Diagrammerstellung, nützliche Werkzeuge, Software und bewährte Praktiken untersuchen, um qualitativ hochwertige Diagramme zu erstellen.</a:t>
            </a:r>
          </a:p>
        </p:txBody>
      </p:sp>
      <p:sp>
        <p:nvSpPr>
          <p:cNvPr id="4" name="Foliennummernplatzhalter 3"/>
          <p:cNvSpPr>
            <a:spLocks noGrp="1"/>
          </p:cNvSpPr>
          <p:nvPr>
            <p:ph type="sldNum" sz="quarter" idx="5"/>
          </p:nvPr>
        </p:nvSpPr>
        <p:spPr/>
        <p:txBody>
          <a:bodyPr/>
          <a:lstStyle/>
          <a:p>
            <a:fld id="{8CEF5D6F-1D0A-4092-900A-F37B230C51DB}" type="slidenum">
              <a:rPr lang="de-DE" smtClean="0"/>
              <a:t>14</a:t>
            </a:fld>
            <a:endParaRPr lang="de-DE"/>
          </a:p>
        </p:txBody>
      </p:sp>
    </p:spTree>
    <p:extLst>
      <p:ext uri="{BB962C8B-B14F-4D97-AF65-F5344CB8AC3E}">
        <p14:creationId xmlns:p14="http://schemas.microsoft.com/office/powerpoint/2010/main" val="36605252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ein Anwendungsfalldiagramm zu erstellen, beginnen Sie mit der Identifizierung der Akteure und Anwendungsfälle. Zeichnen Sie dann die Beziehungen zwischen ihnen auf und verfeinern Sie das Diagramm, um sicherzustellen, dass es die Systemanforderungen genau widerspiegelt.</a:t>
            </a:r>
          </a:p>
        </p:txBody>
      </p:sp>
      <p:sp>
        <p:nvSpPr>
          <p:cNvPr id="4" name="Foliennummernplatzhalter 3"/>
          <p:cNvSpPr>
            <a:spLocks noGrp="1"/>
          </p:cNvSpPr>
          <p:nvPr>
            <p:ph type="sldNum" sz="quarter" idx="5"/>
          </p:nvPr>
        </p:nvSpPr>
        <p:spPr/>
        <p:txBody>
          <a:bodyPr/>
          <a:lstStyle/>
          <a:p>
            <a:fld id="{8CEF5D6F-1D0A-4092-900A-F37B230C51DB}" type="slidenum">
              <a:rPr lang="de-DE" smtClean="0"/>
              <a:t>15</a:t>
            </a:fld>
            <a:endParaRPr lang="de-DE"/>
          </a:p>
        </p:txBody>
      </p:sp>
    </p:spTree>
    <p:extLst>
      <p:ext uri="{BB962C8B-B14F-4D97-AF65-F5344CB8AC3E}">
        <p14:creationId xmlns:p14="http://schemas.microsoft.com/office/powerpoint/2010/main" val="32188494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Es gibt viele Tools zur Erstellung von Anwendungsfalldiagrammen, darunter Microsoft Visio, Lucidchart und UML-Tools wie StarUML. Diese Softwarelösungen bieten Vorlagen und Symbole, die die Diagrammerstellung erleichtern.</a:t>
            </a:r>
          </a:p>
        </p:txBody>
      </p:sp>
      <p:sp>
        <p:nvSpPr>
          <p:cNvPr id="4" name="Foliennummernplatzhalter 3"/>
          <p:cNvSpPr>
            <a:spLocks noGrp="1"/>
          </p:cNvSpPr>
          <p:nvPr>
            <p:ph type="sldNum" sz="quarter" idx="5"/>
          </p:nvPr>
        </p:nvSpPr>
        <p:spPr/>
        <p:txBody>
          <a:bodyPr/>
          <a:lstStyle/>
          <a:p>
            <a:fld id="{8CEF5D6F-1D0A-4092-900A-F37B230C51DB}" type="slidenum">
              <a:rPr lang="de-DE" smtClean="0"/>
              <a:t>16</a:t>
            </a:fld>
            <a:endParaRPr lang="de-DE"/>
          </a:p>
        </p:txBody>
      </p:sp>
    </p:spTree>
    <p:extLst>
      <p:ext uri="{BB962C8B-B14F-4D97-AF65-F5344CB8AC3E}">
        <p14:creationId xmlns:p14="http://schemas.microsoft.com/office/powerpoint/2010/main" val="626898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Einige bewährte Praktiken bei der Erstellung von Anwendungsfalldiagrammen umfassen die Verwendung klarer Bezeichnungen, die Vermeidung von Überladung im Diagramm und die regelmäßige Überprüfung mit Stakeholdern. Häufige Fehler sind die Vernachlässigung wichtiger Akteure oder Anwendungsfälle.</a:t>
            </a:r>
          </a:p>
        </p:txBody>
      </p:sp>
      <p:sp>
        <p:nvSpPr>
          <p:cNvPr id="4" name="Foliennummernplatzhalter 3"/>
          <p:cNvSpPr>
            <a:spLocks noGrp="1"/>
          </p:cNvSpPr>
          <p:nvPr>
            <p:ph type="sldNum" sz="quarter" idx="5"/>
          </p:nvPr>
        </p:nvSpPr>
        <p:spPr/>
        <p:txBody>
          <a:bodyPr/>
          <a:lstStyle/>
          <a:p>
            <a:fld id="{8CEF5D6F-1D0A-4092-900A-F37B230C51DB}" type="slidenum">
              <a:rPr lang="de-DE" smtClean="0"/>
              <a:t>17</a:t>
            </a:fld>
            <a:endParaRPr lang="de-DE"/>
          </a:p>
        </p:txBody>
      </p:sp>
    </p:spTree>
    <p:extLst>
      <p:ext uri="{BB962C8B-B14F-4D97-AF65-F5344CB8AC3E}">
        <p14:creationId xmlns:p14="http://schemas.microsoft.com/office/powerpoint/2010/main" val="22499646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Praktische Anwendungsfälle und Beispiele helfen dabei, die Theorie in die Praxis umzusetzen. Wir werden reale Szenarien betrachten, um zu zeigen, wie Anwendungsfalldiagramme in verschiedenen Branchen eingesetzt werden können.</a:t>
            </a:r>
          </a:p>
        </p:txBody>
      </p:sp>
      <p:sp>
        <p:nvSpPr>
          <p:cNvPr id="4" name="Foliennummernplatzhalter 3"/>
          <p:cNvSpPr>
            <a:spLocks noGrp="1"/>
          </p:cNvSpPr>
          <p:nvPr>
            <p:ph type="sldNum" sz="quarter" idx="5"/>
          </p:nvPr>
        </p:nvSpPr>
        <p:spPr/>
        <p:txBody>
          <a:bodyPr/>
          <a:lstStyle/>
          <a:p>
            <a:fld id="{8CEF5D6F-1D0A-4092-900A-F37B230C51DB}" type="slidenum">
              <a:rPr lang="de-DE" smtClean="0"/>
              <a:t>18</a:t>
            </a:fld>
            <a:endParaRPr lang="de-DE"/>
          </a:p>
        </p:txBody>
      </p:sp>
    </p:spTree>
    <p:extLst>
      <p:ext uri="{BB962C8B-B14F-4D97-AF65-F5344CB8AC3E}">
        <p14:creationId xmlns:p14="http://schemas.microsoft.com/office/powerpoint/2010/main" val="42854248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In verschiedenen Branchen wie Gesundheitswesen, Finanzen und E-Commerce werden Anwendungsfalldiagramme verwendet, um Systemanforderungen zu definieren. Wir werden einige konkrete Beispiele betrachten, um die Vielseitigkeit dieser Diagramme zu veranschaulichen.</a:t>
            </a:r>
          </a:p>
        </p:txBody>
      </p:sp>
      <p:sp>
        <p:nvSpPr>
          <p:cNvPr id="4" name="Foliennummernplatzhalter 3"/>
          <p:cNvSpPr>
            <a:spLocks noGrp="1"/>
          </p:cNvSpPr>
          <p:nvPr>
            <p:ph type="sldNum" sz="quarter" idx="5"/>
          </p:nvPr>
        </p:nvSpPr>
        <p:spPr/>
        <p:txBody>
          <a:bodyPr/>
          <a:lstStyle/>
          <a:p>
            <a:fld id="{8CEF5D6F-1D0A-4092-900A-F37B230C51DB}" type="slidenum">
              <a:rPr lang="de-DE" smtClean="0"/>
              <a:t>19</a:t>
            </a:fld>
            <a:endParaRPr lang="de-DE"/>
          </a:p>
        </p:txBody>
      </p:sp>
    </p:spTree>
    <p:extLst>
      <p:ext uri="{BB962C8B-B14F-4D97-AF65-F5344CB8AC3E}">
        <p14:creationId xmlns:p14="http://schemas.microsoft.com/office/powerpoint/2010/main" val="2556507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Wir beginnen mit einer Einführung in Anwendungsfalldiagramme, einschließlich ihrer Definition und ihres Zwecks. Danach werden wir die grundlegenden Elemente eines Anwendungsfalldiagramms erkunden und die Schritte zur Erstellung eines Diagramms detailliert darstellen. Schließlich betrachten wir praktische Beispiele und mögliche Erweiterungen der UML-Diagramme.</a:t>
            </a:r>
          </a:p>
        </p:txBody>
      </p:sp>
      <p:sp>
        <p:nvSpPr>
          <p:cNvPr id="4" name="Foliennummernplatzhalter 3"/>
          <p:cNvSpPr>
            <a:spLocks noGrp="1"/>
          </p:cNvSpPr>
          <p:nvPr>
            <p:ph type="sldNum" sz="quarter" idx="5"/>
          </p:nvPr>
        </p:nvSpPr>
        <p:spPr/>
        <p:txBody>
          <a:bodyPr/>
          <a:lstStyle/>
          <a:p>
            <a:fld id="{8CEF5D6F-1D0A-4092-900A-F37B230C51DB}" type="slidenum">
              <a:rPr lang="de-DE" smtClean="0"/>
              <a:t>2</a:t>
            </a:fld>
            <a:endParaRPr lang="de-DE"/>
          </a:p>
        </p:txBody>
      </p:sp>
    </p:spTree>
    <p:extLst>
      <p:ext uri="{BB962C8B-B14F-4D97-AF65-F5344CB8AC3E}">
        <p14:creationId xmlns:p14="http://schemas.microsoft.com/office/powerpoint/2010/main" val="13382058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Wir werden Fallstudien analysieren, die den Einsatz von Anwendungsfalldiagrammen in der Softwareentwicklung dokumentieren. Diese Fallstudien helfen uns zu verstehen, wie Unternehmen die Diagramme effektiv nutzen, um Systemanforderungen zu erfassen.</a:t>
            </a:r>
          </a:p>
        </p:txBody>
      </p:sp>
      <p:sp>
        <p:nvSpPr>
          <p:cNvPr id="4" name="Foliennummernplatzhalter 3"/>
          <p:cNvSpPr>
            <a:spLocks noGrp="1"/>
          </p:cNvSpPr>
          <p:nvPr>
            <p:ph type="sldNum" sz="quarter" idx="5"/>
          </p:nvPr>
        </p:nvSpPr>
        <p:spPr/>
        <p:txBody>
          <a:bodyPr/>
          <a:lstStyle/>
          <a:p>
            <a:fld id="{8CEF5D6F-1D0A-4092-900A-F37B230C51DB}" type="slidenum">
              <a:rPr lang="de-DE" smtClean="0"/>
              <a:t>20</a:t>
            </a:fld>
            <a:endParaRPr lang="de-DE"/>
          </a:p>
        </p:txBody>
      </p:sp>
    </p:spTree>
    <p:extLst>
      <p:ext uri="{BB962C8B-B14F-4D97-AF65-F5344CB8AC3E}">
        <p14:creationId xmlns:p14="http://schemas.microsoft.com/office/powerpoint/2010/main" val="11164587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Zusätzlich zu den grundlegenden Anwendungsfalldiagrammen gibt es erweiterte UML-Diagramme und Konzepte. Diese Erweiterungen können tiefergehende Analysen und die Integration in den Softwareentwicklungsprozess ermöglichen.</a:t>
            </a:r>
          </a:p>
        </p:txBody>
      </p:sp>
      <p:sp>
        <p:nvSpPr>
          <p:cNvPr id="4" name="Foliennummernplatzhalter 3"/>
          <p:cNvSpPr>
            <a:spLocks noGrp="1"/>
          </p:cNvSpPr>
          <p:nvPr>
            <p:ph type="sldNum" sz="quarter" idx="5"/>
          </p:nvPr>
        </p:nvSpPr>
        <p:spPr/>
        <p:txBody>
          <a:bodyPr/>
          <a:lstStyle/>
          <a:p>
            <a:fld id="{8CEF5D6F-1D0A-4092-900A-F37B230C51DB}" type="slidenum">
              <a:rPr lang="de-DE" smtClean="0"/>
              <a:t>21</a:t>
            </a:fld>
            <a:endParaRPr lang="de-DE"/>
          </a:p>
        </p:txBody>
      </p:sp>
    </p:spTree>
    <p:extLst>
      <p:ext uri="{BB962C8B-B14F-4D97-AF65-F5344CB8AC3E}">
        <p14:creationId xmlns:p14="http://schemas.microsoft.com/office/powerpoint/2010/main" val="22840924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Mit der Weiterentwicklung der Softwareentwicklungstechniken werden auch Anwendungsfalldiagramme und UML weiterentwickelt. Wir werden zukünftige Trends und Technologien betrachten, die die Art und Weise beeinflussen könnten, wie wir UML verwenden.</a:t>
            </a:r>
          </a:p>
        </p:txBody>
      </p:sp>
      <p:sp>
        <p:nvSpPr>
          <p:cNvPr id="4" name="Foliennummernplatzhalter 3"/>
          <p:cNvSpPr>
            <a:spLocks noGrp="1"/>
          </p:cNvSpPr>
          <p:nvPr>
            <p:ph type="sldNum" sz="quarter" idx="5"/>
          </p:nvPr>
        </p:nvSpPr>
        <p:spPr/>
        <p:txBody>
          <a:bodyPr/>
          <a:lstStyle/>
          <a:p>
            <a:fld id="{8CEF5D6F-1D0A-4092-900A-F37B230C51DB}" type="slidenum">
              <a:rPr lang="de-DE" smtClean="0"/>
              <a:t>22</a:t>
            </a:fld>
            <a:endParaRPr lang="de-DE"/>
          </a:p>
        </p:txBody>
      </p:sp>
    </p:spTree>
    <p:extLst>
      <p:ext uri="{BB962C8B-B14F-4D97-AF65-F5344CB8AC3E}">
        <p14:creationId xmlns:p14="http://schemas.microsoft.com/office/powerpoint/2010/main" val="22442071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Anwendungsfalldiagramme sind wertvolle Werkzeuge zur Visualisierung und Dokumentation von Systemanforderungen. Sie fördern die Kommunikation und das Verständnis zwischen Stakeholdern und sind unerlässlich für die erfolgreiche Softwareentwicklung. Wir haben die Grundlagen, die Erstellung und die Anwendungen dieser Diagramme erkundet.</a:t>
            </a:r>
          </a:p>
        </p:txBody>
      </p:sp>
      <p:sp>
        <p:nvSpPr>
          <p:cNvPr id="4" name="Foliennummernplatzhalter 3"/>
          <p:cNvSpPr>
            <a:spLocks noGrp="1"/>
          </p:cNvSpPr>
          <p:nvPr>
            <p:ph type="sldNum" sz="quarter" idx="5"/>
          </p:nvPr>
        </p:nvSpPr>
        <p:spPr/>
        <p:txBody>
          <a:bodyPr/>
          <a:lstStyle/>
          <a:p>
            <a:fld id="{8CEF5D6F-1D0A-4092-900A-F37B230C51DB}" type="slidenum">
              <a:rPr lang="de-DE" smtClean="0"/>
              <a:t>23</a:t>
            </a:fld>
            <a:endParaRPr lang="de-DE"/>
          </a:p>
        </p:txBody>
      </p:sp>
    </p:spTree>
    <p:extLst>
      <p:ext uri="{BB962C8B-B14F-4D97-AF65-F5344CB8AC3E}">
        <p14:creationId xmlns:p14="http://schemas.microsoft.com/office/powerpoint/2010/main" val="1563399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Anwendungsfalldiagramme spielen eine entscheidende Rolle in der Softwareentwicklung, da sie helfen, die Anforderungen eines Systems visuell darzustellen. Wir werden die Definition und den Zweck dieser Diagramme sowie ihre historische Entwicklung innerhalb der UML betrachten.</a:t>
            </a:r>
          </a:p>
        </p:txBody>
      </p:sp>
      <p:sp>
        <p:nvSpPr>
          <p:cNvPr id="4" name="Foliennummernplatzhalter 3"/>
          <p:cNvSpPr>
            <a:spLocks noGrp="1"/>
          </p:cNvSpPr>
          <p:nvPr>
            <p:ph type="sldNum" sz="quarter" idx="5"/>
          </p:nvPr>
        </p:nvSpPr>
        <p:spPr/>
        <p:txBody>
          <a:bodyPr/>
          <a:lstStyle/>
          <a:p>
            <a:fld id="{8CEF5D6F-1D0A-4092-900A-F37B230C51DB}" type="slidenum">
              <a:rPr lang="de-DE" smtClean="0"/>
              <a:t>3</a:t>
            </a:fld>
            <a:endParaRPr lang="de-DE"/>
          </a:p>
        </p:txBody>
      </p:sp>
    </p:spTree>
    <p:extLst>
      <p:ext uri="{BB962C8B-B14F-4D97-AF65-F5344CB8AC3E}">
        <p14:creationId xmlns:p14="http://schemas.microsoft.com/office/powerpoint/2010/main" val="979628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Die Unified Modeling Language (UML) wurde in den 1990er Jahren entwickelt, um einen standardisierten Ansatz für die Modellierung von Software-Systemen zu bieten. Anwendungsfalldiagramme wurden als Teil dieses Modells eingeführt, um die Anforderungen an Systeme effizient zu erfassen und zu kommunizieren.</a:t>
            </a:r>
          </a:p>
        </p:txBody>
      </p:sp>
      <p:sp>
        <p:nvSpPr>
          <p:cNvPr id="4" name="Foliennummernplatzhalter 3"/>
          <p:cNvSpPr>
            <a:spLocks noGrp="1"/>
          </p:cNvSpPr>
          <p:nvPr>
            <p:ph type="sldNum" sz="quarter" idx="5"/>
          </p:nvPr>
        </p:nvSpPr>
        <p:spPr/>
        <p:txBody>
          <a:bodyPr/>
          <a:lstStyle/>
          <a:p>
            <a:fld id="{8CEF5D6F-1D0A-4092-900A-F37B230C51DB}" type="slidenum">
              <a:rPr lang="de-DE" smtClean="0"/>
              <a:t>4</a:t>
            </a:fld>
            <a:endParaRPr lang="de-DE"/>
          </a:p>
        </p:txBody>
      </p:sp>
    </p:spTree>
    <p:extLst>
      <p:ext uri="{BB962C8B-B14F-4D97-AF65-F5344CB8AC3E}">
        <p14:creationId xmlns:p14="http://schemas.microsoft.com/office/powerpoint/2010/main" val="33447586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Ein Anwendungsfalldiagramm ist eine graphische Darstellung der Interaktionen zwischen Akteuren und einem System. Es dient dazu, die Anforderungen und Funktionalitäten des Systems klar und verständlich darzustellen und die Kommunikationsbedürfnisse zwischen Stakeholdern zu klären.</a:t>
            </a:r>
          </a:p>
        </p:txBody>
      </p:sp>
      <p:sp>
        <p:nvSpPr>
          <p:cNvPr id="4" name="Foliennummernplatzhalter 3"/>
          <p:cNvSpPr>
            <a:spLocks noGrp="1"/>
          </p:cNvSpPr>
          <p:nvPr>
            <p:ph type="sldNum" sz="quarter" idx="5"/>
          </p:nvPr>
        </p:nvSpPr>
        <p:spPr/>
        <p:txBody>
          <a:bodyPr/>
          <a:lstStyle/>
          <a:p>
            <a:fld id="{8CEF5D6F-1D0A-4092-900A-F37B230C51DB}" type="slidenum">
              <a:rPr lang="de-DE" smtClean="0"/>
              <a:t>5</a:t>
            </a:fld>
            <a:endParaRPr lang="de-DE"/>
          </a:p>
        </p:txBody>
      </p:sp>
    </p:spTree>
    <p:extLst>
      <p:ext uri="{BB962C8B-B14F-4D97-AF65-F5344CB8AC3E}">
        <p14:creationId xmlns:p14="http://schemas.microsoft.com/office/powerpoint/2010/main" val="2637803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Anwendungsfalldiagramme bieten zahlreiche Vorteile, darunter eine klare Visualisierung der Systemanforderungen, die Förderung der Kommunikation zwischen Entwicklern und Stakeholdern und die Identifizierung von Systemgrenzen und -interaktionen. Diese Vorteile tragen zu einer effizienteren Softwareentwicklung bei.</a:t>
            </a:r>
          </a:p>
        </p:txBody>
      </p:sp>
      <p:sp>
        <p:nvSpPr>
          <p:cNvPr id="4" name="Foliennummernplatzhalter 3"/>
          <p:cNvSpPr>
            <a:spLocks noGrp="1"/>
          </p:cNvSpPr>
          <p:nvPr>
            <p:ph type="sldNum" sz="quarter" idx="5"/>
          </p:nvPr>
        </p:nvSpPr>
        <p:spPr/>
        <p:txBody>
          <a:bodyPr/>
          <a:lstStyle/>
          <a:p>
            <a:fld id="{8CEF5D6F-1D0A-4092-900A-F37B230C51DB}" type="slidenum">
              <a:rPr lang="de-DE" smtClean="0"/>
              <a:t>6</a:t>
            </a:fld>
            <a:endParaRPr lang="de-DE"/>
          </a:p>
        </p:txBody>
      </p:sp>
    </p:spTree>
    <p:extLst>
      <p:ext uri="{BB962C8B-B14F-4D97-AF65-F5344CB8AC3E}">
        <p14:creationId xmlns:p14="http://schemas.microsoft.com/office/powerpoint/2010/main" val="2626560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Um ein effektives Anwendungsfalldiagramm zu erstellen, ist es wichtig, die grundlegenden Elemente zu verstehen. Dazu gehören Akteure, Anwendungsfälle und die Beziehungen zwischen ihnen, die das Zusammenspiel im System veranschaulichen.</a:t>
            </a:r>
          </a:p>
        </p:txBody>
      </p:sp>
      <p:sp>
        <p:nvSpPr>
          <p:cNvPr id="4" name="Foliennummernplatzhalter 3"/>
          <p:cNvSpPr>
            <a:spLocks noGrp="1"/>
          </p:cNvSpPr>
          <p:nvPr>
            <p:ph type="sldNum" sz="quarter" idx="5"/>
          </p:nvPr>
        </p:nvSpPr>
        <p:spPr/>
        <p:txBody>
          <a:bodyPr/>
          <a:lstStyle/>
          <a:p>
            <a:fld id="{8CEF5D6F-1D0A-4092-900A-F37B230C51DB}" type="slidenum">
              <a:rPr lang="de-DE" smtClean="0"/>
              <a:t>7</a:t>
            </a:fld>
            <a:endParaRPr lang="de-DE"/>
          </a:p>
        </p:txBody>
      </p:sp>
    </p:spTree>
    <p:extLst>
      <p:ext uri="{BB962C8B-B14F-4D97-AF65-F5344CB8AC3E}">
        <p14:creationId xmlns:p14="http://schemas.microsoft.com/office/powerpoint/2010/main" val="21599221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a:t>Akteure repräsentieren Benutzer oder andere Systeme, die mit dem zu entwickelnden System interagieren. Sie können sowohl externe Benutzer als auch interne Systeme sein. Die Identifizierung der Akteure ist entscheidend für das Verständnis der Systemanforderungen.</a:t>
            </a:r>
          </a:p>
        </p:txBody>
      </p:sp>
      <p:sp>
        <p:nvSpPr>
          <p:cNvPr id="4" name="Foliennummernplatzhalter 3"/>
          <p:cNvSpPr>
            <a:spLocks noGrp="1"/>
          </p:cNvSpPr>
          <p:nvPr>
            <p:ph type="sldNum" sz="quarter" idx="5"/>
          </p:nvPr>
        </p:nvSpPr>
        <p:spPr/>
        <p:txBody>
          <a:bodyPr/>
          <a:lstStyle/>
          <a:p>
            <a:fld id="{8CEF5D6F-1D0A-4092-900A-F37B230C51DB}" type="slidenum">
              <a:rPr lang="de-DE" smtClean="0"/>
              <a:t>8</a:t>
            </a:fld>
            <a:endParaRPr lang="de-DE"/>
          </a:p>
        </p:txBody>
      </p:sp>
    </p:spTree>
    <p:extLst>
      <p:ext uri="{BB962C8B-B14F-4D97-AF65-F5344CB8AC3E}">
        <p14:creationId xmlns:p14="http://schemas.microsoft.com/office/powerpoint/2010/main" val="1415993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1A03DB-F2D7-1DFF-E459-94504876A7A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054B9DB-CA37-7E9B-30C9-F45DF3E4EBD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FB78AC1F-8B00-C366-FFB0-2E373F697720}"/>
              </a:ext>
            </a:extLst>
          </p:cNvPr>
          <p:cNvSpPr>
            <a:spLocks noGrp="1"/>
          </p:cNvSpPr>
          <p:nvPr>
            <p:ph type="body" idx="1"/>
          </p:nvPr>
        </p:nvSpPr>
        <p:spPr/>
        <p:txBody>
          <a:bodyPr/>
          <a:lstStyle/>
          <a:p>
            <a:r>
              <a:rPr lang="de-DE"/>
              <a:t>Akteure repräsentieren Benutzer oder andere Systeme, die mit dem zu entwickelnden System interagieren. Sie können sowohl externe Benutzer als auch interne Systeme sein. Die Identifizierung der Akteure ist entscheidend für das Verständnis der Systemanforderungen.</a:t>
            </a:r>
          </a:p>
        </p:txBody>
      </p:sp>
      <p:sp>
        <p:nvSpPr>
          <p:cNvPr id="4" name="Foliennummernplatzhalter 3">
            <a:extLst>
              <a:ext uri="{FF2B5EF4-FFF2-40B4-BE49-F238E27FC236}">
                <a16:creationId xmlns:a16="http://schemas.microsoft.com/office/drawing/2014/main" id="{63079001-85E3-6B1E-8CB7-942B5711BB9F}"/>
              </a:ext>
            </a:extLst>
          </p:cNvPr>
          <p:cNvSpPr>
            <a:spLocks noGrp="1"/>
          </p:cNvSpPr>
          <p:nvPr>
            <p:ph type="sldNum" sz="quarter" idx="5"/>
          </p:nvPr>
        </p:nvSpPr>
        <p:spPr/>
        <p:txBody>
          <a:bodyPr/>
          <a:lstStyle/>
          <a:p>
            <a:fld id="{8CEF5D6F-1D0A-4092-900A-F37B230C51DB}" type="slidenum">
              <a:rPr lang="de-DE" smtClean="0"/>
              <a:t>9</a:t>
            </a:fld>
            <a:endParaRPr lang="de-DE"/>
          </a:p>
        </p:txBody>
      </p:sp>
    </p:spTree>
    <p:extLst>
      <p:ext uri="{BB962C8B-B14F-4D97-AF65-F5344CB8AC3E}">
        <p14:creationId xmlns:p14="http://schemas.microsoft.com/office/powerpoint/2010/main" val="2016981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4/10/2025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27153818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4/10/2025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21032914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4/10/2025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615689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4/10/2025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9827597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4/10/2025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‹Nr.›</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7397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4/10/2025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29088634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4/10/2025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2228966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4/10/2025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750599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4/10/2025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496863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4/10/2025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16656172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4/10/2025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‹Nr.›</a:t>
            </a:fld>
            <a:endParaRPr lang="en-US"/>
          </a:p>
        </p:txBody>
      </p:sp>
    </p:spTree>
    <p:extLst>
      <p:ext uri="{BB962C8B-B14F-4D97-AF65-F5344CB8AC3E}">
        <p14:creationId xmlns:p14="http://schemas.microsoft.com/office/powerpoint/2010/main" val="3460796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4/10/2025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‹Nr.›</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6197359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5.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3.xml"/><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24.jpg"/><Relationship Id="rId7" Type="http://schemas.openxmlformats.org/officeDocument/2006/relationships/diagramQuickStyle" Target="../diagrams/quickStyle1.xml"/><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hyperlink" Target="https://blog.uwcped.org/6-focus-areas-to-create-more-effective-meetings/" TargetMode="External"/><Relationship Id="rId9" Type="http://schemas.microsoft.com/office/2007/relationships/diagramDrawing" Target="../diagrams/drawing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s://www.thebluediamondgallery.com/tablet/s/software-developer.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7.png"/><Relationship Id="rId4" Type="http://schemas.openxmlformats.org/officeDocument/2006/relationships/hyperlink" Target="https://pxhere.com/en/photo/350183"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Grafik 3" descr="Blauer und orangefarbener Farbverlauf mit Pfeilen">
            <a:extLst>
              <a:ext uri="{FF2B5EF4-FFF2-40B4-BE49-F238E27FC236}">
                <a16:creationId xmlns:a16="http://schemas.microsoft.com/office/drawing/2014/main" id="{92931432-0582-41A9-96BE-A379D16324F7}"/>
              </a:ext>
            </a:extLst>
          </p:cNvPr>
          <p:cNvPicPr>
            <a:picLocks noChangeAspect="1"/>
          </p:cNvPicPr>
          <p:nvPr/>
        </p:nvPicPr>
        <p:blipFill>
          <a:blip r:embed="rId3"/>
          <a:srcRect r="-1" b="6226"/>
          <a:stretch/>
        </p:blipFill>
        <p:spPr>
          <a:xfrm>
            <a:off x="20" y="10"/>
            <a:ext cx="12188932" cy="6857990"/>
          </a:xfrm>
          <a:prstGeom prst="rect">
            <a:avLst/>
          </a:prstGeom>
        </p:spPr>
      </p:pic>
      <p:sp>
        <p:nvSpPr>
          <p:cNvPr id="8" name="Rectangle 10">
            <a:extLst>
              <a:ext uri="{FF2B5EF4-FFF2-40B4-BE49-F238E27FC236}">
                <a16:creationId xmlns:a16="http://schemas.microsoft.com/office/drawing/2014/main" id="{7508F7DC-CA28-4ACE-AF79-D7E98ED1B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12">
            <a:extLst>
              <a:ext uri="{FF2B5EF4-FFF2-40B4-BE49-F238E27FC236}">
                <a16:creationId xmlns:a16="http://schemas.microsoft.com/office/drawing/2014/main" id="{9AB20218-A500-457C-B65C-F3D198B1F7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524" y="0"/>
            <a:ext cx="12188952" cy="3652125"/>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2CF626B3-9CAB-2163-7AA2-3BA0DC7AB9BF}"/>
              </a:ext>
            </a:extLst>
          </p:cNvPr>
          <p:cNvSpPr>
            <a:spLocks noGrp="1"/>
          </p:cNvSpPr>
          <p:nvPr>
            <p:ph type="ctrTitle"/>
          </p:nvPr>
        </p:nvSpPr>
        <p:spPr>
          <a:xfrm>
            <a:off x="517870" y="978408"/>
            <a:ext cx="8686796" cy="2334247"/>
          </a:xfrm>
        </p:spPr>
        <p:txBody>
          <a:bodyPr anchor="t">
            <a:normAutofit/>
          </a:bodyPr>
          <a:lstStyle/>
          <a:p>
            <a:pPr>
              <a:lnSpc>
                <a:spcPct val="90000"/>
              </a:lnSpc>
            </a:pPr>
            <a:r>
              <a:rPr lang="de-DE" sz="5000">
                <a:solidFill>
                  <a:srgbClr val="FFFFFF"/>
                </a:solidFill>
              </a:rPr>
              <a:t>Anwendungsfalldiagramm: Visualisierung von Systemanforderungen</a:t>
            </a:r>
          </a:p>
        </p:txBody>
      </p:sp>
      <p:sp>
        <p:nvSpPr>
          <p:cNvPr id="3" name="Untertitel 2">
            <a:extLst>
              <a:ext uri="{FF2B5EF4-FFF2-40B4-BE49-F238E27FC236}">
                <a16:creationId xmlns:a16="http://schemas.microsoft.com/office/drawing/2014/main" id="{F828DA2C-AE00-66BD-0379-4B39E70F8024}"/>
              </a:ext>
            </a:extLst>
          </p:cNvPr>
          <p:cNvSpPr>
            <a:spLocks noGrp="1"/>
          </p:cNvSpPr>
          <p:nvPr>
            <p:ph type="subTitle" idx="1"/>
          </p:nvPr>
        </p:nvSpPr>
        <p:spPr>
          <a:xfrm>
            <a:off x="517870" y="5406887"/>
            <a:ext cx="8720710" cy="799592"/>
          </a:xfrm>
        </p:spPr>
        <p:txBody>
          <a:bodyPr anchor="t">
            <a:normAutofit/>
          </a:bodyPr>
          <a:lstStyle/>
          <a:p>
            <a:r>
              <a:rPr lang="de-DE" dirty="0">
                <a:solidFill>
                  <a:srgbClr val="FFFFFF"/>
                </a:solidFill>
              </a:rPr>
              <a:t>Wichtige Werkzeuge zur Dokumentation in der Softwareentwicklung</a:t>
            </a:r>
          </a:p>
        </p:txBody>
      </p:sp>
      <p:sp>
        <p:nvSpPr>
          <p:cNvPr id="12" name="Rectangle 14">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8686800"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900958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42"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966DAAB4-BA67-7DD1-0F56-7C00DD94A7AE}"/>
              </a:ext>
            </a:extLst>
          </p:cNvPr>
          <p:cNvSpPr>
            <a:spLocks noGrp="1"/>
          </p:cNvSpPr>
          <p:nvPr>
            <p:ph type="title"/>
          </p:nvPr>
        </p:nvSpPr>
        <p:spPr>
          <a:xfrm>
            <a:off x="5431536" y="978408"/>
            <a:ext cx="6236208" cy="1463040"/>
          </a:xfrm>
        </p:spPr>
        <p:txBody>
          <a:bodyPr vert="horz" lIns="91440" tIns="45720" rIns="91440" bIns="45720" rtlCol="0" anchor="t">
            <a:normAutofit/>
          </a:bodyPr>
          <a:lstStyle/>
          <a:p>
            <a:r>
              <a:rPr lang="en-US" b="1" kern="1200">
                <a:solidFill>
                  <a:schemeClr val="tx1"/>
                </a:solidFill>
                <a:latin typeface="+mj-lt"/>
                <a:ea typeface="+mj-ea"/>
                <a:cs typeface="+mj-cs"/>
              </a:rPr>
              <a:t>Anwendungsfälle und ihre Beschreibung</a:t>
            </a:r>
          </a:p>
        </p:txBody>
      </p:sp>
      <p:sp>
        <p:nvSpPr>
          <p:cNvPr id="14" name="Freeform: Shape 13">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Inhaltsplatzhalter 3">
            <a:extLst>
              <a:ext uri="{FF2B5EF4-FFF2-40B4-BE49-F238E27FC236}">
                <a16:creationId xmlns:a16="http://schemas.microsoft.com/office/drawing/2014/main" id="{1C5D3C78-C3F4-6FAB-4113-AEFE1B8599D2}"/>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1536" y="2578608"/>
            <a:ext cx="6236208" cy="3767328"/>
          </a:xfrm>
        </p:spPr>
        <p:txBody>
          <a:bodyPr>
            <a:normAutofit/>
          </a:bodyPr>
          <a:lstStyle/>
          <a:p>
            <a:pPr marL="0" indent="0">
              <a:spcBef>
                <a:spcPts val="2500"/>
              </a:spcBef>
              <a:buNone/>
            </a:pPr>
            <a:r>
              <a:rPr lang="de-DE" sz="1400" b="1" dirty="0"/>
              <a:t>Definition von Anwendungsfällen</a:t>
            </a:r>
          </a:p>
          <a:p>
            <a:pPr marL="0" lvl="1" indent="0">
              <a:buNone/>
            </a:pPr>
            <a:r>
              <a:rPr lang="de-DE" sz="1400" dirty="0"/>
              <a:t>Anwendungsfälle sind spezifische Beschreibung von Interaktionen zwischen Benutzern und einem System, um Anforderungen zu erfüllen.</a:t>
            </a:r>
          </a:p>
          <a:p>
            <a:pPr marL="0" indent="0">
              <a:spcBef>
                <a:spcPts val="2500"/>
              </a:spcBef>
              <a:buNone/>
            </a:pPr>
            <a:r>
              <a:rPr lang="de-DE" sz="1400" b="1" dirty="0"/>
              <a:t>Bedeutung für das Systemdesign</a:t>
            </a:r>
          </a:p>
          <a:p>
            <a:pPr marL="0" lvl="1" indent="0">
              <a:buNone/>
            </a:pPr>
            <a:r>
              <a:rPr lang="de-DE" sz="1400" dirty="0"/>
              <a:t>Anwendungsfälle sind entscheidend für das Systemdesign, da sie helfen, die gewünschten Funktionen klar zu definieren.</a:t>
            </a:r>
          </a:p>
          <a:p>
            <a:pPr marL="0" indent="0">
              <a:spcBef>
                <a:spcPts val="2500"/>
              </a:spcBef>
              <a:buNone/>
            </a:pPr>
            <a:endParaRPr lang="de-DE" sz="1400" b="1" dirty="0"/>
          </a:p>
          <a:p>
            <a:pPr marL="0" indent="0">
              <a:spcBef>
                <a:spcPts val="2500"/>
              </a:spcBef>
              <a:buNone/>
            </a:pPr>
            <a:r>
              <a:rPr lang="de-DE" sz="1400" b="1" dirty="0"/>
              <a:t>Notationselement:</a:t>
            </a:r>
          </a:p>
        </p:txBody>
      </p:sp>
      <p:pic>
        <p:nvPicPr>
          <p:cNvPr id="6" name="Grafik 5">
            <a:extLst>
              <a:ext uri="{FF2B5EF4-FFF2-40B4-BE49-F238E27FC236}">
                <a16:creationId xmlns:a16="http://schemas.microsoft.com/office/drawing/2014/main" id="{A17C397C-9CC4-5365-836E-D939A951CCE2}"/>
              </a:ext>
            </a:extLst>
          </p:cNvPr>
          <p:cNvPicPr>
            <a:picLocks noChangeAspect="1"/>
          </p:cNvPicPr>
          <p:nvPr/>
        </p:nvPicPr>
        <p:blipFill>
          <a:blip r:embed="rId3"/>
          <a:stretch>
            <a:fillRect/>
          </a:stretch>
        </p:blipFill>
        <p:spPr>
          <a:xfrm>
            <a:off x="7983777" y="5034587"/>
            <a:ext cx="2324424" cy="885949"/>
          </a:xfrm>
          <a:prstGeom prst="rect">
            <a:avLst/>
          </a:prstGeom>
        </p:spPr>
      </p:pic>
      <p:pic>
        <p:nvPicPr>
          <p:cNvPr id="7" name="Inhaltsplatzhalter 4" descr="Umfrage im Gesundheitswesen auf dem Tablet-Bildschirm">
            <a:extLst>
              <a:ext uri="{FF2B5EF4-FFF2-40B4-BE49-F238E27FC236}">
                <a16:creationId xmlns:a16="http://schemas.microsoft.com/office/drawing/2014/main" id="{E61EBA8C-F8BC-030E-5B4A-9C1A3925BF41}"/>
              </a:ext>
            </a:extLst>
          </p:cNvPr>
          <p:cNvPicPr>
            <a:picLocks noChangeAspect="1"/>
          </p:cNvPicPr>
          <p:nvPr/>
        </p:nvPicPr>
        <p:blipFill>
          <a:blip r:embed="rId4"/>
          <a:srcRect l="12330" r="39398" b="1"/>
          <a:stretch/>
        </p:blipFill>
        <p:spPr>
          <a:xfrm>
            <a:off x="524256" y="509479"/>
            <a:ext cx="4221911" cy="5837918"/>
          </a:xfrm>
          <a:prstGeom prst="rect">
            <a:avLst/>
          </a:prstGeom>
        </p:spPr>
      </p:pic>
    </p:spTree>
    <p:extLst>
      <p:ext uri="{BB962C8B-B14F-4D97-AF65-F5344CB8AC3E}">
        <p14:creationId xmlns:p14="http://schemas.microsoft.com/office/powerpoint/2010/main" val="337911283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A7BDF5-4C1A-66E3-F94D-760054437DD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5659C1B-9C35-1C9C-3B1F-B30B3075DB48}"/>
              </a:ext>
            </a:extLst>
          </p:cNvPr>
          <p:cNvSpPr>
            <a:spLocks noGrp="1"/>
          </p:cNvSpPr>
          <p:nvPr>
            <p:ph type="title"/>
          </p:nvPr>
        </p:nvSpPr>
        <p:spPr>
          <a:xfrm>
            <a:off x="521208" y="978408"/>
            <a:ext cx="6300216" cy="1463040"/>
          </a:xfrm>
        </p:spPr>
        <p:txBody>
          <a:bodyPr vert="horz" lIns="91440" tIns="45720" rIns="91440" bIns="45720" rtlCol="0" anchor="t">
            <a:normAutofit/>
          </a:bodyPr>
          <a:lstStyle/>
          <a:p>
            <a:pPr>
              <a:lnSpc>
                <a:spcPct val="90000"/>
              </a:lnSpc>
            </a:pPr>
            <a:r>
              <a:rPr lang="en-US" sz="3100" b="1" kern="1200" dirty="0" err="1">
                <a:solidFill>
                  <a:schemeClr val="tx1"/>
                </a:solidFill>
                <a:latin typeface="+mj-lt"/>
                <a:ea typeface="+mj-ea"/>
                <a:cs typeface="+mj-cs"/>
              </a:rPr>
              <a:t>Beziehungen</a:t>
            </a:r>
            <a:r>
              <a:rPr lang="en-US" sz="3100" b="1" kern="1200" dirty="0">
                <a:solidFill>
                  <a:schemeClr val="tx1"/>
                </a:solidFill>
                <a:latin typeface="+mj-lt"/>
                <a:ea typeface="+mj-ea"/>
                <a:cs typeface="+mj-cs"/>
              </a:rPr>
              <a:t> </a:t>
            </a:r>
            <a:r>
              <a:rPr lang="en-US" sz="3100" b="1" kern="1200" dirty="0" err="1">
                <a:solidFill>
                  <a:schemeClr val="tx1"/>
                </a:solidFill>
                <a:latin typeface="+mj-lt"/>
                <a:ea typeface="+mj-ea"/>
                <a:cs typeface="+mj-cs"/>
              </a:rPr>
              <a:t>zwischen</a:t>
            </a:r>
            <a:r>
              <a:rPr lang="en-US" sz="3100" b="1" kern="1200" dirty="0">
                <a:solidFill>
                  <a:schemeClr val="tx1"/>
                </a:solidFill>
                <a:latin typeface="+mj-lt"/>
                <a:ea typeface="+mj-ea"/>
                <a:cs typeface="+mj-cs"/>
              </a:rPr>
              <a:t> </a:t>
            </a:r>
            <a:r>
              <a:rPr lang="en-US" sz="3100" b="1" kern="1200" dirty="0" err="1">
                <a:solidFill>
                  <a:schemeClr val="tx1"/>
                </a:solidFill>
                <a:latin typeface="+mj-lt"/>
                <a:ea typeface="+mj-ea"/>
                <a:cs typeface="+mj-cs"/>
              </a:rPr>
              <a:t>Akteuren</a:t>
            </a:r>
            <a:r>
              <a:rPr lang="en-US" sz="3100" b="1" kern="1200" dirty="0">
                <a:solidFill>
                  <a:schemeClr val="tx1"/>
                </a:solidFill>
                <a:latin typeface="+mj-lt"/>
                <a:ea typeface="+mj-ea"/>
                <a:cs typeface="+mj-cs"/>
              </a:rPr>
              <a:t> und </a:t>
            </a:r>
            <a:r>
              <a:rPr lang="en-US" sz="3100" b="1" kern="1200" dirty="0" err="1">
                <a:solidFill>
                  <a:schemeClr val="tx1"/>
                </a:solidFill>
                <a:latin typeface="+mj-lt"/>
                <a:ea typeface="+mj-ea"/>
                <a:cs typeface="+mj-cs"/>
              </a:rPr>
              <a:t>Anwendungsfällen</a:t>
            </a:r>
            <a:endParaRPr lang="en-US" sz="3100" b="1" kern="1200" dirty="0">
              <a:solidFill>
                <a:schemeClr val="tx1"/>
              </a:solidFill>
              <a:latin typeface="+mj-lt"/>
              <a:ea typeface="+mj-ea"/>
              <a:cs typeface="+mj-cs"/>
            </a:endParaRPr>
          </a:p>
        </p:txBody>
      </p:sp>
      <p:sp>
        <p:nvSpPr>
          <p:cNvPr id="4" name="Inhaltsplatzhalter 3">
            <a:extLst>
              <a:ext uri="{FF2B5EF4-FFF2-40B4-BE49-F238E27FC236}">
                <a16:creationId xmlns:a16="http://schemas.microsoft.com/office/drawing/2014/main" id="{CCFA8BC4-F6B6-5F33-8D30-6D230D72E11F}"/>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2592249"/>
            <a:ext cx="6300216" cy="3767328"/>
          </a:xfrm>
        </p:spPr>
        <p:txBody>
          <a:bodyPr>
            <a:normAutofit/>
          </a:bodyPr>
          <a:lstStyle/>
          <a:p>
            <a:pPr marL="0" indent="0">
              <a:spcBef>
                <a:spcPts val="2500"/>
              </a:spcBef>
              <a:buNone/>
            </a:pPr>
            <a:r>
              <a:rPr lang="de-DE" sz="1400" b="1" dirty="0"/>
              <a:t>Assoziation</a:t>
            </a:r>
          </a:p>
          <a:p>
            <a:pPr marL="0" lvl="1" indent="0">
              <a:buNone/>
            </a:pPr>
            <a:r>
              <a:rPr lang="de-DE" sz="1400" dirty="0"/>
              <a:t>Mit einer Assoziation (Strich) wird eine Beziehung zwischen den Akteuren und den Anwendungsfällen dargestellt.</a:t>
            </a:r>
          </a:p>
          <a:p>
            <a:pPr marL="0" indent="0">
              <a:spcBef>
                <a:spcPts val="2500"/>
              </a:spcBef>
              <a:buNone/>
            </a:pPr>
            <a:endParaRPr lang="de-DE" sz="1400" b="1" dirty="0"/>
          </a:p>
          <a:p>
            <a:pPr marL="0" indent="0">
              <a:spcBef>
                <a:spcPts val="2500"/>
              </a:spcBef>
              <a:buNone/>
            </a:pPr>
            <a:r>
              <a:rPr lang="de-DE" sz="1400" b="1" dirty="0"/>
              <a:t>Notationselement:</a:t>
            </a:r>
          </a:p>
        </p:txBody>
      </p:sp>
      <p:pic>
        <p:nvPicPr>
          <p:cNvPr id="5" name="Inhaltsplatzhalter 4" descr="Handgezeichnete Symbole für Geschäftsleute und Geschäftsfrauen in roten und schwarzen Farben sind durch Pfeile zufällig auf weißem Hintergrund verbunden. Dieses Bild zeigt die sozialen Medien und die Online-Kommunikation zwischen Geschäftsleuten.">
            <a:extLst>
              <a:ext uri="{FF2B5EF4-FFF2-40B4-BE49-F238E27FC236}">
                <a16:creationId xmlns:a16="http://schemas.microsoft.com/office/drawing/2014/main" id="{41865477-A540-80D4-8B44-832A40446350}"/>
              </a:ext>
            </a:extLst>
          </p:cNvPr>
          <p:cNvPicPr>
            <a:picLocks noGrp="1" noChangeAspect="1"/>
          </p:cNvPicPr>
          <p:nvPr>
            <p:ph sz="half" idx="1"/>
          </p:nvPr>
        </p:nvPicPr>
        <p:blipFill>
          <a:blip r:embed="rId3"/>
          <a:srcRect l="29540" r="23862" b="1"/>
          <a:stretch/>
        </p:blipFill>
        <p:spPr>
          <a:xfrm>
            <a:off x="7586236" y="508090"/>
            <a:ext cx="4081805" cy="5846990"/>
          </a:xfrm>
          <a:prstGeom prst="rect">
            <a:avLst/>
          </a:prstGeom>
        </p:spPr>
      </p:pic>
      <p:pic>
        <p:nvPicPr>
          <p:cNvPr id="6" name="Grafik 5">
            <a:extLst>
              <a:ext uri="{FF2B5EF4-FFF2-40B4-BE49-F238E27FC236}">
                <a16:creationId xmlns:a16="http://schemas.microsoft.com/office/drawing/2014/main" id="{EB37F286-5704-E482-1F94-6A9AB823736F}"/>
              </a:ext>
            </a:extLst>
          </p:cNvPr>
          <p:cNvPicPr>
            <a:picLocks noChangeAspect="1"/>
          </p:cNvPicPr>
          <p:nvPr/>
        </p:nvPicPr>
        <p:blipFill>
          <a:blip r:embed="rId4"/>
          <a:stretch>
            <a:fillRect/>
          </a:stretch>
        </p:blipFill>
        <p:spPr>
          <a:xfrm>
            <a:off x="2940474" y="3965981"/>
            <a:ext cx="2762636" cy="828791"/>
          </a:xfrm>
          <a:prstGeom prst="rect">
            <a:avLst/>
          </a:prstGeom>
        </p:spPr>
      </p:pic>
    </p:spTree>
    <p:extLst>
      <p:ext uri="{BB962C8B-B14F-4D97-AF65-F5344CB8AC3E}">
        <p14:creationId xmlns:p14="http://schemas.microsoft.com/office/powerpoint/2010/main" val="40578340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6434CD-AC8B-498F-E97C-BC10DE950F6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FBB06D6-4D72-87C4-863A-214B187E3FD5}"/>
              </a:ext>
            </a:extLst>
          </p:cNvPr>
          <p:cNvSpPr>
            <a:spLocks noGrp="1"/>
          </p:cNvSpPr>
          <p:nvPr>
            <p:ph type="title"/>
          </p:nvPr>
        </p:nvSpPr>
        <p:spPr>
          <a:xfrm>
            <a:off x="521208" y="978408"/>
            <a:ext cx="6300216" cy="1463040"/>
          </a:xfrm>
        </p:spPr>
        <p:txBody>
          <a:bodyPr vert="horz" lIns="91440" tIns="45720" rIns="91440" bIns="45720" rtlCol="0" anchor="t">
            <a:normAutofit/>
          </a:bodyPr>
          <a:lstStyle/>
          <a:p>
            <a:pPr>
              <a:lnSpc>
                <a:spcPct val="90000"/>
              </a:lnSpc>
            </a:pPr>
            <a:r>
              <a:rPr lang="en-US" sz="3100" b="1" kern="1200" dirty="0" err="1">
                <a:solidFill>
                  <a:schemeClr val="tx1"/>
                </a:solidFill>
                <a:latin typeface="+mj-lt"/>
                <a:ea typeface="+mj-ea"/>
                <a:cs typeface="+mj-cs"/>
              </a:rPr>
              <a:t>Beziehungen</a:t>
            </a:r>
            <a:r>
              <a:rPr lang="en-US" sz="3100" b="1" kern="1200" dirty="0">
                <a:solidFill>
                  <a:schemeClr val="tx1"/>
                </a:solidFill>
                <a:latin typeface="+mj-lt"/>
                <a:ea typeface="+mj-ea"/>
                <a:cs typeface="+mj-cs"/>
              </a:rPr>
              <a:t> </a:t>
            </a:r>
            <a:r>
              <a:rPr lang="en-US" sz="3100" b="1" kern="1200" dirty="0" err="1">
                <a:solidFill>
                  <a:schemeClr val="tx1"/>
                </a:solidFill>
                <a:latin typeface="+mj-lt"/>
                <a:ea typeface="+mj-ea"/>
                <a:cs typeface="+mj-cs"/>
              </a:rPr>
              <a:t>zwischen</a:t>
            </a:r>
            <a:r>
              <a:rPr lang="en-US" sz="3100" b="1" kern="1200" dirty="0">
                <a:solidFill>
                  <a:schemeClr val="tx1"/>
                </a:solidFill>
                <a:latin typeface="+mj-lt"/>
                <a:ea typeface="+mj-ea"/>
                <a:cs typeface="+mj-cs"/>
              </a:rPr>
              <a:t> </a:t>
            </a:r>
            <a:r>
              <a:rPr lang="en-US" sz="3100" b="1" kern="1200" dirty="0" err="1">
                <a:solidFill>
                  <a:schemeClr val="tx1"/>
                </a:solidFill>
                <a:latin typeface="+mj-lt"/>
                <a:ea typeface="+mj-ea"/>
                <a:cs typeface="+mj-cs"/>
              </a:rPr>
              <a:t>Akteuren</a:t>
            </a:r>
            <a:r>
              <a:rPr lang="en-US" sz="3100" b="1" kern="1200" dirty="0">
                <a:solidFill>
                  <a:schemeClr val="tx1"/>
                </a:solidFill>
                <a:latin typeface="+mj-lt"/>
                <a:ea typeface="+mj-ea"/>
                <a:cs typeface="+mj-cs"/>
              </a:rPr>
              <a:t> und </a:t>
            </a:r>
            <a:r>
              <a:rPr lang="en-US" sz="3100" b="1" kern="1200" dirty="0" err="1">
                <a:solidFill>
                  <a:schemeClr val="tx1"/>
                </a:solidFill>
                <a:latin typeface="+mj-lt"/>
                <a:ea typeface="+mj-ea"/>
                <a:cs typeface="+mj-cs"/>
              </a:rPr>
              <a:t>Anwendungsfällen</a:t>
            </a:r>
            <a:endParaRPr lang="en-US" sz="3100" b="1" kern="1200" dirty="0">
              <a:solidFill>
                <a:schemeClr val="tx1"/>
              </a:solidFill>
              <a:latin typeface="+mj-lt"/>
              <a:ea typeface="+mj-ea"/>
              <a:cs typeface="+mj-cs"/>
            </a:endParaRPr>
          </a:p>
        </p:txBody>
      </p:sp>
      <p:sp>
        <p:nvSpPr>
          <p:cNvPr id="4" name="Inhaltsplatzhalter 3">
            <a:extLst>
              <a:ext uri="{FF2B5EF4-FFF2-40B4-BE49-F238E27FC236}">
                <a16:creationId xmlns:a16="http://schemas.microsoft.com/office/drawing/2014/main" id="{71BFB4E7-AA77-AF3B-E508-5182C4FBF43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2592249"/>
            <a:ext cx="6300216" cy="3767328"/>
          </a:xfrm>
        </p:spPr>
        <p:txBody>
          <a:bodyPr>
            <a:normAutofit/>
          </a:bodyPr>
          <a:lstStyle/>
          <a:p>
            <a:pPr marL="0" indent="0">
              <a:spcBef>
                <a:spcPts val="2500"/>
              </a:spcBef>
              <a:buNone/>
            </a:pPr>
            <a:r>
              <a:rPr lang="de-DE" sz="1400" b="1" dirty="0"/>
              <a:t>Include-Beziehung</a:t>
            </a:r>
          </a:p>
          <a:p>
            <a:pPr marL="0" lvl="1" indent="0">
              <a:buNone/>
            </a:pPr>
            <a:r>
              <a:rPr lang="de-DE" sz="1400" dirty="0"/>
              <a:t>Durch eine </a:t>
            </a:r>
            <a:r>
              <a:rPr lang="de-DE" sz="1400" dirty="0" err="1"/>
              <a:t>lnclude</a:t>
            </a:r>
            <a:r>
              <a:rPr lang="de-DE" sz="1400" dirty="0"/>
              <a:t>-Beziehung wird die unbedingte Einbindung der Funktionalität eines Anwendungsfalls in einen anderen Anwendungsfall dargestellt.</a:t>
            </a:r>
          </a:p>
          <a:p>
            <a:pPr marL="0" indent="0">
              <a:spcBef>
                <a:spcPts val="2500"/>
              </a:spcBef>
              <a:buNone/>
            </a:pPr>
            <a:r>
              <a:rPr lang="de-DE" sz="1400" b="1" dirty="0"/>
              <a:t>Notationselement:</a:t>
            </a:r>
          </a:p>
          <a:p>
            <a:pPr marL="0" indent="0">
              <a:spcBef>
                <a:spcPts val="2500"/>
              </a:spcBef>
              <a:buNone/>
            </a:pPr>
            <a:r>
              <a:rPr lang="de-DE" sz="1400" b="1" dirty="0" err="1"/>
              <a:t>Extend</a:t>
            </a:r>
            <a:r>
              <a:rPr lang="de-DE" sz="1400" b="1" dirty="0"/>
              <a:t>-Beziehung</a:t>
            </a:r>
          </a:p>
          <a:p>
            <a:pPr marL="0" lvl="1" indent="0">
              <a:buNone/>
            </a:pPr>
            <a:r>
              <a:rPr lang="de-DE" sz="1400" dirty="0"/>
              <a:t>Durch eine </a:t>
            </a:r>
            <a:r>
              <a:rPr lang="de-DE" sz="1400" dirty="0" err="1"/>
              <a:t>Extend</a:t>
            </a:r>
            <a:r>
              <a:rPr lang="de-DE" sz="1400" dirty="0"/>
              <a:t>-Beziehung wird die bedingte Einbindung der Funktionalität eines Anwendungsfalls in einen anderen Anwendungsfall dargestellt.</a:t>
            </a:r>
          </a:p>
          <a:p>
            <a:pPr marL="0" indent="0">
              <a:spcBef>
                <a:spcPts val="2500"/>
              </a:spcBef>
              <a:buNone/>
            </a:pPr>
            <a:r>
              <a:rPr lang="de-DE" sz="1400" b="1" dirty="0"/>
              <a:t>Notationselement:</a:t>
            </a:r>
          </a:p>
          <a:p>
            <a:pPr marL="0" lvl="1" indent="0">
              <a:buNone/>
            </a:pPr>
            <a:endParaRPr lang="de-DE" sz="1400" dirty="0"/>
          </a:p>
          <a:p>
            <a:pPr marL="0" lvl="1" indent="0">
              <a:buNone/>
            </a:pPr>
            <a:endParaRPr lang="de-DE" sz="1400" dirty="0"/>
          </a:p>
        </p:txBody>
      </p:sp>
      <p:pic>
        <p:nvPicPr>
          <p:cNvPr id="5" name="Inhaltsplatzhalter 4" descr="Handgezeichnete Symbole für Geschäftsleute und Geschäftsfrauen in roten und schwarzen Farben sind durch Pfeile zufällig auf weißem Hintergrund verbunden. Dieses Bild zeigt die sozialen Medien und die Online-Kommunikation zwischen Geschäftsleuten.">
            <a:extLst>
              <a:ext uri="{FF2B5EF4-FFF2-40B4-BE49-F238E27FC236}">
                <a16:creationId xmlns:a16="http://schemas.microsoft.com/office/drawing/2014/main" id="{CB031AAB-BA1B-9B97-FA84-28CF7B624CFA}"/>
              </a:ext>
            </a:extLst>
          </p:cNvPr>
          <p:cNvPicPr>
            <a:picLocks noGrp="1" noChangeAspect="1"/>
          </p:cNvPicPr>
          <p:nvPr>
            <p:ph sz="half" idx="1"/>
          </p:nvPr>
        </p:nvPicPr>
        <p:blipFill>
          <a:blip r:embed="rId3"/>
          <a:srcRect l="29540" r="23862" b="1"/>
          <a:stretch/>
        </p:blipFill>
        <p:spPr>
          <a:xfrm>
            <a:off x="7586236" y="508090"/>
            <a:ext cx="4081805" cy="5846990"/>
          </a:xfrm>
          <a:prstGeom prst="rect">
            <a:avLst/>
          </a:prstGeom>
        </p:spPr>
      </p:pic>
      <p:pic>
        <p:nvPicPr>
          <p:cNvPr id="6" name="Grafik 5">
            <a:extLst>
              <a:ext uri="{FF2B5EF4-FFF2-40B4-BE49-F238E27FC236}">
                <a16:creationId xmlns:a16="http://schemas.microsoft.com/office/drawing/2014/main" id="{13326F82-0634-8D6C-230C-A70CF5FD5A97}"/>
              </a:ext>
            </a:extLst>
          </p:cNvPr>
          <p:cNvPicPr>
            <a:picLocks noChangeAspect="1"/>
          </p:cNvPicPr>
          <p:nvPr/>
        </p:nvPicPr>
        <p:blipFill>
          <a:blip r:embed="rId4"/>
          <a:stretch>
            <a:fillRect/>
          </a:stretch>
        </p:blipFill>
        <p:spPr>
          <a:xfrm>
            <a:off x="2531212" y="3638879"/>
            <a:ext cx="3362794" cy="809738"/>
          </a:xfrm>
          <a:prstGeom prst="rect">
            <a:avLst/>
          </a:prstGeom>
        </p:spPr>
      </p:pic>
      <p:pic>
        <p:nvPicPr>
          <p:cNvPr id="8" name="Grafik 7">
            <a:extLst>
              <a:ext uri="{FF2B5EF4-FFF2-40B4-BE49-F238E27FC236}">
                <a16:creationId xmlns:a16="http://schemas.microsoft.com/office/drawing/2014/main" id="{EE13B58C-EF43-3BED-30D8-E3A7F31C2A78}"/>
              </a:ext>
            </a:extLst>
          </p:cNvPr>
          <p:cNvPicPr>
            <a:picLocks noChangeAspect="1"/>
          </p:cNvPicPr>
          <p:nvPr/>
        </p:nvPicPr>
        <p:blipFill>
          <a:blip r:embed="rId5"/>
          <a:stretch>
            <a:fillRect/>
          </a:stretch>
        </p:blipFill>
        <p:spPr>
          <a:xfrm>
            <a:off x="2581254" y="5273518"/>
            <a:ext cx="3258005" cy="1448002"/>
          </a:xfrm>
          <a:prstGeom prst="rect">
            <a:avLst/>
          </a:prstGeom>
        </p:spPr>
      </p:pic>
    </p:spTree>
    <p:extLst>
      <p:ext uri="{BB962C8B-B14F-4D97-AF65-F5344CB8AC3E}">
        <p14:creationId xmlns:p14="http://schemas.microsoft.com/office/powerpoint/2010/main" val="21557619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BD861-7A41-6D78-658F-A654A2A4DCA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654BA8E-05B7-A0D7-A795-196C99F97242}"/>
              </a:ext>
            </a:extLst>
          </p:cNvPr>
          <p:cNvSpPr>
            <a:spLocks noGrp="1"/>
          </p:cNvSpPr>
          <p:nvPr>
            <p:ph type="title"/>
          </p:nvPr>
        </p:nvSpPr>
        <p:spPr>
          <a:xfrm>
            <a:off x="521208" y="978408"/>
            <a:ext cx="6300216" cy="1463040"/>
          </a:xfrm>
        </p:spPr>
        <p:txBody>
          <a:bodyPr vert="horz" lIns="91440" tIns="45720" rIns="91440" bIns="45720" rtlCol="0" anchor="t">
            <a:normAutofit/>
          </a:bodyPr>
          <a:lstStyle/>
          <a:p>
            <a:pPr>
              <a:lnSpc>
                <a:spcPct val="90000"/>
              </a:lnSpc>
            </a:pPr>
            <a:r>
              <a:rPr lang="en-US" sz="3100" b="1" kern="1200" dirty="0" err="1">
                <a:solidFill>
                  <a:schemeClr val="tx1"/>
                </a:solidFill>
                <a:latin typeface="+mj-lt"/>
                <a:ea typeface="+mj-ea"/>
                <a:cs typeface="+mj-cs"/>
              </a:rPr>
              <a:t>Beziehungen</a:t>
            </a:r>
            <a:r>
              <a:rPr lang="en-US" sz="3100" b="1" kern="1200" dirty="0">
                <a:solidFill>
                  <a:schemeClr val="tx1"/>
                </a:solidFill>
                <a:latin typeface="+mj-lt"/>
                <a:ea typeface="+mj-ea"/>
                <a:cs typeface="+mj-cs"/>
              </a:rPr>
              <a:t> </a:t>
            </a:r>
            <a:r>
              <a:rPr lang="en-US" sz="3100" b="1" kern="1200" dirty="0" err="1">
                <a:solidFill>
                  <a:schemeClr val="tx1"/>
                </a:solidFill>
                <a:latin typeface="+mj-lt"/>
                <a:ea typeface="+mj-ea"/>
                <a:cs typeface="+mj-cs"/>
              </a:rPr>
              <a:t>zwischen</a:t>
            </a:r>
            <a:r>
              <a:rPr lang="en-US" sz="3100" b="1" kern="1200" dirty="0">
                <a:solidFill>
                  <a:schemeClr val="tx1"/>
                </a:solidFill>
                <a:latin typeface="+mj-lt"/>
                <a:ea typeface="+mj-ea"/>
                <a:cs typeface="+mj-cs"/>
              </a:rPr>
              <a:t> </a:t>
            </a:r>
            <a:r>
              <a:rPr lang="en-US" sz="3100" b="1" kern="1200" dirty="0" err="1">
                <a:solidFill>
                  <a:schemeClr val="tx1"/>
                </a:solidFill>
                <a:latin typeface="+mj-lt"/>
                <a:ea typeface="+mj-ea"/>
                <a:cs typeface="+mj-cs"/>
              </a:rPr>
              <a:t>Akteuren</a:t>
            </a:r>
            <a:r>
              <a:rPr lang="en-US" sz="3100" b="1" kern="1200" dirty="0">
                <a:solidFill>
                  <a:schemeClr val="tx1"/>
                </a:solidFill>
                <a:latin typeface="+mj-lt"/>
                <a:ea typeface="+mj-ea"/>
                <a:cs typeface="+mj-cs"/>
              </a:rPr>
              <a:t> und </a:t>
            </a:r>
            <a:r>
              <a:rPr lang="en-US" sz="3100" b="1" kern="1200" dirty="0" err="1">
                <a:solidFill>
                  <a:schemeClr val="tx1"/>
                </a:solidFill>
                <a:latin typeface="+mj-lt"/>
                <a:ea typeface="+mj-ea"/>
                <a:cs typeface="+mj-cs"/>
              </a:rPr>
              <a:t>Anwendungsfällen</a:t>
            </a:r>
            <a:endParaRPr lang="en-US" sz="3100" b="1" kern="1200" dirty="0">
              <a:solidFill>
                <a:schemeClr val="tx1"/>
              </a:solidFill>
              <a:latin typeface="+mj-lt"/>
              <a:ea typeface="+mj-ea"/>
              <a:cs typeface="+mj-cs"/>
            </a:endParaRPr>
          </a:p>
        </p:txBody>
      </p:sp>
      <p:sp>
        <p:nvSpPr>
          <p:cNvPr id="4" name="Inhaltsplatzhalter 3">
            <a:extLst>
              <a:ext uri="{FF2B5EF4-FFF2-40B4-BE49-F238E27FC236}">
                <a16:creationId xmlns:a16="http://schemas.microsoft.com/office/drawing/2014/main" id="{AD26A524-D9AD-4D65-9E19-BD4F0763CDE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2592249"/>
            <a:ext cx="6300216" cy="3767328"/>
          </a:xfrm>
        </p:spPr>
        <p:txBody>
          <a:bodyPr>
            <a:normAutofit/>
          </a:bodyPr>
          <a:lstStyle/>
          <a:p>
            <a:pPr marL="0" indent="0">
              <a:spcBef>
                <a:spcPts val="2500"/>
              </a:spcBef>
              <a:buNone/>
            </a:pPr>
            <a:r>
              <a:rPr lang="de-DE" sz="1400" b="1" dirty="0"/>
              <a:t>Generalisierung/Spezialisierung</a:t>
            </a:r>
          </a:p>
          <a:p>
            <a:pPr marL="0" lvl="1" indent="0">
              <a:buNone/>
            </a:pPr>
            <a:r>
              <a:rPr lang="de-DE" sz="1400" dirty="0"/>
              <a:t>Eine Generalisierung/Spezialisierung zeigt die Beziehung zwischen einem allgemeinen und einem spezialisierten Element. Eine Generalisierung und Spezialisierung kann sowohl zwischen Anwendungsfällen als auch zwischen Akteuren dargestellt werden..</a:t>
            </a:r>
          </a:p>
          <a:p>
            <a:pPr marL="0" indent="0">
              <a:spcBef>
                <a:spcPts val="2500"/>
              </a:spcBef>
              <a:buNone/>
            </a:pPr>
            <a:r>
              <a:rPr lang="de-DE" sz="1400" b="1" dirty="0"/>
              <a:t>Notationselement:</a:t>
            </a:r>
          </a:p>
          <a:p>
            <a:pPr marL="0" lvl="1" indent="0">
              <a:buNone/>
            </a:pPr>
            <a:endParaRPr lang="de-DE" sz="1400" dirty="0"/>
          </a:p>
          <a:p>
            <a:pPr marL="0" lvl="1" indent="0">
              <a:buNone/>
            </a:pPr>
            <a:endParaRPr lang="de-DE" sz="1400" dirty="0"/>
          </a:p>
        </p:txBody>
      </p:sp>
      <p:pic>
        <p:nvPicPr>
          <p:cNvPr id="5" name="Inhaltsplatzhalter 4" descr="Handgezeichnete Symbole für Geschäftsleute und Geschäftsfrauen in roten und schwarzen Farben sind durch Pfeile zufällig auf weißem Hintergrund verbunden. Dieses Bild zeigt die sozialen Medien und die Online-Kommunikation zwischen Geschäftsleuten.">
            <a:extLst>
              <a:ext uri="{FF2B5EF4-FFF2-40B4-BE49-F238E27FC236}">
                <a16:creationId xmlns:a16="http://schemas.microsoft.com/office/drawing/2014/main" id="{7DF34DCC-BB0B-25C6-6874-2A0E1B394E27}"/>
              </a:ext>
            </a:extLst>
          </p:cNvPr>
          <p:cNvPicPr>
            <a:picLocks noGrp="1" noChangeAspect="1"/>
          </p:cNvPicPr>
          <p:nvPr>
            <p:ph sz="half" idx="1"/>
          </p:nvPr>
        </p:nvPicPr>
        <p:blipFill>
          <a:blip r:embed="rId3"/>
          <a:srcRect l="29540" r="23862" b="1"/>
          <a:stretch/>
        </p:blipFill>
        <p:spPr>
          <a:xfrm>
            <a:off x="7586236" y="508090"/>
            <a:ext cx="4081805" cy="5846990"/>
          </a:xfrm>
          <a:prstGeom prst="rect">
            <a:avLst/>
          </a:prstGeom>
        </p:spPr>
      </p:pic>
      <p:pic>
        <p:nvPicPr>
          <p:cNvPr id="7" name="Grafik 6">
            <a:extLst>
              <a:ext uri="{FF2B5EF4-FFF2-40B4-BE49-F238E27FC236}">
                <a16:creationId xmlns:a16="http://schemas.microsoft.com/office/drawing/2014/main" id="{C1A9D4CD-614E-F49D-6511-C9FF6E737F40}"/>
              </a:ext>
            </a:extLst>
          </p:cNvPr>
          <p:cNvPicPr>
            <a:picLocks noChangeAspect="1"/>
          </p:cNvPicPr>
          <p:nvPr/>
        </p:nvPicPr>
        <p:blipFill>
          <a:blip r:embed="rId4"/>
          <a:stretch>
            <a:fillRect/>
          </a:stretch>
        </p:blipFill>
        <p:spPr>
          <a:xfrm>
            <a:off x="2280545" y="3942453"/>
            <a:ext cx="3391373" cy="1648055"/>
          </a:xfrm>
          <a:prstGeom prst="rect">
            <a:avLst/>
          </a:prstGeom>
        </p:spPr>
      </p:pic>
    </p:spTree>
    <p:extLst>
      <p:ext uri="{BB962C8B-B14F-4D97-AF65-F5344CB8AC3E}">
        <p14:creationId xmlns:p14="http://schemas.microsoft.com/office/powerpoint/2010/main" val="196837968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CF2551A-9BF2-8941-138F-1BC803007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FF3D49A-91EB-F11F-36D2-33C877B7C9C8}"/>
              </a:ext>
            </a:extLst>
          </p:cNvPr>
          <p:cNvSpPr>
            <a:spLocks noGrp="1"/>
          </p:cNvSpPr>
          <p:nvPr>
            <p:ph type="ctrTitle"/>
          </p:nvPr>
        </p:nvSpPr>
        <p:spPr>
          <a:xfrm>
            <a:off x="517869" y="462838"/>
            <a:ext cx="8393218" cy="3727025"/>
          </a:xfrm>
        </p:spPr>
        <p:txBody>
          <a:bodyPr anchor="t">
            <a:normAutofit/>
          </a:bodyPr>
          <a:lstStyle/>
          <a:p>
            <a:pPr>
              <a:lnSpc>
                <a:spcPct val="90000"/>
              </a:lnSpc>
            </a:pPr>
            <a:r>
              <a:rPr lang="de-DE" sz="5000"/>
              <a:t>Erstellung eines Anwendungsfalldiagramms</a:t>
            </a:r>
          </a:p>
        </p:txBody>
      </p:sp>
      <p:sp>
        <p:nvSpPr>
          <p:cNvPr id="16" name="Freeform: Shape 15">
            <a:extLst>
              <a:ext uri="{FF2B5EF4-FFF2-40B4-BE49-F238E27FC236}">
                <a16:creationId xmlns:a16="http://schemas.microsoft.com/office/drawing/2014/main" id="{2CFEB66D-D958-4734-9DDE-0C683FD5D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6209925"/>
            <a:ext cx="11165482" cy="45719"/>
          </a:xfrm>
          <a:custGeom>
            <a:avLst/>
            <a:gdLst>
              <a:gd name="connsiteX0" fmla="*/ 0 w 11165482"/>
              <a:gd name="connsiteY0" fmla="*/ 0 h 45719"/>
              <a:gd name="connsiteX1" fmla="*/ 3694525 w 11165482"/>
              <a:gd name="connsiteY1" fmla="*/ 0 h 45719"/>
              <a:gd name="connsiteX2" fmla="*/ 5021183 w 11165482"/>
              <a:gd name="connsiteY2" fmla="*/ 0 h 45719"/>
              <a:gd name="connsiteX3" fmla="*/ 6144299 w 11165482"/>
              <a:gd name="connsiteY3" fmla="*/ 0 h 45719"/>
              <a:gd name="connsiteX4" fmla="*/ 8715708 w 11165482"/>
              <a:gd name="connsiteY4" fmla="*/ 0 h 45719"/>
              <a:gd name="connsiteX5" fmla="*/ 11165482 w 11165482"/>
              <a:gd name="connsiteY5" fmla="*/ 0 h 45719"/>
              <a:gd name="connsiteX6" fmla="*/ 11165482 w 11165482"/>
              <a:gd name="connsiteY6" fmla="*/ 45719 h 45719"/>
              <a:gd name="connsiteX7" fmla="*/ 8715708 w 11165482"/>
              <a:gd name="connsiteY7" fmla="*/ 45719 h 45719"/>
              <a:gd name="connsiteX8" fmla="*/ 6144299 w 11165482"/>
              <a:gd name="connsiteY8" fmla="*/ 45719 h 45719"/>
              <a:gd name="connsiteX9" fmla="*/ 5021183 w 11165482"/>
              <a:gd name="connsiteY9" fmla="*/ 45719 h 45719"/>
              <a:gd name="connsiteX10" fmla="*/ 3694525 w 11165482"/>
              <a:gd name="connsiteY10" fmla="*/ 45719 h 45719"/>
              <a:gd name="connsiteX11" fmla="*/ 0 w 11165482"/>
              <a:gd name="connsiteY11" fmla="*/ 45719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3694525 w 11165482"/>
              <a:gd name="connsiteY9" fmla="*/ 45719 h 45719"/>
              <a:gd name="connsiteX10" fmla="*/ 0 w 11165482"/>
              <a:gd name="connsiteY10" fmla="*/ 45719 h 45719"/>
              <a:gd name="connsiteX11" fmla="*/ 0 w 11165482"/>
              <a:gd name="connsiteY11" fmla="*/ 0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0 w 11165482"/>
              <a:gd name="connsiteY9" fmla="*/ 45719 h 45719"/>
              <a:gd name="connsiteX10" fmla="*/ 0 w 11165482"/>
              <a:gd name="connsiteY10"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6144299 w 11165482"/>
              <a:gd name="connsiteY6" fmla="*/ 45719 h 45719"/>
              <a:gd name="connsiteX7" fmla="*/ 5021183 w 11165482"/>
              <a:gd name="connsiteY7" fmla="*/ 45719 h 45719"/>
              <a:gd name="connsiteX8" fmla="*/ 0 w 11165482"/>
              <a:gd name="connsiteY8" fmla="*/ 45719 h 45719"/>
              <a:gd name="connsiteX9" fmla="*/ 0 w 11165482"/>
              <a:gd name="connsiteY9"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5021183 w 11165482"/>
              <a:gd name="connsiteY6" fmla="*/ 45719 h 45719"/>
              <a:gd name="connsiteX7" fmla="*/ 0 w 11165482"/>
              <a:gd name="connsiteY7" fmla="*/ 45719 h 45719"/>
              <a:gd name="connsiteX8" fmla="*/ 0 w 11165482"/>
              <a:gd name="connsiteY8"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5021183 w 11165482"/>
              <a:gd name="connsiteY5" fmla="*/ 45719 h 45719"/>
              <a:gd name="connsiteX6" fmla="*/ 0 w 11165482"/>
              <a:gd name="connsiteY6" fmla="*/ 45719 h 45719"/>
              <a:gd name="connsiteX7" fmla="*/ 0 w 11165482"/>
              <a:gd name="connsiteY7"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0 w 11165482"/>
              <a:gd name="connsiteY5" fmla="*/ 45719 h 45719"/>
              <a:gd name="connsiteX6" fmla="*/ 0 w 11165482"/>
              <a:gd name="connsiteY6"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0 w 11165482"/>
              <a:gd name="connsiteY4" fmla="*/ 45719 h 45719"/>
              <a:gd name="connsiteX5" fmla="*/ 0 w 11165482"/>
              <a:gd name="connsiteY5" fmla="*/ 0 h 45719"/>
              <a:gd name="connsiteX0" fmla="*/ 0 w 11165482"/>
              <a:gd name="connsiteY0" fmla="*/ 0 h 45719"/>
              <a:gd name="connsiteX1" fmla="*/ 11165482 w 11165482"/>
              <a:gd name="connsiteY1" fmla="*/ 0 h 45719"/>
              <a:gd name="connsiteX2" fmla="*/ 11165482 w 11165482"/>
              <a:gd name="connsiteY2" fmla="*/ 45719 h 45719"/>
              <a:gd name="connsiteX3" fmla="*/ 0 w 11165482"/>
              <a:gd name="connsiteY3" fmla="*/ 45719 h 45719"/>
              <a:gd name="connsiteX4" fmla="*/ 0 w 11165482"/>
              <a:gd name="connsiteY4" fmla="*/ 0 h 45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65482" h="45719">
                <a:moveTo>
                  <a:pt x="0" y="0"/>
                </a:moveTo>
                <a:lnTo>
                  <a:pt x="11165482" y="0"/>
                </a:lnTo>
                <a:lnTo>
                  <a:pt x="11165482" y="45719"/>
                </a:lnTo>
                <a:lnTo>
                  <a:pt x="0" y="45719"/>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117693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8240D086-734D-DA03-6D60-CDDFA42B5D20}"/>
              </a:ext>
            </a:extLst>
          </p:cNvPr>
          <p:cNvSpPr>
            <a:spLocks noGrp="1"/>
          </p:cNvSpPr>
          <p:nvPr>
            <p:ph type="title"/>
          </p:nvPr>
        </p:nvSpPr>
        <p:spPr>
          <a:xfrm>
            <a:off x="521208" y="978408"/>
            <a:ext cx="5020056" cy="1664208"/>
          </a:xfrm>
        </p:spPr>
        <p:txBody>
          <a:bodyPr vert="horz" lIns="91440" tIns="45720" rIns="91440" bIns="45720" rtlCol="0" anchor="t">
            <a:normAutofit/>
          </a:bodyPr>
          <a:lstStyle/>
          <a:p>
            <a:pPr>
              <a:lnSpc>
                <a:spcPct val="90000"/>
              </a:lnSpc>
            </a:pPr>
            <a:r>
              <a:rPr lang="en-US" sz="3700" b="1" kern="1200">
                <a:solidFill>
                  <a:schemeClr val="tx1"/>
                </a:solidFill>
                <a:latin typeface="+mj-lt"/>
                <a:ea typeface="+mj-ea"/>
                <a:cs typeface="+mj-cs"/>
              </a:rPr>
              <a:t>Schritt-für-Schritt-Anleitung zur Diagrammerstellung</a:t>
            </a:r>
          </a:p>
        </p:txBody>
      </p:sp>
      <p:sp>
        <p:nvSpPr>
          <p:cNvPr id="14" name="Rectangle 13">
            <a:extLst>
              <a:ext uri="{FF2B5EF4-FFF2-40B4-BE49-F238E27FC236}">
                <a16:creationId xmlns:a16="http://schemas.microsoft.com/office/drawing/2014/main" id="{B3367C65-B72C-202E-98A7-9B20F8F2F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7" y="508090"/>
            <a:ext cx="502005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6" name="Rectangle 15">
            <a:extLst>
              <a:ext uri="{FF2B5EF4-FFF2-40B4-BE49-F238E27FC236}">
                <a16:creationId xmlns:a16="http://schemas.microsoft.com/office/drawing/2014/main" id="{AE558C32-DE71-E6B3-A032-D3EA9CB0F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6463" y="611650"/>
            <a:ext cx="550468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Inhaltsplatzhalter 4" descr="Flussdiagramm für weibliche Zeichnungen">
            <a:extLst>
              <a:ext uri="{FF2B5EF4-FFF2-40B4-BE49-F238E27FC236}">
                <a16:creationId xmlns:a16="http://schemas.microsoft.com/office/drawing/2014/main" id="{D5E8F835-3494-40D9-A9FC-D092BCB30F27}"/>
              </a:ext>
            </a:extLst>
          </p:cNvPr>
          <p:cNvPicPr>
            <a:picLocks noGrp="1" noChangeAspect="1"/>
          </p:cNvPicPr>
          <p:nvPr>
            <p:ph sz="half" idx="1"/>
          </p:nvPr>
        </p:nvPicPr>
        <p:blipFill>
          <a:blip r:embed="rId3"/>
          <a:srcRect l="1496" r="4860" b="1"/>
          <a:stretch/>
        </p:blipFill>
        <p:spPr>
          <a:xfrm>
            <a:off x="517867" y="2834640"/>
            <a:ext cx="5020056" cy="3511296"/>
          </a:xfrm>
          <a:prstGeom prst="rect">
            <a:avLst/>
          </a:prstGeom>
        </p:spPr>
      </p:pic>
      <p:sp>
        <p:nvSpPr>
          <p:cNvPr id="4" name="Inhaltsplatzhalter 3">
            <a:extLst>
              <a:ext uri="{FF2B5EF4-FFF2-40B4-BE49-F238E27FC236}">
                <a16:creationId xmlns:a16="http://schemas.microsoft.com/office/drawing/2014/main" id="{12CB61A0-6C47-588B-1588-4C6A25D47754}"/>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63056" y="978408"/>
            <a:ext cx="5504688" cy="5367528"/>
          </a:xfrm>
        </p:spPr>
        <p:txBody>
          <a:bodyPr>
            <a:normAutofit fontScale="92500" lnSpcReduction="20000"/>
          </a:bodyPr>
          <a:lstStyle/>
          <a:p>
            <a:pPr marL="0" indent="0">
              <a:spcBef>
                <a:spcPts val="2500"/>
              </a:spcBef>
              <a:buNone/>
            </a:pPr>
            <a:r>
              <a:rPr lang="de-DE" sz="1400" b="1" dirty="0"/>
              <a:t>Systemgrenzen festlegen</a:t>
            </a:r>
          </a:p>
          <a:p>
            <a:pPr marL="0" lvl="1" indent="0">
              <a:buNone/>
            </a:pPr>
            <a:r>
              <a:rPr lang="de-DE" sz="1400" dirty="0"/>
              <a:t>Definiere, was das </a:t>
            </a:r>
            <a:r>
              <a:rPr lang="de-DE" sz="1400" b="1" dirty="0"/>
              <a:t>System</a:t>
            </a:r>
            <a:r>
              <a:rPr lang="de-DE" sz="1400" dirty="0"/>
              <a:t> ist und was nicht. Dies hilft dabei, klar abzubilden, welche Funktionen zum System gehören und welche nicht.</a:t>
            </a:r>
          </a:p>
          <a:p>
            <a:pPr marL="0" indent="0">
              <a:spcBef>
                <a:spcPts val="2500"/>
              </a:spcBef>
              <a:buNone/>
            </a:pPr>
            <a:r>
              <a:rPr lang="de-DE" sz="1400" b="1" dirty="0"/>
              <a:t>Akteure identifizieren</a:t>
            </a:r>
          </a:p>
          <a:p>
            <a:pPr marL="0" lvl="1" indent="0">
              <a:buNone/>
            </a:pPr>
            <a:r>
              <a:rPr lang="de-DE" sz="1400" dirty="0"/>
              <a:t>Bestimme alle </a:t>
            </a:r>
            <a:r>
              <a:rPr lang="de-DE" sz="1400" b="1" dirty="0"/>
              <a:t>Akteure</a:t>
            </a:r>
            <a:r>
              <a:rPr lang="de-DE" sz="1400" dirty="0"/>
              <a:t> (Nutzer, Systeme oder andere Entitäten), die mit dem System interagieren. Jeder Akteur repräsentiert eine Rolle, die mit dem System in Verbindung tritt.</a:t>
            </a:r>
          </a:p>
          <a:p>
            <a:pPr marL="0" indent="0">
              <a:spcBef>
                <a:spcPts val="2500"/>
              </a:spcBef>
              <a:buNone/>
            </a:pPr>
            <a:r>
              <a:rPr lang="de-DE" sz="1400" b="1" dirty="0"/>
              <a:t>Use Cases identifizieren</a:t>
            </a:r>
          </a:p>
          <a:p>
            <a:pPr marL="0" lvl="1" indent="0">
              <a:buNone/>
            </a:pPr>
            <a:r>
              <a:rPr lang="de-DE" sz="1400" dirty="0"/>
              <a:t>Bestimme die </a:t>
            </a:r>
            <a:r>
              <a:rPr lang="de-DE" sz="1400" b="1" dirty="0"/>
              <a:t>Use Cases</a:t>
            </a:r>
            <a:r>
              <a:rPr lang="de-DE" sz="1400" dirty="0"/>
              <a:t> (Funktionalitäten), die das System für jeden Akteur bereitstellt. Ein Use Case stellt eine bestimmte Aufgabe oder ein Ziel dar, das der Akteur mit dem System erreicht.</a:t>
            </a:r>
          </a:p>
          <a:p>
            <a:pPr marL="0" indent="0">
              <a:spcBef>
                <a:spcPts val="2500"/>
              </a:spcBef>
              <a:buNone/>
            </a:pPr>
            <a:r>
              <a:rPr lang="de-DE" sz="1400" b="1" dirty="0"/>
              <a:t>Beziehungen zwischen Akteuren und Use Cases festlegen</a:t>
            </a:r>
          </a:p>
          <a:p>
            <a:pPr marL="0" lvl="1" indent="0">
              <a:buNone/>
            </a:pPr>
            <a:r>
              <a:rPr lang="de-DE" sz="1400" dirty="0"/>
              <a:t>Bestimme die </a:t>
            </a:r>
            <a:r>
              <a:rPr lang="de-DE" sz="1400" b="1" dirty="0"/>
              <a:t>Beziehungen</a:t>
            </a:r>
            <a:r>
              <a:rPr lang="de-DE" sz="1400" dirty="0"/>
              <a:t> zwischen Akteuren und ihren Use Cases. Diese Verbindungen zeigen die Interaktionen zwischen Akteuren und dem System.</a:t>
            </a:r>
          </a:p>
          <a:p>
            <a:pPr marL="0" indent="0">
              <a:spcBef>
                <a:spcPts val="2500"/>
              </a:spcBef>
              <a:buNone/>
            </a:pPr>
            <a:r>
              <a:rPr lang="de-DE" sz="1400" b="1" dirty="0"/>
              <a:t>Beziehungen zwischen Use Cases darstellen</a:t>
            </a:r>
          </a:p>
          <a:p>
            <a:pPr marL="0" lvl="1" indent="0">
              <a:buNone/>
            </a:pPr>
            <a:r>
              <a:rPr lang="de-DE" sz="1400" dirty="0"/>
              <a:t>Nutze Beziehungen wie „</a:t>
            </a:r>
            <a:r>
              <a:rPr lang="de-DE" sz="1400" b="1" dirty="0"/>
              <a:t>Include“</a:t>
            </a:r>
            <a:r>
              <a:rPr lang="de-DE" sz="1400" dirty="0"/>
              <a:t> oder „</a:t>
            </a:r>
            <a:r>
              <a:rPr lang="de-DE" sz="1400" b="1" dirty="0" err="1"/>
              <a:t>Extend</a:t>
            </a:r>
            <a:r>
              <a:rPr lang="de-DE" sz="1400" b="1" dirty="0"/>
              <a:t>“</a:t>
            </a:r>
            <a:r>
              <a:rPr lang="de-DE" sz="1400" dirty="0"/>
              <a:t>, um Verbindungen zwischen Use Cases zu verdeutlichen. Diese Beziehungen helfen, die Logik und Wiederverwendbarkeit im System darzustellen.</a:t>
            </a:r>
          </a:p>
          <a:p>
            <a:pPr marL="0" lvl="1" indent="0">
              <a:buNone/>
            </a:pPr>
            <a:endParaRPr lang="de-DE" sz="1400" dirty="0"/>
          </a:p>
          <a:p>
            <a:pPr marL="0" lvl="1" indent="0">
              <a:buNone/>
            </a:pPr>
            <a:endParaRPr lang="de-DE" sz="1400" dirty="0"/>
          </a:p>
        </p:txBody>
      </p:sp>
    </p:spTree>
    <p:extLst>
      <p:ext uri="{BB962C8B-B14F-4D97-AF65-F5344CB8AC3E}">
        <p14:creationId xmlns:p14="http://schemas.microsoft.com/office/powerpoint/2010/main" val="25838055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11043F1B-7A63-03D5-6BBF-66158EF54895}"/>
              </a:ext>
            </a:extLst>
          </p:cNvPr>
          <p:cNvSpPr>
            <a:spLocks noGrp="1"/>
          </p:cNvSpPr>
          <p:nvPr>
            <p:ph type="title"/>
          </p:nvPr>
        </p:nvSpPr>
        <p:spPr>
          <a:xfrm>
            <a:off x="521208" y="978408"/>
            <a:ext cx="4754880" cy="1463040"/>
          </a:xfrm>
        </p:spPr>
        <p:txBody>
          <a:bodyPr vert="horz" lIns="91440" tIns="45720" rIns="91440" bIns="45720" rtlCol="0" anchor="t">
            <a:normAutofit/>
          </a:bodyPr>
          <a:lstStyle/>
          <a:p>
            <a:pPr>
              <a:lnSpc>
                <a:spcPct val="90000"/>
              </a:lnSpc>
            </a:pPr>
            <a:r>
              <a:rPr lang="en-US" sz="3100" b="1" kern="1200">
                <a:solidFill>
                  <a:schemeClr val="tx1"/>
                </a:solidFill>
                <a:latin typeface="+mj-lt"/>
                <a:ea typeface="+mj-ea"/>
                <a:cs typeface="+mj-cs"/>
              </a:rPr>
              <a:t>Werkzeuge und Software zur Diagrammerstellung</a:t>
            </a:r>
          </a:p>
        </p:txBody>
      </p:sp>
      <p:sp>
        <p:nvSpPr>
          <p:cNvPr id="14" name="Rectangle 13">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67296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Inhaltsplatzhalter 3">
            <a:extLst>
              <a:ext uri="{FF2B5EF4-FFF2-40B4-BE49-F238E27FC236}">
                <a16:creationId xmlns:a16="http://schemas.microsoft.com/office/drawing/2014/main" id="{46DCBAE5-8B23-13F3-880F-6DA3B635097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2578608"/>
            <a:ext cx="4672584" cy="3767328"/>
          </a:xfrm>
        </p:spPr>
        <p:txBody>
          <a:bodyPr>
            <a:normAutofit lnSpcReduction="10000"/>
          </a:bodyPr>
          <a:lstStyle/>
          <a:p>
            <a:pPr marL="0" indent="0">
              <a:spcBef>
                <a:spcPts val="2500"/>
              </a:spcBef>
              <a:buNone/>
            </a:pPr>
            <a:r>
              <a:rPr lang="de-DE" sz="1400" b="1" dirty="0" err="1"/>
              <a:t>Luicidchart</a:t>
            </a:r>
            <a:endParaRPr lang="de-DE" sz="1400" b="1" dirty="0"/>
          </a:p>
          <a:p>
            <a:pPr marL="0" lvl="1" indent="0">
              <a:buNone/>
            </a:pPr>
            <a:r>
              <a:rPr lang="de-DE" sz="1400" dirty="0"/>
              <a:t>Ein Diagramm mit zu vielen Use Cases kann unübersichtlich werden und den Fokus verlieren. Versuche, nur die wesentlichen Use Cases darzustellen.</a:t>
            </a:r>
          </a:p>
          <a:p>
            <a:pPr marL="0" indent="0">
              <a:spcBef>
                <a:spcPts val="2500"/>
              </a:spcBef>
              <a:buNone/>
            </a:pPr>
            <a:r>
              <a:rPr lang="de-DE" sz="1400" b="1" dirty="0"/>
              <a:t>Draw.io</a:t>
            </a:r>
          </a:p>
          <a:p>
            <a:pPr marL="0" lvl="1" indent="0">
              <a:buNone/>
            </a:pPr>
            <a:r>
              <a:rPr lang="de-DE" sz="1400" dirty="0"/>
              <a:t>Ein kostenloses Tool, welches sowohl als Desktop- und Webanwendung angeboten wird und eine breite Palette an Diagrammtypen unterstützt, einschließlich UML-Diagrammen.</a:t>
            </a:r>
          </a:p>
          <a:p>
            <a:pPr marL="0" indent="0">
              <a:spcBef>
                <a:spcPts val="2500"/>
              </a:spcBef>
              <a:buNone/>
            </a:pPr>
            <a:r>
              <a:rPr lang="de-DE" sz="1400" b="1" dirty="0"/>
              <a:t>Microsoft Visio</a:t>
            </a:r>
          </a:p>
          <a:p>
            <a:pPr marL="0" lvl="1" indent="0">
              <a:buNone/>
            </a:pPr>
            <a:r>
              <a:rPr lang="de-DE" sz="1400" dirty="0"/>
              <a:t>Ein weit verbreitetes Diagramm-Tool, das UML-Diagramme unterstützt und gut in Microsoft-Umgebungen integriert werden kann.</a:t>
            </a:r>
          </a:p>
          <a:p>
            <a:pPr marL="0" lvl="1" indent="0">
              <a:buNone/>
            </a:pPr>
            <a:endParaRPr lang="de-DE" sz="1400" dirty="0"/>
          </a:p>
        </p:txBody>
      </p:sp>
      <p:pic>
        <p:nvPicPr>
          <p:cNvPr id="5" name="Inhaltsplatzhalter 4" descr="Menschen, die an Ideen arbeiten">
            <a:extLst>
              <a:ext uri="{FF2B5EF4-FFF2-40B4-BE49-F238E27FC236}">
                <a16:creationId xmlns:a16="http://schemas.microsoft.com/office/drawing/2014/main" id="{D6FD954E-A084-46BA-B8A7-EA58F970F8C7}"/>
              </a:ext>
            </a:extLst>
          </p:cNvPr>
          <p:cNvPicPr>
            <a:picLocks noGrp="1" noChangeAspect="1"/>
          </p:cNvPicPr>
          <p:nvPr>
            <p:ph sz="half" idx="1"/>
          </p:nvPr>
        </p:nvPicPr>
        <p:blipFill>
          <a:blip r:embed="rId3"/>
          <a:srcRect l="14258" r="21780" b="1"/>
          <a:stretch/>
        </p:blipFill>
        <p:spPr>
          <a:xfrm>
            <a:off x="5958018" y="508090"/>
            <a:ext cx="5709726" cy="5846989"/>
          </a:xfrm>
          <a:prstGeom prst="rect">
            <a:avLst/>
          </a:prstGeom>
        </p:spPr>
      </p:pic>
    </p:spTree>
    <p:extLst>
      <p:ext uri="{BB962C8B-B14F-4D97-AF65-F5344CB8AC3E}">
        <p14:creationId xmlns:p14="http://schemas.microsoft.com/office/powerpoint/2010/main" val="14162373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64934BAE-BF1F-FA02-7722-F4379CBBA99C}"/>
              </a:ext>
            </a:extLst>
          </p:cNvPr>
          <p:cNvSpPr>
            <a:spLocks noGrp="1"/>
          </p:cNvSpPr>
          <p:nvPr>
            <p:ph type="title"/>
          </p:nvPr>
        </p:nvSpPr>
        <p:spPr>
          <a:xfrm>
            <a:off x="521208" y="978408"/>
            <a:ext cx="5020056" cy="1664208"/>
          </a:xfrm>
        </p:spPr>
        <p:txBody>
          <a:bodyPr vert="horz" lIns="91440" tIns="45720" rIns="91440" bIns="45720" rtlCol="0" anchor="t">
            <a:normAutofit/>
          </a:bodyPr>
          <a:lstStyle/>
          <a:p>
            <a:r>
              <a:rPr lang="en-US" b="1" kern="1200" dirty="0">
                <a:solidFill>
                  <a:schemeClr val="tx1"/>
                </a:solidFill>
                <a:latin typeface="+mj-lt"/>
                <a:ea typeface="+mj-ea"/>
                <a:cs typeface="+mj-cs"/>
              </a:rPr>
              <a:t>Best Practices und </a:t>
            </a:r>
            <a:r>
              <a:rPr lang="en-US" b="1" kern="1200" dirty="0" err="1">
                <a:solidFill>
                  <a:schemeClr val="tx1"/>
                </a:solidFill>
                <a:latin typeface="+mj-lt"/>
                <a:ea typeface="+mj-ea"/>
                <a:cs typeface="+mj-cs"/>
              </a:rPr>
              <a:t>häufige</a:t>
            </a:r>
            <a:r>
              <a:rPr lang="en-US" b="1" kern="1200" dirty="0">
                <a:solidFill>
                  <a:schemeClr val="tx1"/>
                </a:solidFill>
                <a:latin typeface="+mj-lt"/>
                <a:ea typeface="+mj-ea"/>
                <a:cs typeface="+mj-cs"/>
              </a:rPr>
              <a:t> Fehler</a:t>
            </a:r>
          </a:p>
        </p:txBody>
      </p:sp>
      <p:sp>
        <p:nvSpPr>
          <p:cNvPr id="14" name="Rectangle 13">
            <a:extLst>
              <a:ext uri="{FF2B5EF4-FFF2-40B4-BE49-F238E27FC236}">
                <a16:creationId xmlns:a16="http://schemas.microsoft.com/office/drawing/2014/main" id="{B3367C65-B72C-202E-98A7-9B20F8F2F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7" y="508090"/>
            <a:ext cx="502005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16" name="Rectangle 15">
            <a:extLst>
              <a:ext uri="{FF2B5EF4-FFF2-40B4-BE49-F238E27FC236}">
                <a16:creationId xmlns:a16="http://schemas.microsoft.com/office/drawing/2014/main" id="{AE558C32-DE71-E6B3-A032-D3EA9CB0F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6463" y="611650"/>
            <a:ext cx="550468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Inhaltsplatzhalter 4" descr="Geschäftsfrauen bauen Karriereturm auf.">
            <a:extLst>
              <a:ext uri="{FF2B5EF4-FFF2-40B4-BE49-F238E27FC236}">
                <a16:creationId xmlns:a16="http://schemas.microsoft.com/office/drawing/2014/main" id="{21F82458-8883-421E-912C-2EAC1D36C99F}"/>
              </a:ext>
            </a:extLst>
          </p:cNvPr>
          <p:cNvPicPr>
            <a:picLocks noGrp="1" noChangeAspect="1"/>
          </p:cNvPicPr>
          <p:nvPr>
            <p:ph sz="half" idx="1"/>
          </p:nvPr>
        </p:nvPicPr>
        <p:blipFill>
          <a:blip r:embed="rId3"/>
          <a:srcRect r="4569" b="1"/>
          <a:stretch/>
        </p:blipFill>
        <p:spPr>
          <a:xfrm>
            <a:off x="517867" y="2834640"/>
            <a:ext cx="5020056" cy="3511296"/>
          </a:xfrm>
          <a:prstGeom prst="rect">
            <a:avLst/>
          </a:prstGeom>
        </p:spPr>
      </p:pic>
      <p:sp>
        <p:nvSpPr>
          <p:cNvPr id="4" name="Inhaltsplatzhalter 3">
            <a:extLst>
              <a:ext uri="{FF2B5EF4-FFF2-40B4-BE49-F238E27FC236}">
                <a16:creationId xmlns:a16="http://schemas.microsoft.com/office/drawing/2014/main" id="{C8F266A0-4033-161E-CB3F-CCAA3F87B71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63056" y="978408"/>
            <a:ext cx="5504688" cy="5367528"/>
          </a:xfrm>
        </p:spPr>
        <p:txBody>
          <a:bodyPr>
            <a:normAutofit/>
          </a:bodyPr>
          <a:lstStyle/>
          <a:p>
            <a:pPr marL="0" indent="0">
              <a:spcBef>
                <a:spcPts val="2500"/>
              </a:spcBef>
              <a:buNone/>
            </a:pPr>
            <a:r>
              <a:rPr lang="de-DE" sz="1400" b="1" dirty="0">
                <a:solidFill>
                  <a:schemeClr val="accent6">
                    <a:lumMod val="75000"/>
                  </a:schemeClr>
                </a:solidFill>
              </a:rPr>
              <a:t>Klar definierte Akteure</a:t>
            </a:r>
          </a:p>
          <a:p>
            <a:pPr marL="0" lvl="1" indent="0">
              <a:buNone/>
            </a:pPr>
            <a:r>
              <a:rPr lang="de-DE" sz="1400" dirty="0"/>
              <a:t>Stelle sicher, dass die Akteure eindeutig benannt sind und klare Aufgaben mit dem System haben.</a:t>
            </a:r>
          </a:p>
          <a:p>
            <a:pPr marL="0" indent="0">
              <a:spcBef>
                <a:spcPts val="2500"/>
              </a:spcBef>
              <a:buNone/>
            </a:pPr>
            <a:r>
              <a:rPr lang="de-DE" sz="1400" b="1" dirty="0">
                <a:solidFill>
                  <a:schemeClr val="accent6">
                    <a:lumMod val="75000"/>
                  </a:schemeClr>
                </a:solidFill>
              </a:rPr>
              <a:t>Verwendung von Sub-Use Cases</a:t>
            </a:r>
          </a:p>
          <a:p>
            <a:pPr marL="0" lvl="1" indent="0">
              <a:buNone/>
            </a:pPr>
            <a:r>
              <a:rPr lang="de-DE" sz="1400" dirty="0"/>
              <a:t>Komplexe Use Cases sollten in kleinere Sub-Use Cases unterteilt werden, um das Diagramm übersichtlich zu halten.</a:t>
            </a:r>
          </a:p>
          <a:p>
            <a:pPr marL="0" indent="0">
              <a:spcBef>
                <a:spcPts val="2500"/>
              </a:spcBef>
              <a:buNone/>
            </a:pPr>
            <a:r>
              <a:rPr lang="de-DE" sz="1400" b="1" dirty="0">
                <a:solidFill>
                  <a:schemeClr val="accent6">
                    <a:lumMod val="75000"/>
                  </a:schemeClr>
                </a:solidFill>
              </a:rPr>
              <a:t>Konsistente Notation</a:t>
            </a:r>
          </a:p>
          <a:p>
            <a:pPr marL="0" lvl="1" indent="0">
              <a:buNone/>
            </a:pPr>
            <a:r>
              <a:rPr lang="de-DE" sz="1400" dirty="0"/>
              <a:t>Achte darauf, die UML-Standards konsequent zu verwenden, um das Diagramm für alle Beteiligten verständlich zu machen.</a:t>
            </a:r>
          </a:p>
          <a:p>
            <a:pPr marL="0" indent="0">
              <a:spcBef>
                <a:spcPts val="2500"/>
              </a:spcBef>
              <a:buNone/>
            </a:pPr>
            <a:r>
              <a:rPr lang="de-DE" sz="1400" b="1" dirty="0">
                <a:solidFill>
                  <a:schemeClr val="accent6">
                    <a:lumMod val="75000"/>
                  </a:schemeClr>
                </a:solidFill>
              </a:rPr>
              <a:t>Klare Systemgrenzen</a:t>
            </a:r>
          </a:p>
          <a:p>
            <a:pPr marL="0" lvl="1" indent="0">
              <a:buNone/>
            </a:pPr>
            <a:r>
              <a:rPr lang="de-DE" sz="1400" dirty="0"/>
              <a:t>Definiere die Systemgrenze deutlich, damit klar wird, was Teil des Systems ist und was nicht.</a:t>
            </a:r>
          </a:p>
          <a:p>
            <a:pPr marL="0" indent="0">
              <a:spcBef>
                <a:spcPts val="2500"/>
              </a:spcBef>
              <a:buNone/>
            </a:pPr>
            <a:r>
              <a:rPr lang="de-DE" sz="1400" b="1" dirty="0">
                <a:solidFill>
                  <a:srgbClr val="FF0000"/>
                </a:solidFill>
              </a:rPr>
              <a:t>Zu viele Details im Diagramm</a:t>
            </a:r>
          </a:p>
          <a:p>
            <a:pPr marL="0" lvl="1" indent="0">
              <a:buNone/>
            </a:pPr>
            <a:r>
              <a:rPr lang="de-DE" sz="1400" dirty="0"/>
              <a:t>Ein Diagramm mit zu vielen Use Cases kann unübersichtlich werden und den Fokus verlieren. </a:t>
            </a:r>
          </a:p>
        </p:txBody>
      </p:sp>
    </p:spTree>
    <p:extLst>
      <p:ext uri="{BB962C8B-B14F-4D97-AF65-F5344CB8AC3E}">
        <p14:creationId xmlns:p14="http://schemas.microsoft.com/office/powerpoint/2010/main" val="338503425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CF2551A-9BF2-8941-138F-1BC803007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FF79E0DA-AD77-EA7B-45B1-F8151CD3842C}"/>
              </a:ext>
            </a:extLst>
          </p:cNvPr>
          <p:cNvSpPr>
            <a:spLocks noGrp="1"/>
          </p:cNvSpPr>
          <p:nvPr>
            <p:ph type="ctrTitle"/>
          </p:nvPr>
        </p:nvSpPr>
        <p:spPr>
          <a:xfrm>
            <a:off x="517869" y="462838"/>
            <a:ext cx="8393218" cy="3727025"/>
          </a:xfrm>
        </p:spPr>
        <p:txBody>
          <a:bodyPr anchor="t">
            <a:normAutofit/>
          </a:bodyPr>
          <a:lstStyle/>
          <a:p>
            <a:r>
              <a:rPr lang="de-DE" sz="8000"/>
              <a:t>Anwendungsfälle und Beispiele</a:t>
            </a:r>
          </a:p>
        </p:txBody>
      </p:sp>
      <p:sp>
        <p:nvSpPr>
          <p:cNvPr id="16" name="Freeform: Shape 15">
            <a:extLst>
              <a:ext uri="{FF2B5EF4-FFF2-40B4-BE49-F238E27FC236}">
                <a16:creationId xmlns:a16="http://schemas.microsoft.com/office/drawing/2014/main" id="{2CFEB66D-D958-4734-9DDE-0C683FD5D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6209925"/>
            <a:ext cx="11165482" cy="45719"/>
          </a:xfrm>
          <a:custGeom>
            <a:avLst/>
            <a:gdLst>
              <a:gd name="connsiteX0" fmla="*/ 0 w 11165482"/>
              <a:gd name="connsiteY0" fmla="*/ 0 h 45719"/>
              <a:gd name="connsiteX1" fmla="*/ 3694525 w 11165482"/>
              <a:gd name="connsiteY1" fmla="*/ 0 h 45719"/>
              <a:gd name="connsiteX2" fmla="*/ 5021183 w 11165482"/>
              <a:gd name="connsiteY2" fmla="*/ 0 h 45719"/>
              <a:gd name="connsiteX3" fmla="*/ 6144299 w 11165482"/>
              <a:gd name="connsiteY3" fmla="*/ 0 h 45719"/>
              <a:gd name="connsiteX4" fmla="*/ 8715708 w 11165482"/>
              <a:gd name="connsiteY4" fmla="*/ 0 h 45719"/>
              <a:gd name="connsiteX5" fmla="*/ 11165482 w 11165482"/>
              <a:gd name="connsiteY5" fmla="*/ 0 h 45719"/>
              <a:gd name="connsiteX6" fmla="*/ 11165482 w 11165482"/>
              <a:gd name="connsiteY6" fmla="*/ 45719 h 45719"/>
              <a:gd name="connsiteX7" fmla="*/ 8715708 w 11165482"/>
              <a:gd name="connsiteY7" fmla="*/ 45719 h 45719"/>
              <a:gd name="connsiteX8" fmla="*/ 6144299 w 11165482"/>
              <a:gd name="connsiteY8" fmla="*/ 45719 h 45719"/>
              <a:gd name="connsiteX9" fmla="*/ 5021183 w 11165482"/>
              <a:gd name="connsiteY9" fmla="*/ 45719 h 45719"/>
              <a:gd name="connsiteX10" fmla="*/ 3694525 w 11165482"/>
              <a:gd name="connsiteY10" fmla="*/ 45719 h 45719"/>
              <a:gd name="connsiteX11" fmla="*/ 0 w 11165482"/>
              <a:gd name="connsiteY11" fmla="*/ 45719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3694525 w 11165482"/>
              <a:gd name="connsiteY9" fmla="*/ 45719 h 45719"/>
              <a:gd name="connsiteX10" fmla="*/ 0 w 11165482"/>
              <a:gd name="connsiteY10" fmla="*/ 45719 h 45719"/>
              <a:gd name="connsiteX11" fmla="*/ 0 w 11165482"/>
              <a:gd name="connsiteY11" fmla="*/ 0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0 w 11165482"/>
              <a:gd name="connsiteY9" fmla="*/ 45719 h 45719"/>
              <a:gd name="connsiteX10" fmla="*/ 0 w 11165482"/>
              <a:gd name="connsiteY10"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6144299 w 11165482"/>
              <a:gd name="connsiteY6" fmla="*/ 45719 h 45719"/>
              <a:gd name="connsiteX7" fmla="*/ 5021183 w 11165482"/>
              <a:gd name="connsiteY7" fmla="*/ 45719 h 45719"/>
              <a:gd name="connsiteX8" fmla="*/ 0 w 11165482"/>
              <a:gd name="connsiteY8" fmla="*/ 45719 h 45719"/>
              <a:gd name="connsiteX9" fmla="*/ 0 w 11165482"/>
              <a:gd name="connsiteY9"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5021183 w 11165482"/>
              <a:gd name="connsiteY6" fmla="*/ 45719 h 45719"/>
              <a:gd name="connsiteX7" fmla="*/ 0 w 11165482"/>
              <a:gd name="connsiteY7" fmla="*/ 45719 h 45719"/>
              <a:gd name="connsiteX8" fmla="*/ 0 w 11165482"/>
              <a:gd name="connsiteY8"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5021183 w 11165482"/>
              <a:gd name="connsiteY5" fmla="*/ 45719 h 45719"/>
              <a:gd name="connsiteX6" fmla="*/ 0 w 11165482"/>
              <a:gd name="connsiteY6" fmla="*/ 45719 h 45719"/>
              <a:gd name="connsiteX7" fmla="*/ 0 w 11165482"/>
              <a:gd name="connsiteY7"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0 w 11165482"/>
              <a:gd name="connsiteY5" fmla="*/ 45719 h 45719"/>
              <a:gd name="connsiteX6" fmla="*/ 0 w 11165482"/>
              <a:gd name="connsiteY6"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0 w 11165482"/>
              <a:gd name="connsiteY4" fmla="*/ 45719 h 45719"/>
              <a:gd name="connsiteX5" fmla="*/ 0 w 11165482"/>
              <a:gd name="connsiteY5" fmla="*/ 0 h 45719"/>
              <a:gd name="connsiteX0" fmla="*/ 0 w 11165482"/>
              <a:gd name="connsiteY0" fmla="*/ 0 h 45719"/>
              <a:gd name="connsiteX1" fmla="*/ 11165482 w 11165482"/>
              <a:gd name="connsiteY1" fmla="*/ 0 h 45719"/>
              <a:gd name="connsiteX2" fmla="*/ 11165482 w 11165482"/>
              <a:gd name="connsiteY2" fmla="*/ 45719 h 45719"/>
              <a:gd name="connsiteX3" fmla="*/ 0 w 11165482"/>
              <a:gd name="connsiteY3" fmla="*/ 45719 h 45719"/>
              <a:gd name="connsiteX4" fmla="*/ 0 w 11165482"/>
              <a:gd name="connsiteY4" fmla="*/ 0 h 45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65482" h="45719">
                <a:moveTo>
                  <a:pt x="0" y="0"/>
                </a:moveTo>
                <a:lnTo>
                  <a:pt x="11165482" y="0"/>
                </a:lnTo>
                <a:lnTo>
                  <a:pt x="11165482" y="45719"/>
                </a:lnTo>
                <a:lnTo>
                  <a:pt x="0" y="45719"/>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2525585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1" name="Rectangle 20">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E7B28177-2F6B-E1B0-0E64-2E65A8380D77}"/>
              </a:ext>
            </a:extLst>
          </p:cNvPr>
          <p:cNvSpPr>
            <a:spLocks noGrp="1"/>
          </p:cNvSpPr>
          <p:nvPr>
            <p:ph type="title"/>
          </p:nvPr>
        </p:nvSpPr>
        <p:spPr>
          <a:xfrm>
            <a:off x="5431536" y="978408"/>
            <a:ext cx="6236208" cy="1463040"/>
          </a:xfrm>
        </p:spPr>
        <p:txBody>
          <a:bodyPr vert="horz" lIns="91440" tIns="45720" rIns="91440" bIns="45720" rtlCol="0" anchor="t">
            <a:normAutofit/>
          </a:bodyPr>
          <a:lstStyle/>
          <a:p>
            <a:pPr>
              <a:lnSpc>
                <a:spcPct val="90000"/>
              </a:lnSpc>
            </a:pPr>
            <a:r>
              <a:rPr lang="en-US" sz="3700" b="1" kern="1200" dirty="0" err="1">
                <a:solidFill>
                  <a:schemeClr val="tx1"/>
                </a:solidFill>
                <a:latin typeface="+mj-lt"/>
                <a:ea typeface="+mj-ea"/>
                <a:cs typeface="+mj-cs"/>
              </a:rPr>
              <a:t>Beispiel</a:t>
            </a:r>
            <a:r>
              <a:rPr lang="en-US" sz="3700" b="1" kern="1200" dirty="0">
                <a:solidFill>
                  <a:schemeClr val="tx1"/>
                </a:solidFill>
                <a:latin typeface="+mj-lt"/>
                <a:ea typeface="+mj-ea"/>
                <a:cs typeface="+mj-cs"/>
              </a:rPr>
              <a:t> für </a:t>
            </a:r>
            <a:r>
              <a:rPr lang="en-US" sz="3700" b="1" kern="1200" dirty="0" err="1">
                <a:solidFill>
                  <a:schemeClr val="tx1"/>
                </a:solidFill>
                <a:latin typeface="+mj-lt"/>
                <a:ea typeface="+mj-ea"/>
                <a:cs typeface="+mj-cs"/>
              </a:rPr>
              <a:t>ein</a:t>
            </a:r>
            <a:r>
              <a:rPr lang="en-US" sz="3700" b="1" kern="1200" dirty="0">
                <a:solidFill>
                  <a:schemeClr val="tx1"/>
                </a:solidFill>
                <a:latin typeface="+mj-lt"/>
                <a:ea typeface="+mj-ea"/>
                <a:cs typeface="+mj-cs"/>
              </a:rPr>
              <a:t> </a:t>
            </a:r>
            <a:r>
              <a:rPr lang="en-US" sz="3700" b="1" kern="1200" dirty="0" err="1">
                <a:solidFill>
                  <a:schemeClr val="tx1"/>
                </a:solidFill>
                <a:latin typeface="+mj-lt"/>
                <a:ea typeface="+mj-ea"/>
                <a:cs typeface="+mj-cs"/>
              </a:rPr>
              <a:t>Anwendungsfalldiagramm</a:t>
            </a:r>
            <a:endParaRPr lang="en-US" sz="3700" b="1" kern="1200" dirty="0">
              <a:solidFill>
                <a:schemeClr val="tx1"/>
              </a:solidFill>
              <a:latin typeface="+mj-lt"/>
              <a:ea typeface="+mj-ea"/>
              <a:cs typeface="+mj-cs"/>
            </a:endParaRPr>
          </a:p>
        </p:txBody>
      </p:sp>
      <p:pic>
        <p:nvPicPr>
          <p:cNvPr id="5" name="Inhaltsplatzhalter 4" descr="Umfrage im Gesundheitswesen auf dem Tablet-Bildschirm">
            <a:extLst>
              <a:ext uri="{FF2B5EF4-FFF2-40B4-BE49-F238E27FC236}">
                <a16:creationId xmlns:a16="http://schemas.microsoft.com/office/drawing/2014/main" id="{0B54E48A-9D52-401D-8728-EF0723571349}"/>
              </a:ext>
            </a:extLst>
          </p:cNvPr>
          <p:cNvPicPr>
            <a:picLocks noGrp="1" noChangeAspect="1"/>
          </p:cNvPicPr>
          <p:nvPr>
            <p:ph sz="half" idx="1"/>
          </p:nvPr>
        </p:nvPicPr>
        <p:blipFill>
          <a:blip r:embed="rId3"/>
          <a:srcRect l="12330" r="39398" b="1"/>
          <a:stretch/>
        </p:blipFill>
        <p:spPr>
          <a:xfrm>
            <a:off x="517869" y="508091"/>
            <a:ext cx="4221911" cy="5837918"/>
          </a:xfrm>
          <a:prstGeom prst="rect">
            <a:avLst/>
          </a:prstGeom>
        </p:spPr>
      </p:pic>
      <p:sp>
        <p:nvSpPr>
          <p:cNvPr id="23" name="Freeform: Shape 22">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Grafik 7">
            <a:extLst>
              <a:ext uri="{FF2B5EF4-FFF2-40B4-BE49-F238E27FC236}">
                <a16:creationId xmlns:a16="http://schemas.microsoft.com/office/drawing/2014/main" id="{FA0C74DB-BAA7-7BB1-7BDD-B992CF421F6F}"/>
              </a:ext>
            </a:extLst>
          </p:cNvPr>
          <p:cNvPicPr>
            <a:picLocks noChangeAspect="1"/>
          </p:cNvPicPr>
          <p:nvPr/>
        </p:nvPicPr>
        <p:blipFill>
          <a:blip r:embed="rId4"/>
          <a:stretch>
            <a:fillRect/>
          </a:stretch>
        </p:blipFill>
        <p:spPr>
          <a:xfrm>
            <a:off x="5526512" y="2373530"/>
            <a:ext cx="5849166" cy="3972479"/>
          </a:xfrm>
          <a:prstGeom prst="rect">
            <a:avLst/>
          </a:prstGeom>
        </p:spPr>
      </p:pic>
    </p:spTree>
    <p:extLst>
      <p:ext uri="{BB962C8B-B14F-4D97-AF65-F5344CB8AC3E}">
        <p14:creationId xmlns:p14="http://schemas.microsoft.com/office/powerpoint/2010/main" val="114251893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0EC38958-9A69-239A-BA79-2AEC73345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sp>
        <p:nvSpPr>
          <p:cNvPr id="2" name="Titel 1">
            <a:extLst>
              <a:ext uri="{FF2B5EF4-FFF2-40B4-BE49-F238E27FC236}">
                <a16:creationId xmlns:a16="http://schemas.microsoft.com/office/drawing/2014/main" id="{ADFA7644-8D1A-EDDA-3888-138474D99671}"/>
              </a:ext>
            </a:extLst>
          </p:cNvPr>
          <p:cNvSpPr>
            <a:spLocks noGrp="1"/>
          </p:cNvSpPr>
          <p:nvPr>
            <p:ph type="title"/>
          </p:nvPr>
        </p:nvSpPr>
        <p:spPr>
          <a:xfrm>
            <a:off x="6995160" y="978408"/>
            <a:ext cx="4745736" cy="1463040"/>
          </a:xfrm>
        </p:spPr>
        <p:txBody>
          <a:bodyPr vert="horz" lIns="91440" tIns="45720" rIns="91440" bIns="45720" rtlCol="0" anchor="t">
            <a:normAutofit/>
          </a:bodyPr>
          <a:lstStyle/>
          <a:p>
            <a:r>
              <a:rPr lang="en-US" b="1" kern="1200">
                <a:solidFill>
                  <a:schemeClr val="tx1"/>
                </a:solidFill>
                <a:latin typeface="+mj-lt"/>
                <a:ea typeface="+mj-ea"/>
                <a:cs typeface="+mj-cs"/>
              </a:rPr>
              <a:t>Agenda der Präsentation</a:t>
            </a:r>
          </a:p>
        </p:txBody>
      </p:sp>
      <p:pic>
        <p:nvPicPr>
          <p:cNvPr id="5" name="Inhaltsplatzhalter 4" descr="Rote Kommunikationsblasen mit Kopierraum sind mit schwarzen Pfeilen miteinander verbunden. Dieses Bild zeigt die sozialen Medien und die Online-Kommunikation zwischen Menschen.">
            <a:extLst>
              <a:ext uri="{FF2B5EF4-FFF2-40B4-BE49-F238E27FC236}">
                <a16:creationId xmlns:a16="http://schemas.microsoft.com/office/drawing/2014/main" id="{1D57DD7A-F8C5-4DD1-91F8-DE1BD568DED0}"/>
              </a:ext>
            </a:extLst>
          </p:cNvPr>
          <p:cNvPicPr>
            <a:picLocks noGrp="1" noChangeAspect="1"/>
          </p:cNvPicPr>
          <p:nvPr>
            <p:ph sz="half" idx="1"/>
          </p:nvPr>
        </p:nvPicPr>
        <p:blipFill>
          <a:blip r:embed="rId3"/>
          <a:srcRect l="10481" r="24381" b="1"/>
          <a:stretch/>
        </p:blipFill>
        <p:spPr>
          <a:xfrm>
            <a:off x="517868" y="508090"/>
            <a:ext cx="5705856" cy="5846990"/>
          </a:xfrm>
          <a:prstGeom prst="rect">
            <a:avLst/>
          </a:prstGeom>
        </p:spPr>
      </p:pic>
      <p:sp>
        <p:nvSpPr>
          <p:cNvPr id="14" name="Freeform: Shape 13">
            <a:extLst>
              <a:ext uri="{FF2B5EF4-FFF2-40B4-BE49-F238E27FC236}">
                <a16:creationId xmlns:a16="http://schemas.microsoft.com/office/drawing/2014/main" id="{6EC109E5-0396-8968-4F42-DFEC28036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6407" y="508090"/>
            <a:ext cx="4660733"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4" name="Inhaltsplatzhalter 3">
            <a:extLst>
              <a:ext uri="{FF2B5EF4-FFF2-40B4-BE49-F238E27FC236}">
                <a16:creationId xmlns:a16="http://schemas.microsoft.com/office/drawing/2014/main" id="{6DE5CD70-FD75-D61C-57F5-DDAB76C462E9}"/>
              </a:ext>
            </a:extLst>
          </p:cNvPr>
          <p:cNvSpPr>
            <a:spLocks noGrp="1"/>
          </p:cNvSpPr>
          <p:nvPr>
            <p:ph sz="half" idx="2"/>
            <p:extLst>
              <p:ext uri="{E7BDC344-281C-4309-B0C6-D0EE65EED2A8}">
                <p202:designPr xmlns:p202="http://schemas.microsoft.com/office/powerpoint/2020/02/main">
                  <p202:designTagLst>
                    <p202:designTag name="ARCH:1:CLS" val="BulletedText"/>
                  </p202:designTagLst>
                </p202:designPr>
              </p:ext>
            </p:extLst>
          </p:nvPr>
        </p:nvSpPr>
        <p:spPr>
          <a:xfrm>
            <a:off x="6995160" y="2578608"/>
            <a:ext cx="4672584" cy="3767328"/>
          </a:xfrm>
        </p:spPr>
        <p:txBody>
          <a:bodyPr vert="horz" lIns="91440" tIns="45720" rIns="91440" bIns="45720" rtlCol="0">
            <a:normAutofit/>
          </a:bodyPr>
          <a:lstStyle/>
          <a:p>
            <a:r>
              <a:rPr lang="en-US"/>
              <a:t>Einführung in Anwendungsfalldiagramme</a:t>
            </a:r>
          </a:p>
          <a:p>
            <a:r>
              <a:rPr lang="en-US"/>
              <a:t>Grundlegende Elemente eines Anwendungsfalldiagramms</a:t>
            </a:r>
          </a:p>
          <a:p>
            <a:r>
              <a:rPr lang="en-US"/>
              <a:t>Erstellung eines Anwendungsfalldiagramms</a:t>
            </a:r>
          </a:p>
          <a:p>
            <a:r>
              <a:rPr lang="en-US"/>
              <a:t>Anwendungsfälle und Beispiele</a:t>
            </a:r>
          </a:p>
          <a:p>
            <a:r>
              <a:rPr lang="en-US"/>
              <a:t>Erweiterungen und Vertiefungen</a:t>
            </a:r>
          </a:p>
        </p:txBody>
      </p:sp>
    </p:spTree>
    <p:extLst>
      <p:ext uri="{BB962C8B-B14F-4D97-AF65-F5344CB8AC3E}">
        <p14:creationId xmlns:p14="http://schemas.microsoft.com/office/powerpoint/2010/main" val="35023729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1" name="Rectangle 20">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AAF475D1-720F-0E4E-CBAC-8320F14558AE}"/>
              </a:ext>
            </a:extLst>
          </p:cNvPr>
          <p:cNvSpPr>
            <a:spLocks noGrp="1"/>
          </p:cNvSpPr>
          <p:nvPr>
            <p:ph type="title"/>
          </p:nvPr>
        </p:nvSpPr>
        <p:spPr>
          <a:xfrm>
            <a:off x="5431536" y="978408"/>
            <a:ext cx="6236208" cy="1463040"/>
          </a:xfrm>
        </p:spPr>
        <p:txBody>
          <a:bodyPr vert="horz" lIns="91440" tIns="45720" rIns="91440" bIns="45720" rtlCol="0" anchor="t">
            <a:normAutofit/>
          </a:bodyPr>
          <a:lstStyle/>
          <a:p>
            <a:pPr>
              <a:lnSpc>
                <a:spcPct val="90000"/>
              </a:lnSpc>
            </a:pPr>
            <a:r>
              <a:rPr lang="en-US" sz="3300" b="1" kern="1200" dirty="0" err="1">
                <a:solidFill>
                  <a:schemeClr val="tx1"/>
                </a:solidFill>
                <a:latin typeface="+mj-lt"/>
                <a:ea typeface="+mj-ea"/>
                <a:cs typeface="+mj-cs"/>
              </a:rPr>
              <a:t>Beispiel</a:t>
            </a:r>
            <a:r>
              <a:rPr lang="en-US" sz="3300" b="1" kern="1200" dirty="0">
                <a:solidFill>
                  <a:schemeClr val="tx1"/>
                </a:solidFill>
                <a:latin typeface="+mj-lt"/>
                <a:ea typeface="+mj-ea"/>
                <a:cs typeface="+mj-cs"/>
              </a:rPr>
              <a:t>: </a:t>
            </a:r>
            <a:r>
              <a:rPr lang="en-US" sz="3300" b="1" kern="1200" dirty="0" err="1">
                <a:solidFill>
                  <a:schemeClr val="tx1"/>
                </a:solidFill>
                <a:latin typeface="+mj-lt"/>
                <a:ea typeface="+mj-ea"/>
                <a:cs typeface="+mj-cs"/>
              </a:rPr>
              <a:t>Liegeplatzvermietung</a:t>
            </a:r>
            <a:endParaRPr lang="en-US" sz="3300" b="1" kern="1200" dirty="0">
              <a:solidFill>
                <a:schemeClr val="tx1"/>
              </a:solidFill>
              <a:latin typeface="+mj-lt"/>
              <a:ea typeface="+mj-ea"/>
              <a:cs typeface="+mj-cs"/>
            </a:endParaRPr>
          </a:p>
        </p:txBody>
      </p:sp>
      <p:pic>
        <p:nvPicPr>
          <p:cNvPr id="5" name="Inhaltsplatzhalter 4" descr="Person, die auf Papier zeigt">
            <a:extLst>
              <a:ext uri="{FF2B5EF4-FFF2-40B4-BE49-F238E27FC236}">
                <a16:creationId xmlns:a16="http://schemas.microsoft.com/office/drawing/2014/main" id="{2876295C-E4BA-43DD-A34F-91EC4C03E897}"/>
              </a:ext>
            </a:extLst>
          </p:cNvPr>
          <p:cNvPicPr>
            <a:picLocks noGrp="1" noChangeAspect="1"/>
          </p:cNvPicPr>
          <p:nvPr>
            <p:ph sz="half" idx="1"/>
          </p:nvPr>
        </p:nvPicPr>
        <p:blipFill>
          <a:blip r:embed="rId3"/>
          <a:srcRect l="25788" r="26120"/>
          <a:stretch/>
        </p:blipFill>
        <p:spPr>
          <a:xfrm>
            <a:off x="517869" y="508091"/>
            <a:ext cx="4221911" cy="5837918"/>
          </a:xfrm>
          <a:prstGeom prst="rect">
            <a:avLst/>
          </a:prstGeom>
        </p:spPr>
      </p:pic>
      <p:sp>
        <p:nvSpPr>
          <p:cNvPr id="23" name="Freeform: Shape 22">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Grafik 5">
            <a:extLst>
              <a:ext uri="{FF2B5EF4-FFF2-40B4-BE49-F238E27FC236}">
                <a16:creationId xmlns:a16="http://schemas.microsoft.com/office/drawing/2014/main" id="{D0E0A0AB-25B8-570B-2F40-6CDFF2CF14D4}"/>
              </a:ext>
            </a:extLst>
          </p:cNvPr>
          <p:cNvPicPr>
            <a:picLocks noChangeAspect="1"/>
          </p:cNvPicPr>
          <p:nvPr/>
        </p:nvPicPr>
        <p:blipFill>
          <a:blip r:embed="rId4"/>
          <a:stretch>
            <a:fillRect/>
          </a:stretch>
        </p:blipFill>
        <p:spPr>
          <a:xfrm>
            <a:off x="5562056" y="1684685"/>
            <a:ext cx="5914616" cy="4846514"/>
          </a:xfrm>
          <a:prstGeom prst="rect">
            <a:avLst/>
          </a:prstGeom>
        </p:spPr>
      </p:pic>
    </p:spTree>
    <p:extLst>
      <p:ext uri="{BB962C8B-B14F-4D97-AF65-F5344CB8AC3E}">
        <p14:creationId xmlns:p14="http://schemas.microsoft.com/office/powerpoint/2010/main" val="1274878364"/>
      </p:ext>
    </p:extLst>
  </p:cSld>
  <p:clrMapOvr>
    <a:masterClrMapping/>
  </p:clrMapOvr>
  <p:transition>
    <p:fade/>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CF2551A-9BF2-8941-138F-1BC803007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DD47CBF0-48D3-6FAE-A445-E61C3981B5B1}"/>
              </a:ext>
            </a:extLst>
          </p:cNvPr>
          <p:cNvSpPr>
            <a:spLocks noGrp="1"/>
          </p:cNvSpPr>
          <p:nvPr>
            <p:ph type="ctrTitle"/>
          </p:nvPr>
        </p:nvSpPr>
        <p:spPr>
          <a:xfrm>
            <a:off x="517869" y="462838"/>
            <a:ext cx="8393218" cy="3727025"/>
          </a:xfrm>
        </p:spPr>
        <p:txBody>
          <a:bodyPr anchor="t">
            <a:normAutofit/>
          </a:bodyPr>
          <a:lstStyle/>
          <a:p>
            <a:r>
              <a:rPr lang="de-DE" sz="8000" dirty="0"/>
              <a:t>Trends und Schlussfolgerung</a:t>
            </a:r>
          </a:p>
        </p:txBody>
      </p:sp>
      <p:sp>
        <p:nvSpPr>
          <p:cNvPr id="16" name="Freeform: Shape 15">
            <a:extLst>
              <a:ext uri="{FF2B5EF4-FFF2-40B4-BE49-F238E27FC236}">
                <a16:creationId xmlns:a16="http://schemas.microsoft.com/office/drawing/2014/main" id="{2CFEB66D-D958-4734-9DDE-0C683FD5D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6209925"/>
            <a:ext cx="11165482" cy="45719"/>
          </a:xfrm>
          <a:custGeom>
            <a:avLst/>
            <a:gdLst>
              <a:gd name="connsiteX0" fmla="*/ 0 w 11165482"/>
              <a:gd name="connsiteY0" fmla="*/ 0 h 45719"/>
              <a:gd name="connsiteX1" fmla="*/ 3694525 w 11165482"/>
              <a:gd name="connsiteY1" fmla="*/ 0 h 45719"/>
              <a:gd name="connsiteX2" fmla="*/ 5021183 w 11165482"/>
              <a:gd name="connsiteY2" fmla="*/ 0 h 45719"/>
              <a:gd name="connsiteX3" fmla="*/ 6144299 w 11165482"/>
              <a:gd name="connsiteY3" fmla="*/ 0 h 45719"/>
              <a:gd name="connsiteX4" fmla="*/ 8715708 w 11165482"/>
              <a:gd name="connsiteY4" fmla="*/ 0 h 45719"/>
              <a:gd name="connsiteX5" fmla="*/ 11165482 w 11165482"/>
              <a:gd name="connsiteY5" fmla="*/ 0 h 45719"/>
              <a:gd name="connsiteX6" fmla="*/ 11165482 w 11165482"/>
              <a:gd name="connsiteY6" fmla="*/ 45719 h 45719"/>
              <a:gd name="connsiteX7" fmla="*/ 8715708 w 11165482"/>
              <a:gd name="connsiteY7" fmla="*/ 45719 h 45719"/>
              <a:gd name="connsiteX8" fmla="*/ 6144299 w 11165482"/>
              <a:gd name="connsiteY8" fmla="*/ 45719 h 45719"/>
              <a:gd name="connsiteX9" fmla="*/ 5021183 w 11165482"/>
              <a:gd name="connsiteY9" fmla="*/ 45719 h 45719"/>
              <a:gd name="connsiteX10" fmla="*/ 3694525 w 11165482"/>
              <a:gd name="connsiteY10" fmla="*/ 45719 h 45719"/>
              <a:gd name="connsiteX11" fmla="*/ 0 w 11165482"/>
              <a:gd name="connsiteY11" fmla="*/ 45719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3694525 w 11165482"/>
              <a:gd name="connsiteY9" fmla="*/ 45719 h 45719"/>
              <a:gd name="connsiteX10" fmla="*/ 0 w 11165482"/>
              <a:gd name="connsiteY10" fmla="*/ 45719 h 45719"/>
              <a:gd name="connsiteX11" fmla="*/ 0 w 11165482"/>
              <a:gd name="connsiteY11" fmla="*/ 0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0 w 11165482"/>
              <a:gd name="connsiteY9" fmla="*/ 45719 h 45719"/>
              <a:gd name="connsiteX10" fmla="*/ 0 w 11165482"/>
              <a:gd name="connsiteY10"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6144299 w 11165482"/>
              <a:gd name="connsiteY6" fmla="*/ 45719 h 45719"/>
              <a:gd name="connsiteX7" fmla="*/ 5021183 w 11165482"/>
              <a:gd name="connsiteY7" fmla="*/ 45719 h 45719"/>
              <a:gd name="connsiteX8" fmla="*/ 0 w 11165482"/>
              <a:gd name="connsiteY8" fmla="*/ 45719 h 45719"/>
              <a:gd name="connsiteX9" fmla="*/ 0 w 11165482"/>
              <a:gd name="connsiteY9"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5021183 w 11165482"/>
              <a:gd name="connsiteY6" fmla="*/ 45719 h 45719"/>
              <a:gd name="connsiteX7" fmla="*/ 0 w 11165482"/>
              <a:gd name="connsiteY7" fmla="*/ 45719 h 45719"/>
              <a:gd name="connsiteX8" fmla="*/ 0 w 11165482"/>
              <a:gd name="connsiteY8"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5021183 w 11165482"/>
              <a:gd name="connsiteY5" fmla="*/ 45719 h 45719"/>
              <a:gd name="connsiteX6" fmla="*/ 0 w 11165482"/>
              <a:gd name="connsiteY6" fmla="*/ 45719 h 45719"/>
              <a:gd name="connsiteX7" fmla="*/ 0 w 11165482"/>
              <a:gd name="connsiteY7"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0 w 11165482"/>
              <a:gd name="connsiteY5" fmla="*/ 45719 h 45719"/>
              <a:gd name="connsiteX6" fmla="*/ 0 w 11165482"/>
              <a:gd name="connsiteY6"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0 w 11165482"/>
              <a:gd name="connsiteY4" fmla="*/ 45719 h 45719"/>
              <a:gd name="connsiteX5" fmla="*/ 0 w 11165482"/>
              <a:gd name="connsiteY5" fmla="*/ 0 h 45719"/>
              <a:gd name="connsiteX0" fmla="*/ 0 w 11165482"/>
              <a:gd name="connsiteY0" fmla="*/ 0 h 45719"/>
              <a:gd name="connsiteX1" fmla="*/ 11165482 w 11165482"/>
              <a:gd name="connsiteY1" fmla="*/ 0 h 45719"/>
              <a:gd name="connsiteX2" fmla="*/ 11165482 w 11165482"/>
              <a:gd name="connsiteY2" fmla="*/ 45719 h 45719"/>
              <a:gd name="connsiteX3" fmla="*/ 0 w 11165482"/>
              <a:gd name="connsiteY3" fmla="*/ 45719 h 45719"/>
              <a:gd name="connsiteX4" fmla="*/ 0 w 11165482"/>
              <a:gd name="connsiteY4" fmla="*/ 0 h 45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65482" h="45719">
                <a:moveTo>
                  <a:pt x="0" y="0"/>
                </a:moveTo>
                <a:lnTo>
                  <a:pt x="11165482" y="0"/>
                </a:lnTo>
                <a:lnTo>
                  <a:pt x="11165482" y="45719"/>
                </a:lnTo>
                <a:lnTo>
                  <a:pt x="0" y="45719"/>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308824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1" name="Rectangle 20">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B510ED47-8312-5EB8-5C2A-60E3E191DC44}"/>
              </a:ext>
            </a:extLst>
          </p:cNvPr>
          <p:cNvSpPr>
            <a:spLocks noGrp="1"/>
          </p:cNvSpPr>
          <p:nvPr>
            <p:ph type="title"/>
          </p:nvPr>
        </p:nvSpPr>
        <p:spPr>
          <a:xfrm>
            <a:off x="5431536" y="978408"/>
            <a:ext cx="6236208" cy="1463040"/>
          </a:xfrm>
        </p:spPr>
        <p:txBody>
          <a:bodyPr vert="horz" lIns="91440" tIns="45720" rIns="91440" bIns="45720" rtlCol="0" anchor="t">
            <a:normAutofit/>
          </a:bodyPr>
          <a:lstStyle/>
          <a:p>
            <a:pPr>
              <a:lnSpc>
                <a:spcPct val="90000"/>
              </a:lnSpc>
            </a:pPr>
            <a:r>
              <a:rPr lang="en-US" sz="3100" b="1" kern="1200" dirty="0" err="1">
                <a:solidFill>
                  <a:schemeClr val="tx1"/>
                </a:solidFill>
                <a:latin typeface="+mj-lt"/>
                <a:ea typeface="+mj-ea"/>
                <a:cs typeface="+mj-cs"/>
              </a:rPr>
              <a:t>Zukünftige</a:t>
            </a:r>
            <a:r>
              <a:rPr lang="en-US" sz="3100" b="1" kern="1200" dirty="0">
                <a:solidFill>
                  <a:schemeClr val="tx1"/>
                </a:solidFill>
                <a:latin typeface="+mj-lt"/>
                <a:ea typeface="+mj-ea"/>
                <a:cs typeface="+mj-cs"/>
              </a:rPr>
              <a:t> Trends und </a:t>
            </a:r>
            <a:r>
              <a:rPr lang="en-US" sz="3100" b="1" kern="1200" dirty="0" err="1">
                <a:solidFill>
                  <a:schemeClr val="tx1"/>
                </a:solidFill>
                <a:latin typeface="+mj-lt"/>
                <a:ea typeface="+mj-ea"/>
                <a:cs typeface="+mj-cs"/>
              </a:rPr>
              <a:t>Entwicklungen</a:t>
            </a:r>
            <a:r>
              <a:rPr lang="en-US" sz="3100" b="1" kern="1200" dirty="0">
                <a:solidFill>
                  <a:schemeClr val="tx1"/>
                </a:solidFill>
                <a:latin typeface="+mj-lt"/>
                <a:ea typeface="+mj-ea"/>
                <a:cs typeface="+mj-cs"/>
              </a:rPr>
              <a:t> </a:t>
            </a:r>
            <a:r>
              <a:rPr lang="en-US" sz="3100" b="1" kern="1200" dirty="0" err="1">
                <a:solidFill>
                  <a:schemeClr val="tx1"/>
                </a:solidFill>
                <a:latin typeface="+mj-lt"/>
                <a:ea typeface="+mj-ea"/>
                <a:cs typeface="+mj-cs"/>
              </a:rPr>
              <a:t>im</a:t>
            </a:r>
            <a:r>
              <a:rPr lang="en-US" sz="3100" b="1" kern="1200" dirty="0">
                <a:solidFill>
                  <a:schemeClr val="tx1"/>
                </a:solidFill>
                <a:latin typeface="+mj-lt"/>
                <a:ea typeface="+mj-ea"/>
                <a:cs typeface="+mj-cs"/>
              </a:rPr>
              <a:t> </a:t>
            </a:r>
            <a:r>
              <a:rPr lang="en-US" sz="3100" b="1" kern="1200" dirty="0" err="1">
                <a:solidFill>
                  <a:schemeClr val="tx1"/>
                </a:solidFill>
                <a:latin typeface="+mj-lt"/>
                <a:ea typeface="+mj-ea"/>
                <a:cs typeface="+mj-cs"/>
              </a:rPr>
              <a:t>Bereich</a:t>
            </a:r>
            <a:r>
              <a:rPr lang="en-US" sz="3100" b="1" kern="1200" dirty="0">
                <a:solidFill>
                  <a:schemeClr val="tx1"/>
                </a:solidFill>
                <a:latin typeface="+mj-lt"/>
                <a:ea typeface="+mj-ea"/>
                <a:cs typeface="+mj-cs"/>
              </a:rPr>
              <a:t> UML</a:t>
            </a:r>
          </a:p>
        </p:txBody>
      </p:sp>
      <p:pic>
        <p:nvPicPr>
          <p:cNvPr id="5" name="Inhaltsplatzhalter 4" descr="Finanzdiagramme auf einem dunklen Display">
            <a:extLst>
              <a:ext uri="{FF2B5EF4-FFF2-40B4-BE49-F238E27FC236}">
                <a16:creationId xmlns:a16="http://schemas.microsoft.com/office/drawing/2014/main" id="{1D63FC8B-4575-4423-BF1F-9C4616F56FE0}"/>
              </a:ext>
            </a:extLst>
          </p:cNvPr>
          <p:cNvPicPr>
            <a:picLocks noGrp="1" noChangeAspect="1"/>
          </p:cNvPicPr>
          <p:nvPr>
            <p:ph sz="half" idx="1"/>
          </p:nvPr>
        </p:nvPicPr>
        <p:blipFill>
          <a:blip r:embed="rId3"/>
          <a:srcRect l="24007" r="30795" b="1"/>
          <a:stretch/>
        </p:blipFill>
        <p:spPr>
          <a:xfrm>
            <a:off x="517869" y="508091"/>
            <a:ext cx="4221911" cy="5837918"/>
          </a:xfrm>
          <a:prstGeom prst="rect">
            <a:avLst/>
          </a:prstGeom>
        </p:spPr>
      </p:pic>
      <p:sp>
        <p:nvSpPr>
          <p:cNvPr id="23" name="Freeform: Shape 22">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Inhaltsplatzhalter 3">
            <a:extLst>
              <a:ext uri="{FF2B5EF4-FFF2-40B4-BE49-F238E27FC236}">
                <a16:creationId xmlns:a16="http://schemas.microsoft.com/office/drawing/2014/main" id="{A46C5FA5-EEA3-6A0C-6AF7-362647528B6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1536" y="2578608"/>
            <a:ext cx="6236208" cy="3767328"/>
          </a:xfrm>
        </p:spPr>
        <p:txBody>
          <a:bodyPr>
            <a:normAutofit/>
          </a:bodyPr>
          <a:lstStyle/>
          <a:p>
            <a:pPr marL="0" indent="0">
              <a:spcBef>
                <a:spcPts val="2500"/>
              </a:spcBef>
              <a:buNone/>
            </a:pPr>
            <a:r>
              <a:rPr lang="de-DE" sz="1400" b="1" dirty="0"/>
              <a:t>Integration mit agilen Methoden</a:t>
            </a:r>
          </a:p>
          <a:p>
            <a:pPr marL="0" lvl="1" indent="0">
              <a:buNone/>
            </a:pPr>
            <a:r>
              <a:rPr lang="de-DE" sz="1400" dirty="0"/>
              <a:t>UML war ursprünglich eher „schwergewichtig“. Heute wird es zunehmend leichtgewichtig in agilen Projekten eingesetzt, z. B. als schnelle Skizze statt vollständiger Dokumentation („Just </a:t>
            </a:r>
            <a:r>
              <a:rPr lang="de-DE" sz="1400" dirty="0" err="1"/>
              <a:t>Enough</a:t>
            </a:r>
            <a:r>
              <a:rPr lang="de-DE" sz="1400" dirty="0"/>
              <a:t> UML“).</a:t>
            </a:r>
          </a:p>
          <a:p>
            <a:pPr marL="0" indent="0">
              <a:spcBef>
                <a:spcPts val="2500"/>
              </a:spcBef>
              <a:buNone/>
            </a:pPr>
            <a:r>
              <a:rPr lang="de-DE" sz="1400" b="1" dirty="0"/>
              <a:t>Automatisierung &amp; KI-gestützte Modellierung</a:t>
            </a:r>
          </a:p>
          <a:p>
            <a:pPr marL="0" lvl="1" indent="0">
              <a:buNone/>
            </a:pPr>
            <a:r>
              <a:rPr lang="de-DE" sz="1400" dirty="0"/>
              <a:t>Tools mit KI-Unterstützung generieren UML-Diagramme automatisch aus Code oder Anforderungen – schneller, genauer, weniger Aufwand.</a:t>
            </a:r>
          </a:p>
          <a:p>
            <a:pPr marL="0" indent="0">
              <a:spcBef>
                <a:spcPts val="2500"/>
              </a:spcBef>
              <a:buNone/>
            </a:pPr>
            <a:r>
              <a:rPr lang="de-DE" sz="1400" b="1" dirty="0"/>
              <a:t>Modellgetriebene Entwicklung (MDD)</a:t>
            </a:r>
          </a:p>
          <a:p>
            <a:pPr marL="0" lvl="1" indent="0">
              <a:buNone/>
            </a:pPr>
            <a:r>
              <a:rPr lang="de-DE" sz="1400" dirty="0"/>
              <a:t>UML wird als Basis für die automatische Codegenerierung genutzt – man modelliert zuerst, der Code wird daraus durch ein LLM erzeugt.</a:t>
            </a:r>
          </a:p>
        </p:txBody>
      </p:sp>
    </p:spTree>
    <p:extLst>
      <p:ext uri="{BB962C8B-B14F-4D97-AF65-F5344CB8AC3E}">
        <p14:creationId xmlns:p14="http://schemas.microsoft.com/office/powerpoint/2010/main" val="271821275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66">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FC8DD654-D0AF-C130-B3EC-88B294F6C745}"/>
              </a:ext>
            </a:extLst>
          </p:cNvPr>
          <p:cNvSpPr>
            <a:spLocks noGrp="1"/>
          </p:cNvSpPr>
          <p:nvPr>
            <p:ph type="title"/>
          </p:nvPr>
        </p:nvSpPr>
        <p:spPr>
          <a:xfrm>
            <a:off x="521208" y="978408"/>
            <a:ext cx="6300216" cy="1463040"/>
          </a:xfrm>
        </p:spPr>
        <p:txBody>
          <a:bodyPr>
            <a:normAutofit/>
          </a:bodyPr>
          <a:lstStyle/>
          <a:p>
            <a:r>
              <a:rPr lang="de-DE"/>
              <a:t>Schlussfolgerung</a:t>
            </a:r>
          </a:p>
        </p:txBody>
      </p:sp>
      <p:sp>
        <p:nvSpPr>
          <p:cNvPr id="72" name="Rectangle 68">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298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fik 12">
            <a:extLst>
              <a:ext uri="{FF2B5EF4-FFF2-40B4-BE49-F238E27FC236}">
                <a16:creationId xmlns:a16="http://schemas.microsoft.com/office/drawing/2014/main" id="{0AB01A25-C126-153C-7D7A-B26D0DB84EF4}"/>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32268" r="32268"/>
          <a:stretch/>
        </p:blipFill>
        <p:spPr>
          <a:xfrm>
            <a:off x="7586236" y="508090"/>
            <a:ext cx="4081805" cy="5846990"/>
          </a:xfrm>
          <a:prstGeom prst="rect">
            <a:avLst/>
          </a:prstGeom>
        </p:spPr>
      </p:pic>
      <p:graphicFrame>
        <p:nvGraphicFramePr>
          <p:cNvPr id="20" name="Rectangle 1">
            <a:extLst>
              <a:ext uri="{FF2B5EF4-FFF2-40B4-BE49-F238E27FC236}">
                <a16:creationId xmlns:a16="http://schemas.microsoft.com/office/drawing/2014/main" id="{6DE5C247-7580-1217-C937-DACFD7BC761D}"/>
              </a:ext>
            </a:extLst>
          </p:cNvPr>
          <p:cNvGraphicFramePr>
            <a:graphicFrameLocks noGrp="1"/>
          </p:cNvGraphicFramePr>
          <p:nvPr>
            <p:ph idx="1"/>
            <p:extLst>
              <p:ext uri="{D42A27DB-BD31-4B8C-83A1-F6EECF244321}">
                <p14:modId xmlns:p14="http://schemas.microsoft.com/office/powerpoint/2010/main" val="2278769897"/>
              </p:ext>
            </p:extLst>
          </p:nvPr>
        </p:nvGraphicFramePr>
        <p:xfrm>
          <a:off x="521208" y="1908313"/>
          <a:ext cx="6300216" cy="443762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64064764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CF2551A-9BF2-8941-138F-1BC803007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3AC702CD-1E69-3F64-3ED2-C8A783AECE7B}"/>
              </a:ext>
            </a:extLst>
          </p:cNvPr>
          <p:cNvSpPr>
            <a:spLocks noGrp="1"/>
          </p:cNvSpPr>
          <p:nvPr>
            <p:ph type="ctrTitle"/>
          </p:nvPr>
        </p:nvSpPr>
        <p:spPr>
          <a:xfrm>
            <a:off x="517869" y="462838"/>
            <a:ext cx="8393218" cy="3727025"/>
          </a:xfrm>
        </p:spPr>
        <p:txBody>
          <a:bodyPr anchor="t">
            <a:normAutofit/>
          </a:bodyPr>
          <a:lstStyle/>
          <a:p>
            <a:pPr>
              <a:lnSpc>
                <a:spcPct val="90000"/>
              </a:lnSpc>
            </a:pPr>
            <a:r>
              <a:rPr lang="de-DE" sz="5000"/>
              <a:t>Einführung in Anwendungsfalldiagramme</a:t>
            </a:r>
          </a:p>
        </p:txBody>
      </p:sp>
      <p:sp>
        <p:nvSpPr>
          <p:cNvPr id="16" name="Freeform: Shape 15">
            <a:extLst>
              <a:ext uri="{FF2B5EF4-FFF2-40B4-BE49-F238E27FC236}">
                <a16:creationId xmlns:a16="http://schemas.microsoft.com/office/drawing/2014/main" id="{2CFEB66D-D958-4734-9DDE-0C683FD5D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6209925"/>
            <a:ext cx="11165482" cy="45719"/>
          </a:xfrm>
          <a:custGeom>
            <a:avLst/>
            <a:gdLst>
              <a:gd name="connsiteX0" fmla="*/ 0 w 11165482"/>
              <a:gd name="connsiteY0" fmla="*/ 0 h 45719"/>
              <a:gd name="connsiteX1" fmla="*/ 3694525 w 11165482"/>
              <a:gd name="connsiteY1" fmla="*/ 0 h 45719"/>
              <a:gd name="connsiteX2" fmla="*/ 5021183 w 11165482"/>
              <a:gd name="connsiteY2" fmla="*/ 0 h 45719"/>
              <a:gd name="connsiteX3" fmla="*/ 6144299 w 11165482"/>
              <a:gd name="connsiteY3" fmla="*/ 0 h 45719"/>
              <a:gd name="connsiteX4" fmla="*/ 8715708 w 11165482"/>
              <a:gd name="connsiteY4" fmla="*/ 0 h 45719"/>
              <a:gd name="connsiteX5" fmla="*/ 11165482 w 11165482"/>
              <a:gd name="connsiteY5" fmla="*/ 0 h 45719"/>
              <a:gd name="connsiteX6" fmla="*/ 11165482 w 11165482"/>
              <a:gd name="connsiteY6" fmla="*/ 45719 h 45719"/>
              <a:gd name="connsiteX7" fmla="*/ 8715708 w 11165482"/>
              <a:gd name="connsiteY7" fmla="*/ 45719 h 45719"/>
              <a:gd name="connsiteX8" fmla="*/ 6144299 w 11165482"/>
              <a:gd name="connsiteY8" fmla="*/ 45719 h 45719"/>
              <a:gd name="connsiteX9" fmla="*/ 5021183 w 11165482"/>
              <a:gd name="connsiteY9" fmla="*/ 45719 h 45719"/>
              <a:gd name="connsiteX10" fmla="*/ 3694525 w 11165482"/>
              <a:gd name="connsiteY10" fmla="*/ 45719 h 45719"/>
              <a:gd name="connsiteX11" fmla="*/ 0 w 11165482"/>
              <a:gd name="connsiteY11" fmla="*/ 45719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3694525 w 11165482"/>
              <a:gd name="connsiteY9" fmla="*/ 45719 h 45719"/>
              <a:gd name="connsiteX10" fmla="*/ 0 w 11165482"/>
              <a:gd name="connsiteY10" fmla="*/ 45719 h 45719"/>
              <a:gd name="connsiteX11" fmla="*/ 0 w 11165482"/>
              <a:gd name="connsiteY11" fmla="*/ 0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0 w 11165482"/>
              <a:gd name="connsiteY9" fmla="*/ 45719 h 45719"/>
              <a:gd name="connsiteX10" fmla="*/ 0 w 11165482"/>
              <a:gd name="connsiteY10"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6144299 w 11165482"/>
              <a:gd name="connsiteY6" fmla="*/ 45719 h 45719"/>
              <a:gd name="connsiteX7" fmla="*/ 5021183 w 11165482"/>
              <a:gd name="connsiteY7" fmla="*/ 45719 h 45719"/>
              <a:gd name="connsiteX8" fmla="*/ 0 w 11165482"/>
              <a:gd name="connsiteY8" fmla="*/ 45719 h 45719"/>
              <a:gd name="connsiteX9" fmla="*/ 0 w 11165482"/>
              <a:gd name="connsiteY9"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5021183 w 11165482"/>
              <a:gd name="connsiteY6" fmla="*/ 45719 h 45719"/>
              <a:gd name="connsiteX7" fmla="*/ 0 w 11165482"/>
              <a:gd name="connsiteY7" fmla="*/ 45719 h 45719"/>
              <a:gd name="connsiteX8" fmla="*/ 0 w 11165482"/>
              <a:gd name="connsiteY8"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5021183 w 11165482"/>
              <a:gd name="connsiteY5" fmla="*/ 45719 h 45719"/>
              <a:gd name="connsiteX6" fmla="*/ 0 w 11165482"/>
              <a:gd name="connsiteY6" fmla="*/ 45719 h 45719"/>
              <a:gd name="connsiteX7" fmla="*/ 0 w 11165482"/>
              <a:gd name="connsiteY7"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0 w 11165482"/>
              <a:gd name="connsiteY5" fmla="*/ 45719 h 45719"/>
              <a:gd name="connsiteX6" fmla="*/ 0 w 11165482"/>
              <a:gd name="connsiteY6"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0 w 11165482"/>
              <a:gd name="connsiteY4" fmla="*/ 45719 h 45719"/>
              <a:gd name="connsiteX5" fmla="*/ 0 w 11165482"/>
              <a:gd name="connsiteY5" fmla="*/ 0 h 45719"/>
              <a:gd name="connsiteX0" fmla="*/ 0 w 11165482"/>
              <a:gd name="connsiteY0" fmla="*/ 0 h 45719"/>
              <a:gd name="connsiteX1" fmla="*/ 11165482 w 11165482"/>
              <a:gd name="connsiteY1" fmla="*/ 0 h 45719"/>
              <a:gd name="connsiteX2" fmla="*/ 11165482 w 11165482"/>
              <a:gd name="connsiteY2" fmla="*/ 45719 h 45719"/>
              <a:gd name="connsiteX3" fmla="*/ 0 w 11165482"/>
              <a:gd name="connsiteY3" fmla="*/ 45719 h 45719"/>
              <a:gd name="connsiteX4" fmla="*/ 0 w 11165482"/>
              <a:gd name="connsiteY4" fmla="*/ 0 h 45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65482" h="45719">
                <a:moveTo>
                  <a:pt x="0" y="0"/>
                </a:moveTo>
                <a:lnTo>
                  <a:pt x="11165482" y="0"/>
                </a:lnTo>
                <a:lnTo>
                  <a:pt x="11165482" y="45719"/>
                </a:lnTo>
                <a:lnTo>
                  <a:pt x="0" y="45719"/>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35056086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159E9C34-AD9B-583E-2F10-D5272BAAA4BF}"/>
              </a:ext>
            </a:extLst>
          </p:cNvPr>
          <p:cNvSpPr>
            <a:spLocks noGrp="1"/>
          </p:cNvSpPr>
          <p:nvPr>
            <p:ph type="title"/>
          </p:nvPr>
        </p:nvSpPr>
        <p:spPr>
          <a:xfrm>
            <a:off x="521208" y="978408"/>
            <a:ext cx="6300216" cy="1463040"/>
          </a:xfrm>
        </p:spPr>
        <p:txBody>
          <a:bodyPr vert="horz" lIns="91440" tIns="45720" rIns="91440" bIns="45720" rtlCol="0" anchor="t">
            <a:normAutofit/>
          </a:bodyPr>
          <a:lstStyle/>
          <a:p>
            <a:r>
              <a:rPr lang="en-US" b="1" kern="1200">
                <a:solidFill>
                  <a:schemeClr val="tx1"/>
                </a:solidFill>
                <a:latin typeface="+mj-lt"/>
                <a:ea typeface="+mj-ea"/>
                <a:cs typeface="+mj-cs"/>
              </a:rPr>
              <a:t>Geschichte und Entwicklung der UML</a:t>
            </a:r>
          </a:p>
        </p:txBody>
      </p:sp>
      <p:sp>
        <p:nvSpPr>
          <p:cNvPr id="14" name="Rectangle 13">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298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nhaltsplatzhalter 3">
            <a:extLst>
              <a:ext uri="{FF2B5EF4-FFF2-40B4-BE49-F238E27FC236}">
                <a16:creationId xmlns:a16="http://schemas.microsoft.com/office/drawing/2014/main" id="{A5B9F6A6-B037-CD81-12CE-3CBB000532BE}"/>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2578608"/>
            <a:ext cx="6300216" cy="3767328"/>
          </a:xfrm>
        </p:spPr>
        <p:txBody>
          <a:bodyPr>
            <a:normAutofit/>
          </a:bodyPr>
          <a:lstStyle/>
          <a:p>
            <a:pPr marL="0" indent="0">
              <a:spcBef>
                <a:spcPts val="2500"/>
              </a:spcBef>
              <a:buNone/>
            </a:pPr>
            <a:r>
              <a:rPr lang="de-DE" sz="1400" b="1"/>
              <a:t>Entwicklung der UML</a:t>
            </a:r>
          </a:p>
          <a:p>
            <a:pPr marL="0" lvl="1" indent="0">
              <a:buNone/>
            </a:pPr>
            <a:r>
              <a:rPr lang="de-DE" sz="1400"/>
              <a:t>Die UML wurde in den 1990er Jahren geschaffen, um einen einheitlichen Standard für die Softwaremodellierung zu bieten und die Kommunikation zwischen Entwicklern zu verbessern.</a:t>
            </a:r>
          </a:p>
          <a:p>
            <a:pPr marL="0" indent="0">
              <a:spcBef>
                <a:spcPts val="2500"/>
              </a:spcBef>
              <a:buNone/>
            </a:pPr>
            <a:r>
              <a:rPr lang="de-DE" sz="1400" b="1"/>
              <a:t>Anwendungsfalldiagramme</a:t>
            </a:r>
          </a:p>
          <a:p>
            <a:pPr marL="0" lvl="1" indent="0">
              <a:buNone/>
            </a:pPr>
            <a:r>
              <a:rPr lang="de-DE" sz="1400"/>
              <a:t>Anwendungsfalldiagramme sind eine zentrale Komponente der UML, die dazu dienen, Anforderungen effizient zu erfassen und darzustellen.</a:t>
            </a:r>
          </a:p>
          <a:p>
            <a:pPr marL="0" indent="0">
              <a:spcBef>
                <a:spcPts val="2500"/>
              </a:spcBef>
              <a:buNone/>
            </a:pPr>
            <a:r>
              <a:rPr lang="de-DE" sz="1400" b="1"/>
              <a:t>Standardisierter Ansatz</a:t>
            </a:r>
          </a:p>
          <a:p>
            <a:pPr marL="0" lvl="1" indent="0">
              <a:buNone/>
            </a:pPr>
            <a:r>
              <a:rPr lang="de-DE" sz="1400"/>
              <a:t>Die Einführung der UML führte zu einem standardisierten Ansatz, der die Modellierung von Software-Systemen revolutionierte und die Effizienz der Entwicklung steigerte.</a:t>
            </a:r>
          </a:p>
        </p:txBody>
      </p:sp>
      <p:pic>
        <p:nvPicPr>
          <p:cNvPr id="5" name="Inhaltsplatzhalter 4" descr="Draufsicht auf Würfel, die mit schwarzen Linien verbunden sind">
            <a:extLst>
              <a:ext uri="{FF2B5EF4-FFF2-40B4-BE49-F238E27FC236}">
                <a16:creationId xmlns:a16="http://schemas.microsoft.com/office/drawing/2014/main" id="{E98BC409-4BEB-4BAD-AC32-AD0310E2CF23}"/>
              </a:ext>
            </a:extLst>
          </p:cNvPr>
          <p:cNvPicPr>
            <a:picLocks noGrp="1" noChangeAspect="1"/>
          </p:cNvPicPr>
          <p:nvPr>
            <p:ph sz="half" idx="1"/>
          </p:nvPr>
        </p:nvPicPr>
        <p:blipFill>
          <a:blip r:embed="rId3"/>
          <a:srcRect l="28711" r="18931"/>
          <a:stretch/>
        </p:blipFill>
        <p:spPr>
          <a:xfrm>
            <a:off x="7586236" y="508090"/>
            <a:ext cx="4081805" cy="5846990"/>
          </a:xfrm>
          <a:prstGeom prst="rect">
            <a:avLst/>
          </a:prstGeom>
        </p:spPr>
      </p:pic>
    </p:spTree>
    <p:extLst>
      <p:ext uri="{BB962C8B-B14F-4D97-AF65-F5344CB8AC3E}">
        <p14:creationId xmlns:p14="http://schemas.microsoft.com/office/powerpoint/2010/main" val="27479437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10EFD187-0FEF-8C1B-1549-17BE7B16C4F3}"/>
              </a:ext>
            </a:extLst>
          </p:cNvPr>
          <p:cNvSpPr>
            <a:spLocks noGrp="1"/>
          </p:cNvSpPr>
          <p:nvPr>
            <p:ph type="title"/>
          </p:nvPr>
        </p:nvSpPr>
        <p:spPr>
          <a:xfrm>
            <a:off x="5431536" y="978408"/>
            <a:ext cx="6236208" cy="1463040"/>
          </a:xfrm>
        </p:spPr>
        <p:txBody>
          <a:bodyPr vert="horz" lIns="91440" tIns="45720" rIns="91440" bIns="45720" rtlCol="0" anchor="t">
            <a:normAutofit/>
          </a:bodyPr>
          <a:lstStyle/>
          <a:p>
            <a:pPr>
              <a:lnSpc>
                <a:spcPct val="90000"/>
              </a:lnSpc>
            </a:pPr>
            <a:r>
              <a:rPr lang="en-US" sz="3700" b="1" kern="1200" dirty="0">
                <a:solidFill>
                  <a:schemeClr val="tx1"/>
                </a:solidFill>
                <a:latin typeface="+mj-lt"/>
                <a:ea typeface="+mj-ea"/>
                <a:cs typeface="+mj-cs"/>
              </a:rPr>
              <a:t>Definition und Zweck </a:t>
            </a:r>
            <a:r>
              <a:rPr lang="en-US" sz="3700" b="1" kern="1200" dirty="0" err="1">
                <a:solidFill>
                  <a:schemeClr val="tx1"/>
                </a:solidFill>
                <a:latin typeface="+mj-lt"/>
                <a:ea typeface="+mj-ea"/>
                <a:cs typeface="+mj-cs"/>
              </a:rPr>
              <a:t>eines</a:t>
            </a:r>
            <a:r>
              <a:rPr lang="en-US" sz="3700" b="1" kern="1200" dirty="0">
                <a:solidFill>
                  <a:schemeClr val="tx1"/>
                </a:solidFill>
                <a:latin typeface="+mj-lt"/>
                <a:ea typeface="+mj-ea"/>
                <a:cs typeface="+mj-cs"/>
              </a:rPr>
              <a:t> </a:t>
            </a:r>
            <a:r>
              <a:rPr lang="en-US" sz="3700" b="1" kern="1200" dirty="0" err="1">
                <a:solidFill>
                  <a:schemeClr val="tx1"/>
                </a:solidFill>
                <a:latin typeface="+mj-lt"/>
                <a:ea typeface="+mj-ea"/>
                <a:cs typeface="+mj-cs"/>
              </a:rPr>
              <a:t>Anwendungsfalldiagramms</a:t>
            </a:r>
            <a:endParaRPr lang="en-US" sz="3700" b="1" kern="1200" dirty="0">
              <a:solidFill>
                <a:schemeClr val="tx1"/>
              </a:solidFill>
              <a:latin typeface="+mj-lt"/>
              <a:ea typeface="+mj-ea"/>
              <a:cs typeface="+mj-cs"/>
            </a:endParaRPr>
          </a:p>
        </p:txBody>
      </p:sp>
      <p:pic>
        <p:nvPicPr>
          <p:cNvPr id="5" name="Inhaltsplatzhalter 4">
            <a:extLst>
              <a:ext uri="{FF2B5EF4-FFF2-40B4-BE49-F238E27FC236}">
                <a16:creationId xmlns:a16="http://schemas.microsoft.com/office/drawing/2014/main" id="{B3C6A9A1-7C1F-4691-BF3F-A77304E07A1B}"/>
              </a:ext>
            </a:extLst>
          </p:cNvPr>
          <p:cNvPicPr>
            <a:picLocks noGrp="1" noChangeAspect="1"/>
          </p:cNvPicPr>
          <p:nvPr>
            <p:ph sz="half"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25894" r="25894"/>
          <a:stretch/>
        </p:blipFill>
        <p:spPr>
          <a:xfrm>
            <a:off x="517869" y="508091"/>
            <a:ext cx="4221911" cy="5837918"/>
          </a:xfrm>
          <a:prstGeom prst="rect">
            <a:avLst/>
          </a:prstGeom>
        </p:spPr>
      </p:pic>
      <p:sp>
        <p:nvSpPr>
          <p:cNvPr id="14" name="Freeform: Shape 13">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Inhaltsplatzhalter 3">
            <a:extLst>
              <a:ext uri="{FF2B5EF4-FFF2-40B4-BE49-F238E27FC236}">
                <a16:creationId xmlns:a16="http://schemas.microsoft.com/office/drawing/2014/main" id="{017987ED-332B-D246-9F80-25690171609C}"/>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1536" y="2578608"/>
            <a:ext cx="6236208" cy="3767328"/>
          </a:xfrm>
        </p:spPr>
        <p:txBody>
          <a:bodyPr>
            <a:normAutofit/>
          </a:bodyPr>
          <a:lstStyle/>
          <a:p>
            <a:pPr marL="0" indent="0">
              <a:spcBef>
                <a:spcPts val="2500"/>
              </a:spcBef>
              <a:buNone/>
            </a:pPr>
            <a:r>
              <a:rPr lang="de-DE" sz="1400" b="1"/>
              <a:t>Grafische Darstellung</a:t>
            </a:r>
          </a:p>
          <a:p>
            <a:pPr marL="0" lvl="1" indent="0">
              <a:buNone/>
            </a:pPr>
            <a:r>
              <a:rPr lang="de-DE" sz="1400"/>
              <a:t>Anwendungsfalldiagramme bieten eine visuelle Darstellung, die Interaktionen zwischen Akteuren und Systemen klar zeigt.</a:t>
            </a:r>
          </a:p>
          <a:p>
            <a:pPr marL="0" indent="0">
              <a:spcBef>
                <a:spcPts val="2500"/>
              </a:spcBef>
              <a:buNone/>
            </a:pPr>
            <a:r>
              <a:rPr lang="de-DE" sz="1400" b="1"/>
              <a:t>Anforderungen und Funktionalitäten</a:t>
            </a:r>
          </a:p>
          <a:p>
            <a:pPr marL="0" lvl="1" indent="0">
              <a:buNone/>
            </a:pPr>
            <a:r>
              <a:rPr lang="de-DE" sz="1400"/>
              <a:t>Das Diagramm hilft, die spezifischen Anforderungen und Funktionalitäten des Systems verständlich darzustellen.</a:t>
            </a:r>
          </a:p>
          <a:p>
            <a:pPr marL="0" indent="0">
              <a:spcBef>
                <a:spcPts val="2500"/>
              </a:spcBef>
              <a:buNone/>
            </a:pPr>
            <a:r>
              <a:rPr lang="de-DE" sz="1400" b="1"/>
              <a:t>Kommunikationsbedürfnisse</a:t>
            </a:r>
          </a:p>
          <a:p>
            <a:pPr marL="0" lvl="1" indent="0">
              <a:buNone/>
            </a:pPr>
            <a:r>
              <a:rPr lang="de-DE" sz="1400"/>
              <a:t>Es klärt die Kommunikationsbedürfnisse zwischen Stakeholdern und ermöglicht eine effektive Zusammenarbeit.</a:t>
            </a:r>
          </a:p>
        </p:txBody>
      </p:sp>
    </p:spTree>
    <p:extLst>
      <p:ext uri="{BB962C8B-B14F-4D97-AF65-F5344CB8AC3E}">
        <p14:creationId xmlns:p14="http://schemas.microsoft.com/office/powerpoint/2010/main" val="217330010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671562EC-EBED-3E9B-E20F-9B52994CE42B}"/>
              </a:ext>
            </a:extLst>
          </p:cNvPr>
          <p:cNvSpPr>
            <a:spLocks noGrp="1"/>
          </p:cNvSpPr>
          <p:nvPr>
            <p:ph type="title"/>
          </p:nvPr>
        </p:nvSpPr>
        <p:spPr>
          <a:xfrm>
            <a:off x="5431536" y="978408"/>
            <a:ext cx="6236208" cy="1463040"/>
          </a:xfrm>
        </p:spPr>
        <p:txBody>
          <a:bodyPr vert="horz" lIns="91440" tIns="45720" rIns="91440" bIns="45720" rtlCol="0" anchor="t">
            <a:normAutofit/>
          </a:bodyPr>
          <a:lstStyle/>
          <a:p>
            <a:pPr>
              <a:lnSpc>
                <a:spcPct val="90000"/>
              </a:lnSpc>
            </a:pPr>
            <a:r>
              <a:rPr lang="en-US" sz="3400" b="1" kern="1200" dirty="0" err="1">
                <a:solidFill>
                  <a:schemeClr val="tx1"/>
                </a:solidFill>
                <a:latin typeface="+mj-lt"/>
                <a:ea typeface="+mj-ea"/>
                <a:cs typeface="+mj-cs"/>
              </a:rPr>
              <a:t>Vorteile</a:t>
            </a:r>
            <a:r>
              <a:rPr lang="en-US" sz="3400" b="1" kern="1200" dirty="0">
                <a:solidFill>
                  <a:schemeClr val="tx1"/>
                </a:solidFill>
                <a:latin typeface="+mj-lt"/>
                <a:ea typeface="+mj-ea"/>
                <a:cs typeface="+mj-cs"/>
              </a:rPr>
              <a:t> der </a:t>
            </a:r>
            <a:r>
              <a:rPr lang="en-US" sz="3400" b="1" kern="1200" dirty="0" err="1">
                <a:solidFill>
                  <a:schemeClr val="tx1"/>
                </a:solidFill>
                <a:latin typeface="+mj-lt"/>
                <a:ea typeface="+mj-ea"/>
                <a:cs typeface="+mj-cs"/>
              </a:rPr>
              <a:t>Verwendung</a:t>
            </a:r>
            <a:r>
              <a:rPr lang="en-US" sz="3400" b="1" kern="1200" dirty="0">
                <a:solidFill>
                  <a:schemeClr val="tx1"/>
                </a:solidFill>
                <a:latin typeface="+mj-lt"/>
                <a:ea typeface="+mj-ea"/>
                <a:cs typeface="+mj-cs"/>
              </a:rPr>
              <a:t> von </a:t>
            </a:r>
            <a:r>
              <a:rPr lang="en-US" sz="3400" b="1" kern="1200" dirty="0" err="1">
                <a:solidFill>
                  <a:schemeClr val="tx1"/>
                </a:solidFill>
                <a:latin typeface="+mj-lt"/>
                <a:ea typeface="+mj-ea"/>
                <a:cs typeface="+mj-cs"/>
              </a:rPr>
              <a:t>Anwendungsfalldiagrammen</a:t>
            </a:r>
            <a:endParaRPr lang="en-US" sz="3400" b="1" kern="1200" dirty="0">
              <a:solidFill>
                <a:schemeClr val="tx1"/>
              </a:solidFill>
              <a:latin typeface="+mj-lt"/>
              <a:ea typeface="+mj-ea"/>
              <a:cs typeface="+mj-cs"/>
            </a:endParaRPr>
          </a:p>
        </p:txBody>
      </p:sp>
      <p:pic>
        <p:nvPicPr>
          <p:cNvPr id="5" name="Inhaltsplatzhalter 4" descr="3D-Illustration.">
            <a:extLst>
              <a:ext uri="{FF2B5EF4-FFF2-40B4-BE49-F238E27FC236}">
                <a16:creationId xmlns:a16="http://schemas.microsoft.com/office/drawing/2014/main" id="{D8625451-4F06-45A9-A00B-D496017BA8A7}"/>
              </a:ext>
            </a:extLst>
          </p:cNvPr>
          <p:cNvPicPr>
            <a:picLocks noGrp="1" noChangeAspect="1"/>
          </p:cNvPicPr>
          <p:nvPr>
            <p:ph sz="half" idx="1"/>
          </p:nvPr>
        </p:nvPicPr>
        <p:blipFill>
          <a:blip r:embed="rId3"/>
          <a:srcRect r="45762" b="1"/>
          <a:stretch/>
        </p:blipFill>
        <p:spPr>
          <a:xfrm>
            <a:off x="517869" y="508091"/>
            <a:ext cx="4221911" cy="5837918"/>
          </a:xfrm>
          <a:prstGeom prst="rect">
            <a:avLst/>
          </a:prstGeom>
        </p:spPr>
      </p:pic>
      <p:sp>
        <p:nvSpPr>
          <p:cNvPr id="14" name="Freeform: Shape 13">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Inhaltsplatzhalter 3">
            <a:extLst>
              <a:ext uri="{FF2B5EF4-FFF2-40B4-BE49-F238E27FC236}">
                <a16:creationId xmlns:a16="http://schemas.microsoft.com/office/drawing/2014/main" id="{56A3212C-3702-F5FD-4036-2C546085E609}"/>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1536" y="2578608"/>
            <a:ext cx="6236208" cy="3767328"/>
          </a:xfrm>
        </p:spPr>
        <p:txBody>
          <a:bodyPr>
            <a:normAutofit fontScale="92500" lnSpcReduction="20000"/>
          </a:bodyPr>
          <a:lstStyle/>
          <a:p>
            <a:pPr marL="0" indent="0">
              <a:spcBef>
                <a:spcPts val="2500"/>
              </a:spcBef>
              <a:buNone/>
            </a:pPr>
            <a:r>
              <a:rPr lang="de-DE" sz="1400" b="1" dirty="0"/>
              <a:t>Klare Visualisierung</a:t>
            </a:r>
          </a:p>
          <a:p>
            <a:pPr marL="0" lvl="1" indent="0">
              <a:buNone/>
            </a:pPr>
            <a:r>
              <a:rPr lang="de-DE" sz="1400" dirty="0"/>
              <a:t>Anwendungsfalldiagramme ermöglichen eine klare Visualisierung der Systemanforderungen, was das Verständnis und die Analyse erleichtert, sowie eine frühe Fehlererkennung ermöglicht</a:t>
            </a:r>
          </a:p>
          <a:p>
            <a:pPr marL="0" indent="0">
              <a:spcBef>
                <a:spcPts val="2500"/>
              </a:spcBef>
              <a:buNone/>
            </a:pPr>
            <a:r>
              <a:rPr lang="de-DE" sz="1400" b="1" dirty="0"/>
              <a:t>Förderung der Kommunikation</a:t>
            </a:r>
          </a:p>
          <a:p>
            <a:pPr marL="0" lvl="1" indent="0">
              <a:buNone/>
            </a:pPr>
            <a:r>
              <a:rPr lang="de-DE" sz="1400" dirty="0"/>
              <a:t>Sie fördern die Kommunikation zwischen Entwicklern und Stakeholdern, was zu einer besseren Zusammenarbeit während des Entwicklungsprozesses führt.</a:t>
            </a:r>
          </a:p>
          <a:p>
            <a:pPr marL="0" indent="0">
              <a:spcBef>
                <a:spcPts val="2500"/>
              </a:spcBef>
              <a:buNone/>
            </a:pPr>
            <a:r>
              <a:rPr lang="de-DE" sz="1400" b="1" dirty="0"/>
              <a:t>Identifizierung von Systemgrenzen (</a:t>
            </a:r>
            <a:r>
              <a:rPr lang="de-DE" sz="1400" b="1" dirty="0" err="1"/>
              <a:t>Scope</a:t>
            </a:r>
            <a:r>
              <a:rPr lang="de-DE" sz="1400" b="1" dirty="0"/>
              <a:t>-Definition)</a:t>
            </a:r>
          </a:p>
          <a:p>
            <a:pPr marL="0" lvl="1" indent="0">
              <a:buNone/>
            </a:pPr>
            <a:r>
              <a:rPr lang="de-DE" sz="1400" dirty="0"/>
              <a:t>Anwendungsfalldiagramme helfen bei der Identifizierung von Systemgrenzen und -interaktionen, was die Planung und das Design verbessert.</a:t>
            </a:r>
          </a:p>
          <a:p>
            <a:pPr marL="0" indent="0">
              <a:spcBef>
                <a:spcPts val="2500"/>
              </a:spcBef>
              <a:buNone/>
            </a:pPr>
            <a:r>
              <a:rPr lang="de-DE" sz="1400" b="1" dirty="0"/>
              <a:t>Unterstützt spätere Modellierungsschritte</a:t>
            </a:r>
          </a:p>
          <a:p>
            <a:pPr marL="0" lvl="1" indent="0">
              <a:buNone/>
            </a:pPr>
            <a:r>
              <a:rPr lang="de-DE" sz="1400" dirty="0"/>
              <a:t>Anwendungsfalldiagramme sind Grundlage für weitere UML-Diagramme wie Aktivitäts- oder Sequenzdiagramme.</a:t>
            </a:r>
          </a:p>
          <a:p>
            <a:pPr marL="0" lvl="1" indent="0">
              <a:buNone/>
            </a:pPr>
            <a:endParaRPr lang="de-DE" sz="1400" dirty="0"/>
          </a:p>
        </p:txBody>
      </p:sp>
    </p:spTree>
    <p:extLst>
      <p:ext uri="{BB962C8B-B14F-4D97-AF65-F5344CB8AC3E}">
        <p14:creationId xmlns:p14="http://schemas.microsoft.com/office/powerpoint/2010/main" val="712712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CF2551A-9BF2-8941-138F-1BC8030077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el 1">
            <a:extLst>
              <a:ext uri="{FF2B5EF4-FFF2-40B4-BE49-F238E27FC236}">
                <a16:creationId xmlns:a16="http://schemas.microsoft.com/office/drawing/2014/main" id="{A0A7A86B-3B49-B416-6EC1-E5C758E6D9E6}"/>
              </a:ext>
            </a:extLst>
          </p:cNvPr>
          <p:cNvSpPr>
            <a:spLocks noGrp="1"/>
          </p:cNvSpPr>
          <p:nvPr>
            <p:ph type="ctrTitle"/>
          </p:nvPr>
        </p:nvSpPr>
        <p:spPr>
          <a:xfrm>
            <a:off x="517868" y="462838"/>
            <a:ext cx="9116461" cy="3727025"/>
          </a:xfrm>
        </p:spPr>
        <p:txBody>
          <a:bodyPr anchor="t">
            <a:normAutofit/>
          </a:bodyPr>
          <a:lstStyle/>
          <a:p>
            <a:pPr>
              <a:lnSpc>
                <a:spcPct val="90000"/>
              </a:lnSpc>
            </a:pPr>
            <a:r>
              <a:rPr lang="de-DE" sz="5000" dirty="0"/>
              <a:t>Grundlegende Elemente eines Anwendungsfalldiagramms</a:t>
            </a:r>
          </a:p>
        </p:txBody>
      </p:sp>
      <p:sp>
        <p:nvSpPr>
          <p:cNvPr id="16" name="Freeform: Shape 15">
            <a:extLst>
              <a:ext uri="{FF2B5EF4-FFF2-40B4-BE49-F238E27FC236}">
                <a16:creationId xmlns:a16="http://schemas.microsoft.com/office/drawing/2014/main" id="{2CFEB66D-D958-4734-9DDE-0C683FD5D4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6209925"/>
            <a:ext cx="11165482" cy="45719"/>
          </a:xfrm>
          <a:custGeom>
            <a:avLst/>
            <a:gdLst>
              <a:gd name="connsiteX0" fmla="*/ 0 w 11165482"/>
              <a:gd name="connsiteY0" fmla="*/ 0 h 45719"/>
              <a:gd name="connsiteX1" fmla="*/ 3694525 w 11165482"/>
              <a:gd name="connsiteY1" fmla="*/ 0 h 45719"/>
              <a:gd name="connsiteX2" fmla="*/ 5021183 w 11165482"/>
              <a:gd name="connsiteY2" fmla="*/ 0 h 45719"/>
              <a:gd name="connsiteX3" fmla="*/ 6144299 w 11165482"/>
              <a:gd name="connsiteY3" fmla="*/ 0 h 45719"/>
              <a:gd name="connsiteX4" fmla="*/ 8715708 w 11165482"/>
              <a:gd name="connsiteY4" fmla="*/ 0 h 45719"/>
              <a:gd name="connsiteX5" fmla="*/ 11165482 w 11165482"/>
              <a:gd name="connsiteY5" fmla="*/ 0 h 45719"/>
              <a:gd name="connsiteX6" fmla="*/ 11165482 w 11165482"/>
              <a:gd name="connsiteY6" fmla="*/ 45719 h 45719"/>
              <a:gd name="connsiteX7" fmla="*/ 8715708 w 11165482"/>
              <a:gd name="connsiteY7" fmla="*/ 45719 h 45719"/>
              <a:gd name="connsiteX8" fmla="*/ 6144299 w 11165482"/>
              <a:gd name="connsiteY8" fmla="*/ 45719 h 45719"/>
              <a:gd name="connsiteX9" fmla="*/ 5021183 w 11165482"/>
              <a:gd name="connsiteY9" fmla="*/ 45719 h 45719"/>
              <a:gd name="connsiteX10" fmla="*/ 3694525 w 11165482"/>
              <a:gd name="connsiteY10" fmla="*/ 45719 h 45719"/>
              <a:gd name="connsiteX11" fmla="*/ 0 w 11165482"/>
              <a:gd name="connsiteY11" fmla="*/ 45719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3694525 w 11165482"/>
              <a:gd name="connsiteY9" fmla="*/ 45719 h 45719"/>
              <a:gd name="connsiteX10" fmla="*/ 0 w 11165482"/>
              <a:gd name="connsiteY10" fmla="*/ 45719 h 45719"/>
              <a:gd name="connsiteX11" fmla="*/ 0 w 11165482"/>
              <a:gd name="connsiteY11" fmla="*/ 0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0 w 11165482"/>
              <a:gd name="connsiteY9" fmla="*/ 45719 h 45719"/>
              <a:gd name="connsiteX10" fmla="*/ 0 w 11165482"/>
              <a:gd name="connsiteY10"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6144299 w 11165482"/>
              <a:gd name="connsiteY6" fmla="*/ 45719 h 45719"/>
              <a:gd name="connsiteX7" fmla="*/ 5021183 w 11165482"/>
              <a:gd name="connsiteY7" fmla="*/ 45719 h 45719"/>
              <a:gd name="connsiteX8" fmla="*/ 0 w 11165482"/>
              <a:gd name="connsiteY8" fmla="*/ 45719 h 45719"/>
              <a:gd name="connsiteX9" fmla="*/ 0 w 11165482"/>
              <a:gd name="connsiteY9"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5021183 w 11165482"/>
              <a:gd name="connsiteY6" fmla="*/ 45719 h 45719"/>
              <a:gd name="connsiteX7" fmla="*/ 0 w 11165482"/>
              <a:gd name="connsiteY7" fmla="*/ 45719 h 45719"/>
              <a:gd name="connsiteX8" fmla="*/ 0 w 11165482"/>
              <a:gd name="connsiteY8"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5021183 w 11165482"/>
              <a:gd name="connsiteY5" fmla="*/ 45719 h 45719"/>
              <a:gd name="connsiteX6" fmla="*/ 0 w 11165482"/>
              <a:gd name="connsiteY6" fmla="*/ 45719 h 45719"/>
              <a:gd name="connsiteX7" fmla="*/ 0 w 11165482"/>
              <a:gd name="connsiteY7"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0 w 11165482"/>
              <a:gd name="connsiteY5" fmla="*/ 45719 h 45719"/>
              <a:gd name="connsiteX6" fmla="*/ 0 w 11165482"/>
              <a:gd name="connsiteY6"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0 w 11165482"/>
              <a:gd name="connsiteY4" fmla="*/ 45719 h 45719"/>
              <a:gd name="connsiteX5" fmla="*/ 0 w 11165482"/>
              <a:gd name="connsiteY5" fmla="*/ 0 h 45719"/>
              <a:gd name="connsiteX0" fmla="*/ 0 w 11165482"/>
              <a:gd name="connsiteY0" fmla="*/ 0 h 45719"/>
              <a:gd name="connsiteX1" fmla="*/ 11165482 w 11165482"/>
              <a:gd name="connsiteY1" fmla="*/ 0 h 45719"/>
              <a:gd name="connsiteX2" fmla="*/ 11165482 w 11165482"/>
              <a:gd name="connsiteY2" fmla="*/ 45719 h 45719"/>
              <a:gd name="connsiteX3" fmla="*/ 0 w 11165482"/>
              <a:gd name="connsiteY3" fmla="*/ 45719 h 45719"/>
              <a:gd name="connsiteX4" fmla="*/ 0 w 11165482"/>
              <a:gd name="connsiteY4" fmla="*/ 0 h 45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65482" h="45719">
                <a:moveTo>
                  <a:pt x="0" y="0"/>
                </a:moveTo>
                <a:lnTo>
                  <a:pt x="11165482" y="0"/>
                </a:lnTo>
                <a:lnTo>
                  <a:pt x="11165482" y="45719"/>
                </a:lnTo>
                <a:lnTo>
                  <a:pt x="0" y="45719"/>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483200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Freeform: Shape 3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9" name="Rectangle 38">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D9E48160-4D4D-01E9-87D4-DE045D4ACB64}"/>
              </a:ext>
            </a:extLst>
          </p:cNvPr>
          <p:cNvSpPr>
            <a:spLocks noGrp="1"/>
          </p:cNvSpPr>
          <p:nvPr>
            <p:ph type="title"/>
          </p:nvPr>
        </p:nvSpPr>
        <p:spPr>
          <a:xfrm>
            <a:off x="521208" y="978408"/>
            <a:ext cx="6300216" cy="1463040"/>
          </a:xfrm>
        </p:spPr>
        <p:txBody>
          <a:bodyPr vert="horz" lIns="91440" tIns="45720" rIns="91440" bIns="45720" rtlCol="0" anchor="t">
            <a:normAutofit/>
          </a:bodyPr>
          <a:lstStyle/>
          <a:p>
            <a:r>
              <a:rPr lang="en-US" b="1" kern="1200">
                <a:solidFill>
                  <a:schemeClr val="tx1"/>
                </a:solidFill>
                <a:latin typeface="+mj-lt"/>
                <a:ea typeface="+mj-ea"/>
                <a:cs typeface="+mj-cs"/>
              </a:rPr>
              <a:t>Systemgrenze</a:t>
            </a:r>
            <a:endParaRPr lang="en-US" b="1" kern="1200" dirty="0">
              <a:solidFill>
                <a:schemeClr val="tx1"/>
              </a:solidFill>
              <a:latin typeface="+mj-lt"/>
              <a:ea typeface="+mj-ea"/>
              <a:cs typeface="+mj-cs"/>
            </a:endParaRPr>
          </a:p>
        </p:txBody>
      </p:sp>
      <p:sp>
        <p:nvSpPr>
          <p:cNvPr id="41" name="Rectangle 40">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2982"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Inhaltsplatzhalter 3">
            <a:extLst>
              <a:ext uri="{FF2B5EF4-FFF2-40B4-BE49-F238E27FC236}">
                <a16:creationId xmlns:a16="http://schemas.microsoft.com/office/drawing/2014/main" id="{305B4B6E-4309-4EAA-7D4E-0A883868469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1208" y="1969008"/>
            <a:ext cx="6300216" cy="4199780"/>
          </a:xfrm>
        </p:spPr>
        <p:txBody>
          <a:bodyPr>
            <a:normAutofit/>
          </a:bodyPr>
          <a:lstStyle/>
          <a:p>
            <a:pPr marL="0" indent="0">
              <a:spcBef>
                <a:spcPts val="2500"/>
              </a:spcBef>
              <a:buNone/>
            </a:pPr>
            <a:r>
              <a:rPr lang="de-DE" sz="1400" b="1" dirty="0"/>
              <a:t>Definition der Systemgrenze</a:t>
            </a:r>
          </a:p>
          <a:p>
            <a:pPr marL="0" lvl="1" indent="0">
              <a:buNone/>
            </a:pPr>
            <a:r>
              <a:rPr lang="de-DE" sz="1400" dirty="0"/>
              <a:t>Die Systemgrenze umfasst alle Anwendungsfälle, welche das System bereitstellt. Für diese Anwendungsfälle muss später das System die entsprechenden Funktionen bereitstellen.</a:t>
            </a:r>
          </a:p>
          <a:p>
            <a:pPr marL="0" indent="0">
              <a:spcBef>
                <a:spcPts val="2500"/>
              </a:spcBef>
              <a:buNone/>
            </a:pPr>
            <a:r>
              <a:rPr lang="de-DE" sz="1400" b="1" dirty="0"/>
              <a:t>Hilfe bei der Anforderungsanalyse</a:t>
            </a:r>
          </a:p>
          <a:p>
            <a:pPr marL="0" lvl="1" indent="0">
              <a:buNone/>
            </a:pPr>
            <a:r>
              <a:rPr lang="de-DE" sz="1400" dirty="0"/>
              <a:t>Unterstützt dabei den Fokus auf die wichtigsten Aspekte des Systems zu legen und zu entscheiden, was berücksichtigt und was ausgelassen werden sollte.</a:t>
            </a:r>
          </a:p>
          <a:p>
            <a:pPr marL="0" indent="0">
              <a:spcBef>
                <a:spcPts val="2500"/>
              </a:spcBef>
              <a:buNone/>
            </a:pPr>
            <a:endParaRPr lang="de-DE" sz="1400" b="1" dirty="0"/>
          </a:p>
          <a:p>
            <a:pPr marL="0" indent="0">
              <a:spcBef>
                <a:spcPts val="2500"/>
              </a:spcBef>
              <a:buNone/>
            </a:pPr>
            <a:r>
              <a:rPr lang="de-DE" sz="1400" b="1" dirty="0"/>
              <a:t>Notationselement:</a:t>
            </a:r>
          </a:p>
        </p:txBody>
      </p:sp>
      <p:pic>
        <p:nvPicPr>
          <p:cNvPr id="5" name="Inhaltsplatzhalter 4">
            <a:extLst>
              <a:ext uri="{FF2B5EF4-FFF2-40B4-BE49-F238E27FC236}">
                <a16:creationId xmlns:a16="http://schemas.microsoft.com/office/drawing/2014/main" id="{39C9E300-2986-4E7D-8ED6-C261D9E3452B}"/>
              </a:ext>
            </a:extLst>
          </p:cNvPr>
          <p:cNvPicPr>
            <a:picLocks noGrp="1" noChangeAspect="1"/>
          </p:cNvPicPr>
          <p:nvPr>
            <p:ph sz="half" idx="1"/>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l="15129" r="38622" b="-1"/>
          <a:stretch/>
        </p:blipFill>
        <p:spPr>
          <a:xfrm>
            <a:off x="7586236" y="508090"/>
            <a:ext cx="4081805" cy="5846990"/>
          </a:xfrm>
          <a:prstGeom prst="rect">
            <a:avLst/>
          </a:prstGeom>
        </p:spPr>
      </p:pic>
      <p:pic>
        <p:nvPicPr>
          <p:cNvPr id="6" name="Grafik 5">
            <a:extLst>
              <a:ext uri="{FF2B5EF4-FFF2-40B4-BE49-F238E27FC236}">
                <a16:creationId xmlns:a16="http://schemas.microsoft.com/office/drawing/2014/main" id="{A427DEBE-321A-CA11-4B49-1C9F3E2E5E7F}"/>
              </a:ext>
            </a:extLst>
          </p:cNvPr>
          <p:cNvPicPr>
            <a:picLocks noChangeAspect="1"/>
          </p:cNvPicPr>
          <p:nvPr/>
        </p:nvPicPr>
        <p:blipFill>
          <a:blip r:embed="rId5"/>
          <a:stretch>
            <a:fillRect/>
          </a:stretch>
        </p:blipFill>
        <p:spPr>
          <a:xfrm>
            <a:off x="2993822" y="4555731"/>
            <a:ext cx="2600688" cy="1305107"/>
          </a:xfrm>
          <a:prstGeom prst="rect">
            <a:avLst/>
          </a:prstGeom>
        </p:spPr>
      </p:pic>
    </p:spTree>
    <p:extLst>
      <p:ext uri="{BB962C8B-B14F-4D97-AF65-F5344CB8AC3E}">
        <p14:creationId xmlns:p14="http://schemas.microsoft.com/office/powerpoint/2010/main" val="878228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7277043-3309-9708-226F-36F0C05276CC}"/>
            </a:ext>
          </a:extLst>
        </p:cNvPr>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2" name="Rectangle 11">
            <a:extLst>
              <a:ext uri="{FF2B5EF4-FFF2-40B4-BE49-F238E27FC236}">
                <a16:creationId xmlns:a16="http://schemas.microsoft.com/office/drawing/2014/main" id="{4C32CD27-7027-AB2B-38F1-71C08EB840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el 1">
            <a:extLst>
              <a:ext uri="{FF2B5EF4-FFF2-40B4-BE49-F238E27FC236}">
                <a16:creationId xmlns:a16="http://schemas.microsoft.com/office/drawing/2014/main" id="{F8BEC161-9C4D-4012-9BFD-0AD454C39192}"/>
              </a:ext>
            </a:extLst>
          </p:cNvPr>
          <p:cNvSpPr>
            <a:spLocks noGrp="1"/>
          </p:cNvSpPr>
          <p:nvPr>
            <p:ph type="title"/>
          </p:nvPr>
        </p:nvSpPr>
        <p:spPr>
          <a:xfrm>
            <a:off x="5431536" y="978408"/>
            <a:ext cx="6236208" cy="1463040"/>
          </a:xfrm>
        </p:spPr>
        <p:txBody>
          <a:bodyPr vert="horz" lIns="91440" tIns="45720" rIns="91440" bIns="45720" rtlCol="0" anchor="t">
            <a:normAutofit/>
          </a:bodyPr>
          <a:lstStyle/>
          <a:p>
            <a:r>
              <a:rPr lang="en-US" b="1" kern="1200">
                <a:solidFill>
                  <a:schemeClr val="tx1"/>
                </a:solidFill>
                <a:latin typeface="+mj-lt"/>
                <a:ea typeface="+mj-ea"/>
                <a:cs typeface="+mj-cs"/>
              </a:rPr>
              <a:t>Akteure</a:t>
            </a:r>
            <a:r>
              <a:rPr lang="en-US" b="1" kern="1200" dirty="0">
                <a:solidFill>
                  <a:schemeClr val="tx1"/>
                </a:solidFill>
                <a:latin typeface="+mj-lt"/>
                <a:ea typeface="+mj-ea"/>
                <a:cs typeface="+mj-cs"/>
              </a:rPr>
              <a:t> und </a:t>
            </a:r>
            <a:r>
              <a:rPr lang="en-US" b="1" kern="1200">
                <a:solidFill>
                  <a:schemeClr val="tx1"/>
                </a:solidFill>
                <a:latin typeface="+mj-lt"/>
                <a:ea typeface="+mj-ea"/>
                <a:cs typeface="+mj-cs"/>
              </a:rPr>
              <a:t>ihre</a:t>
            </a:r>
            <a:r>
              <a:rPr lang="en-US" b="1" kern="1200" dirty="0">
                <a:solidFill>
                  <a:schemeClr val="tx1"/>
                </a:solidFill>
                <a:latin typeface="+mj-lt"/>
                <a:ea typeface="+mj-ea"/>
                <a:cs typeface="+mj-cs"/>
              </a:rPr>
              <a:t> Rolle</a:t>
            </a:r>
          </a:p>
        </p:txBody>
      </p:sp>
      <p:pic>
        <p:nvPicPr>
          <p:cNvPr id="5" name="Inhaltsplatzhalter 4" descr="Personen in einem Videoanruf">
            <a:extLst>
              <a:ext uri="{FF2B5EF4-FFF2-40B4-BE49-F238E27FC236}">
                <a16:creationId xmlns:a16="http://schemas.microsoft.com/office/drawing/2014/main" id="{2CDCFE27-BA4D-8DA3-AE65-9CCC83DE1CD0}"/>
              </a:ext>
            </a:extLst>
          </p:cNvPr>
          <p:cNvPicPr>
            <a:picLocks noGrp="1" noChangeAspect="1"/>
          </p:cNvPicPr>
          <p:nvPr>
            <p:ph sz="half" idx="1"/>
          </p:nvPr>
        </p:nvPicPr>
        <p:blipFill>
          <a:blip r:embed="rId3"/>
          <a:srcRect l="14121" r="37606" b="1"/>
          <a:stretch/>
        </p:blipFill>
        <p:spPr>
          <a:xfrm>
            <a:off x="517869" y="508091"/>
            <a:ext cx="4221911" cy="5837918"/>
          </a:xfrm>
          <a:prstGeom prst="rect">
            <a:avLst/>
          </a:prstGeom>
        </p:spPr>
      </p:pic>
      <p:sp>
        <p:nvSpPr>
          <p:cNvPr id="14" name="Freeform: Shape 13">
            <a:extLst>
              <a:ext uri="{FF2B5EF4-FFF2-40B4-BE49-F238E27FC236}">
                <a16:creationId xmlns:a16="http://schemas.microsoft.com/office/drawing/2014/main" id="{C6DD38CD-CFFE-4ABA-3DC8-01ED90559E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4611" y="508090"/>
            <a:ext cx="6186474"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Inhaltsplatzhalter 3">
            <a:extLst>
              <a:ext uri="{FF2B5EF4-FFF2-40B4-BE49-F238E27FC236}">
                <a16:creationId xmlns:a16="http://schemas.microsoft.com/office/drawing/2014/main" id="{C85D97E8-6F8A-33C1-7105-C4DAC2223D25}"/>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431536" y="1923513"/>
            <a:ext cx="6236208" cy="3767328"/>
          </a:xfrm>
        </p:spPr>
        <p:txBody>
          <a:bodyPr>
            <a:normAutofit/>
          </a:bodyPr>
          <a:lstStyle/>
          <a:p>
            <a:pPr marL="0" indent="0">
              <a:spcBef>
                <a:spcPts val="2500"/>
              </a:spcBef>
              <a:buNone/>
            </a:pPr>
            <a:r>
              <a:rPr lang="de-DE" sz="1400" b="1" dirty="0"/>
              <a:t>Definition von Akteuren</a:t>
            </a:r>
          </a:p>
          <a:p>
            <a:pPr marL="0" lvl="1" indent="0">
              <a:buNone/>
            </a:pPr>
            <a:r>
              <a:rPr lang="de-DE" sz="1400" dirty="0"/>
              <a:t>Akteure sind Benutzer oder Systeme, die mit dem zu entwickelnden System interagieren. Die Identifizierung der Akteure ist entscheidend für ein besseres Verständnis der Systemanforderungen und deren Umsetzung.</a:t>
            </a:r>
          </a:p>
          <a:p>
            <a:pPr marL="0" indent="0">
              <a:spcBef>
                <a:spcPts val="2500"/>
              </a:spcBef>
              <a:buNone/>
            </a:pPr>
            <a:r>
              <a:rPr lang="de-DE" sz="1400" b="1" dirty="0"/>
              <a:t>Externe und interne Akteure</a:t>
            </a:r>
          </a:p>
          <a:p>
            <a:pPr marL="0" lvl="1" indent="0">
              <a:buNone/>
            </a:pPr>
            <a:r>
              <a:rPr lang="de-DE" sz="1400" dirty="0"/>
              <a:t>Es gibt externe Benutzer, wie Kunden, und interne Systeme, die alle Einfluss auf das System haben und berücksichtigt werden müssen.</a:t>
            </a:r>
          </a:p>
          <a:p>
            <a:pPr marL="0" indent="0">
              <a:spcBef>
                <a:spcPts val="2500"/>
              </a:spcBef>
              <a:buNone/>
            </a:pPr>
            <a:endParaRPr lang="de-DE" sz="1400" b="1" dirty="0"/>
          </a:p>
          <a:p>
            <a:pPr marL="0" indent="0">
              <a:spcBef>
                <a:spcPts val="2500"/>
              </a:spcBef>
              <a:buNone/>
            </a:pPr>
            <a:r>
              <a:rPr lang="de-DE" sz="1400" b="1" dirty="0"/>
              <a:t>Notationselement:</a:t>
            </a:r>
          </a:p>
          <a:p>
            <a:pPr marL="0" lvl="1" indent="0">
              <a:buNone/>
            </a:pPr>
            <a:endParaRPr lang="de-DE" sz="1400" dirty="0"/>
          </a:p>
        </p:txBody>
      </p:sp>
      <p:pic>
        <p:nvPicPr>
          <p:cNvPr id="8" name="Grafik 7">
            <a:extLst>
              <a:ext uri="{FF2B5EF4-FFF2-40B4-BE49-F238E27FC236}">
                <a16:creationId xmlns:a16="http://schemas.microsoft.com/office/drawing/2014/main" id="{0211BB0E-9345-420F-07FF-F439DB858466}"/>
              </a:ext>
            </a:extLst>
          </p:cNvPr>
          <p:cNvPicPr>
            <a:picLocks noChangeAspect="1"/>
          </p:cNvPicPr>
          <p:nvPr/>
        </p:nvPicPr>
        <p:blipFill>
          <a:blip r:embed="rId4"/>
          <a:stretch>
            <a:fillRect/>
          </a:stretch>
        </p:blipFill>
        <p:spPr>
          <a:xfrm>
            <a:off x="8143278" y="4416553"/>
            <a:ext cx="2114845" cy="1381318"/>
          </a:xfrm>
          <a:prstGeom prst="rect">
            <a:avLst/>
          </a:prstGeom>
        </p:spPr>
      </p:pic>
    </p:spTree>
    <p:extLst>
      <p:ext uri="{BB962C8B-B14F-4D97-AF65-F5344CB8AC3E}">
        <p14:creationId xmlns:p14="http://schemas.microsoft.com/office/powerpoint/2010/main" val="1998031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1933</Words>
  <Application>Microsoft Office PowerPoint</Application>
  <PresentationFormat>Breitbild</PresentationFormat>
  <Paragraphs>165</Paragraphs>
  <Slides>23</Slides>
  <Notes>23</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23</vt:i4>
      </vt:variant>
    </vt:vector>
  </HeadingPairs>
  <TitlesOfParts>
    <vt:vector size="27" baseType="lpstr">
      <vt:lpstr>Aptos</vt:lpstr>
      <vt:lpstr>Arial</vt:lpstr>
      <vt:lpstr>Bierstadt</vt:lpstr>
      <vt:lpstr>GestaltVTI</vt:lpstr>
      <vt:lpstr>Anwendungsfalldiagramm: Visualisierung von Systemanforderungen</vt:lpstr>
      <vt:lpstr>Agenda der Präsentation</vt:lpstr>
      <vt:lpstr>Einführung in Anwendungsfalldiagramme</vt:lpstr>
      <vt:lpstr>Geschichte und Entwicklung der UML</vt:lpstr>
      <vt:lpstr>Definition und Zweck eines Anwendungsfalldiagramms</vt:lpstr>
      <vt:lpstr>Vorteile der Verwendung von Anwendungsfalldiagrammen</vt:lpstr>
      <vt:lpstr>Grundlegende Elemente eines Anwendungsfalldiagramms</vt:lpstr>
      <vt:lpstr>Systemgrenze</vt:lpstr>
      <vt:lpstr>Akteure und ihre Rolle</vt:lpstr>
      <vt:lpstr>Anwendungsfälle und ihre Beschreibung</vt:lpstr>
      <vt:lpstr>Beziehungen zwischen Akteuren und Anwendungsfällen</vt:lpstr>
      <vt:lpstr>Beziehungen zwischen Akteuren und Anwendungsfällen</vt:lpstr>
      <vt:lpstr>Beziehungen zwischen Akteuren und Anwendungsfällen</vt:lpstr>
      <vt:lpstr>Erstellung eines Anwendungsfalldiagramms</vt:lpstr>
      <vt:lpstr>Schritt-für-Schritt-Anleitung zur Diagrammerstellung</vt:lpstr>
      <vt:lpstr>Werkzeuge und Software zur Diagrammerstellung</vt:lpstr>
      <vt:lpstr>Best Practices und häufige Fehler</vt:lpstr>
      <vt:lpstr>Anwendungsfälle und Beispiele</vt:lpstr>
      <vt:lpstr>Beispiel für ein Anwendungsfalldiagramm</vt:lpstr>
      <vt:lpstr>Beispiel: Liegeplatzvermietung</vt:lpstr>
      <vt:lpstr>Trends und Schlussfolgerung</vt:lpstr>
      <vt:lpstr>Zukünftige Trends und Entwicklungen im Bereich UML</vt:lpstr>
      <vt:lpstr>Schlussfolgerung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Milos Hornik</dc:creator>
  <cp:lastModifiedBy>Milos Hornik</cp:lastModifiedBy>
  <cp:revision>3</cp:revision>
  <dcterms:created xsi:type="dcterms:W3CDTF">2025-04-10T07:28:13Z</dcterms:created>
  <dcterms:modified xsi:type="dcterms:W3CDTF">2025-04-10T13:08:18Z</dcterms:modified>
</cp:coreProperties>
</file>