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01" r:id="rId2"/>
    <p:sldId id="257" r:id="rId3"/>
    <p:sldId id="297" r:id="rId4"/>
    <p:sldId id="298" r:id="rId5"/>
    <p:sldId id="299" r:id="rId6"/>
    <p:sldId id="306" r:id="rId7"/>
    <p:sldId id="291" r:id="rId8"/>
    <p:sldId id="262" r:id="rId9"/>
    <p:sldId id="267" r:id="rId10"/>
    <p:sldId id="268" r:id="rId11"/>
    <p:sldId id="305" r:id="rId12"/>
    <p:sldId id="260" r:id="rId13"/>
    <p:sldId id="292" r:id="rId14"/>
    <p:sldId id="269" r:id="rId15"/>
    <p:sldId id="270" r:id="rId16"/>
    <p:sldId id="272" r:id="rId17"/>
    <p:sldId id="310" r:id="rId18"/>
    <p:sldId id="271" r:id="rId19"/>
    <p:sldId id="307" r:id="rId20"/>
    <p:sldId id="258" r:id="rId21"/>
    <p:sldId id="273" r:id="rId22"/>
    <p:sldId id="274" r:id="rId23"/>
    <p:sldId id="277" r:id="rId24"/>
    <p:sldId id="308" r:id="rId25"/>
    <p:sldId id="279" r:id="rId26"/>
    <p:sldId id="280" r:id="rId27"/>
    <p:sldId id="300" r:id="rId28"/>
    <p:sldId id="311" r:id="rId29"/>
    <p:sldId id="285" r:id="rId30"/>
    <p:sldId id="287" r:id="rId31"/>
    <p:sldId id="288" r:id="rId32"/>
    <p:sldId id="289" r:id="rId33"/>
    <p:sldId id="309" r:id="rId34"/>
    <p:sldId id="302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0085" autoAdjust="0"/>
  </p:normalViewPr>
  <p:slideViewPr>
    <p:cSldViewPr>
      <p:cViewPr varScale="1">
        <p:scale>
          <a:sx n="64" d="100"/>
          <a:sy n="64" d="100"/>
        </p:scale>
        <p:origin x="-17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F9CBD-DFC0-4901-A66F-2CA9701D4D83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B77F6-CE29-4CD8-8781-0AD2703D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4302-7E04-4C31-AFD1-9A238130306C}" type="slidenum">
              <a:rPr lang="en-NZ" smtClean="0"/>
              <a:pPr/>
              <a:t>1</a:t>
            </a:fld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base" latinLnBrk="0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27ABC-F712-45FD-87D0-83547B8B8F4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B77F6-CE29-4CD8-8781-0AD2703D27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 dirty="0"/>
          </a:p>
        </p:txBody>
      </p:sp>
      <p:pic>
        <p:nvPicPr>
          <p:cNvPr id="4" name="Picture 3" descr="g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4572008"/>
            <a:ext cx="2314349" cy="2129201"/>
          </a:xfrm>
          <a:prstGeom prst="rect">
            <a:avLst/>
          </a:prstGeom>
        </p:spPr>
      </p:pic>
      <p:pic>
        <p:nvPicPr>
          <p:cNvPr id="6" name="Picture 5" descr="OriginalR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898" y="5286388"/>
            <a:ext cx="1702188" cy="16767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pic>
        <p:nvPicPr>
          <p:cNvPr id="13" name="Picture 12" descr="gee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323" y="5143512"/>
            <a:ext cx="1661899" cy="1528947"/>
          </a:xfrm>
          <a:prstGeom prst="rect">
            <a:avLst/>
          </a:prstGeom>
        </p:spPr>
      </p:pic>
      <p:pic>
        <p:nvPicPr>
          <p:cNvPr id="14" name="Picture 13" descr="Original2Kowha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834" y="-214338"/>
            <a:ext cx="1808821" cy="2421852"/>
          </a:xfrm>
          <a:prstGeom prst="rect">
            <a:avLst/>
          </a:prstGeom>
        </p:spPr>
      </p:pic>
      <p:pic>
        <p:nvPicPr>
          <p:cNvPr id="23" name="Picture 22" descr="logo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66" y="6000768"/>
            <a:ext cx="2839972" cy="3768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32" y="6643710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estus!" pitchFamily="2" charset="0"/>
              </a:rPr>
              <a:t>2008 Summer </a:t>
            </a:r>
            <a:r>
              <a:rPr lang="en-NZ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estus!" pitchFamily="2" charset="0"/>
              </a:rPr>
              <a:t>Roadtrip</a:t>
            </a:r>
            <a:r>
              <a:rPr lang="en-NZ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estus!" pitchFamily="2" charset="0"/>
              </a:rPr>
              <a:t> </a:t>
            </a:r>
            <a:endParaRPr lang="en-NZ" sz="1000" dirty="0">
              <a:solidFill>
                <a:schemeClr val="tx1">
                  <a:lumMod val="65000"/>
                  <a:lumOff val="35000"/>
                </a:schemeClr>
              </a:solidFill>
              <a:latin typeface="festus!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>
                <a:solidFill>
                  <a:srgbClr val="0070C0"/>
                </a:solidFill>
                <a:latin typeface="Swingtime M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472" y="656433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64337"/>
            <a:ext cx="47146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5DBF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h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57958"/>
            <a:ext cx="9144000" cy="5715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498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net.nz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dma.co.nz/" TargetMode="External"/><Relationship Id="rId4" Type="http://schemas.openxmlformats.org/officeDocument/2006/relationships/hyperlink" Target="http://www.vantex.co.nz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gen.co.nz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crosoft.co.nz/msdn/" TargetMode="External"/><Relationship Id="rId4" Type="http://schemas.openxmlformats.org/officeDocument/2006/relationships/hyperlink" Target="http://www.microsoft.com/windowsserver2008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turtle.net.nz/blog" TargetMode="External"/><Relationship Id="rId3" Type="http://schemas.openxmlformats.org/officeDocument/2006/relationships/hyperlink" Target="http://www.microsoft.com/heroeshappenhere" TargetMode="External"/><Relationship Id="rId7" Type="http://schemas.openxmlformats.org/officeDocument/2006/relationships/hyperlink" Target="http://www.syringe.net.nz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sql/2008/default.mspx" TargetMode="External"/><Relationship Id="rId5" Type="http://schemas.openxmlformats.org/officeDocument/2006/relationships/hyperlink" Target="http://msdn2.microsoft.com/en-us/vstudio/default.aspx" TargetMode="External"/><Relationship Id="rId4" Type="http://schemas.openxmlformats.org/officeDocument/2006/relationships/hyperlink" Target="http://www.microsoft.com/windowsserver2008" TargetMode="External"/><Relationship Id="rId9" Type="http://schemas.openxmlformats.org/officeDocument/2006/relationships/hyperlink" Target="http://blogs.msdn.com/darrylburl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2008 Summer Road Trip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Welcome!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Service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End to End Plan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trike="sngStrike" dirty="0" smtClean="0"/>
              <a:t>Build Data Model (D)</a:t>
            </a:r>
          </a:p>
          <a:p>
            <a:r>
              <a:rPr lang="en-NZ" strike="sngStrike" dirty="0" smtClean="0"/>
              <a:t>Build Domain Model (D)</a:t>
            </a:r>
          </a:p>
          <a:p>
            <a:r>
              <a:rPr lang="en-NZ" strike="sngStrike" dirty="0" smtClean="0"/>
              <a:t>Publish Data using Services (D)</a:t>
            </a:r>
          </a:p>
          <a:p>
            <a:r>
              <a:rPr lang="en-NZ" dirty="0" smtClean="0"/>
              <a:t>Set up infrastructure (I)</a:t>
            </a:r>
          </a:p>
          <a:p>
            <a:r>
              <a:rPr lang="en-NZ" dirty="0" smtClean="0"/>
              <a:t>Deploy Services (I)</a:t>
            </a:r>
          </a:p>
          <a:p>
            <a:r>
              <a:rPr lang="en-NZ" dirty="0" smtClean="0"/>
              <a:t>Build Web Site (D)</a:t>
            </a:r>
          </a:p>
          <a:p>
            <a:r>
              <a:rPr lang="en-NZ" dirty="0" smtClean="0"/>
              <a:t>Deploy and configure Web Site (I)</a:t>
            </a:r>
          </a:p>
          <a:p>
            <a:r>
              <a:rPr lang="en-NZ" b="1" dirty="0" smtClean="0"/>
              <a:t>Go Live!</a:t>
            </a:r>
            <a:endParaRPr lang="en-N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for the Web</a:t>
            </a:r>
          </a:p>
          <a:p>
            <a:pPr lvl="1"/>
            <a:r>
              <a:rPr lang="en-US" dirty="0" smtClean="0"/>
              <a:t>IIS7</a:t>
            </a:r>
          </a:p>
          <a:p>
            <a:pPr lvl="1"/>
            <a:r>
              <a:rPr lang="en-US" dirty="0" smtClean="0"/>
              <a:t>Server Core</a:t>
            </a:r>
          </a:p>
          <a:p>
            <a:r>
              <a:rPr lang="en-US" dirty="0" smtClean="0"/>
              <a:t>Virtualization Built In</a:t>
            </a:r>
          </a:p>
          <a:p>
            <a:pPr lvl="1"/>
            <a:r>
              <a:rPr lang="en-US" dirty="0" smtClean="0"/>
              <a:t>Hyper-V</a:t>
            </a:r>
          </a:p>
          <a:p>
            <a:r>
              <a:rPr lang="en-US" dirty="0" smtClean="0"/>
              <a:t>More manageable</a:t>
            </a:r>
          </a:p>
          <a:p>
            <a:pPr lvl="1"/>
            <a:r>
              <a:rPr lang="en-US" dirty="0" smtClean="0"/>
              <a:t>Terminal Services</a:t>
            </a:r>
          </a:p>
          <a:p>
            <a:r>
              <a:rPr lang="en-US" dirty="0" smtClean="0"/>
              <a:t>Most Secure Windows Server Yet</a:t>
            </a:r>
          </a:p>
          <a:p>
            <a:r>
              <a:rPr lang="en-US" dirty="0" smtClean="0"/>
              <a:t>Solid Foundation for Business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using Hyper-V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Hypervisor based solution</a:t>
            </a:r>
          </a:p>
          <a:p>
            <a:r>
              <a:rPr lang="en-US" dirty="0" smtClean="0"/>
              <a:t>Integrated with 2008 Server or Standalone</a:t>
            </a:r>
          </a:p>
          <a:p>
            <a:r>
              <a:rPr lang="en-US" dirty="0" smtClean="0"/>
              <a:t>Key Scenarios</a:t>
            </a:r>
          </a:p>
          <a:p>
            <a:pPr lvl="1"/>
            <a:r>
              <a:rPr lang="en-US" dirty="0" smtClean="0"/>
              <a:t>Server Consolidation</a:t>
            </a:r>
          </a:p>
          <a:p>
            <a:pPr lvl="1"/>
            <a:r>
              <a:rPr lang="en-US" dirty="0" smtClean="0"/>
              <a:t>Disaster Recovery</a:t>
            </a:r>
          </a:p>
          <a:p>
            <a:pPr lvl="1"/>
            <a:r>
              <a:rPr lang="en-US" dirty="0" smtClean="0"/>
              <a:t>Dynamic Environment</a:t>
            </a:r>
          </a:p>
          <a:p>
            <a:pPr lvl="1"/>
            <a:r>
              <a:rPr lang="en-US" dirty="0" smtClean="0"/>
              <a:t>Development and Test Environments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Windows explorer shell</a:t>
            </a:r>
          </a:p>
          <a:p>
            <a:r>
              <a:rPr lang="en-US" dirty="0" smtClean="0"/>
              <a:t>Administration via 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Remote Microsoft Management Console</a:t>
            </a:r>
          </a:p>
          <a:p>
            <a:pPr lvl="1"/>
            <a:r>
              <a:rPr lang="en-US" dirty="0" smtClean="0"/>
              <a:t>Remote desktop to command line</a:t>
            </a:r>
          </a:p>
          <a:p>
            <a:pPr lvl="1"/>
            <a:r>
              <a:rPr lang="en-US" dirty="0" smtClean="0"/>
              <a:t>WS-Management and Windows Remote Shell</a:t>
            </a:r>
          </a:p>
          <a:p>
            <a:pPr lvl="1"/>
            <a:r>
              <a:rPr lang="en-US" dirty="0" smtClean="0"/>
              <a:t>WMI</a:t>
            </a:r>
          </a:p>
          <a:p>
            <a:r>
              <a:rPr lang="en-US" dirty="0" smtClean="0"/>
              <a:t>Broad set of simple roles</a:t>
            </a:r>
          </a:p>
          <a:p>
            <a:pPr lvl="1"/>
            <a:r>
              <a:rPr lang="en-US" dirty="0" smtClean="0"/>
              <a:t>AD, ADLDS (ADAM), DNS, DHCP, File, Print, Windows Media , IIS 7, Hyper-V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Hyper-V + Server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3352800"/>
            <a:ext cx="2438400" cy="31242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Self Hosted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000" y="3429000"/>
            <a:ext cx="5410200" cy="3048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4800600"/>
            <a:ext cx="2057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W3SVC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19800" y="4267200"/>
            <a:ext cx="2438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Worker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8190" y="5867400"/>
            <a:ext cx="2020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Service Host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>
            <a:off x="3581400" y="1676400"/>
            <a:ext cx="10668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876800" y="1676400"/>
            <a:ext cx="10668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NET.TCP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248400" y="1676400"/>
            <a:ext cx="10668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NET.PIPE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620000" y="1676400"/>
            <a:ext cx="10668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NET.MSMQ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57600" y="38862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Refresher on Architecture</a:t>
            </a:r>
            <a:endParaRPr lang="en-NZ" b="1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5181600"/>
            <a:ext cx="4267200" cy="8382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Services (WCF 3.0)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2800" y="2706469"/>
            <a:ext cx="1828800" cy="838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Web Endpoints (WCF 3.5) </a:t>
            </a:r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 rot="5400000">
            <a:off x="2877235" y="3791634"/>
            <a:ext cx="1636931" cy="1143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66800" y="2362200"/>
            <a:ext cx="1905000" cy="838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Website </a:t>
            </a:r>
          </a:p>
          <a:p>
            <a:pPr algn="ctr"/>
            <a:r>
              <a:rPr lang="en-NZ" b="1" dirty="0" smtClean="0"/>
              <a:t>(ASP.NET 3.5)</a:t>
            </a:r>
          </a:p>
        </p:txBody>
      </p:sp>
      <p:cxnSp>
        <p:nvCxnSpPr>
          <p:cNvPr id="17" name="Straight Arrow Connector 16"/>
          <p:cNvCxnSpPr>
            <a:stCxn id="14" idx="2"/>
            <a:endCxn id="5" idx="0"/>
          </p:cNvCxnSpPr>
          <p:nvPr/>
        </p:nvCxnSpPr>
        <p:spPr>
          <a:xfrm rot="16200000" flipH="1">
            <a:off x="1581150" y="3638550"/>
            <a:ext cx="1981200" cy="11049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0" y="4267200"/>
            <a:ext cx="19050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Services Tier</a:t>
            </a:r>
          </a:p>
          <a:p>
            <a:pPr algn="ctr"/>
            <a:r>
              <a:rPr lang="en-NZ" b="1" dirty="0" smtClean="0"/>
              <a:t>(WAS)</a:t>
            </a:r>
            <a:endParaRPr lang="en-NZ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62800" y="2209800"/>
            <a:ext cx="1905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Web Tier </a:t>
            </a:r>
          </a:p>
          <a:p>
            <a:pPr algn="ctr"/>
            <a:r>
              <a:rPr lang="en-NZ" b="1" dirty="0" smtClean="0"/>
              <a:t>(IIS)</a:t>
            </a:r>
            <a:endParaRPr lang="en-NZ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11430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AJAX Calls need to be made against local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3429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Web site calls services directly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657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Proxy calls against Service Layer</a:t>
            </a:r>
          </a:p>
        </p:txBody>
      </p:sp>
      <p:pic>
        <p:nvPicPr>
          <p:cNvPr id="16" name="Picture 15" descr="blu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066800"/>
            <a:ext cx="838200" cy="91931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6" idx="1"/>
            <a:endCxn id="14" idx="0"/>
          </p:cNvCxnSpPr>
          <p:nvPr/>
        </p:nvCxnSpPr>
        <p:spPr>
          <a:xfrm rot="10800000" flipV="1">
            <a:off x="2019300" y="1526458"/>
            <a:ext cx="800100" cy="8357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7" idx="0"/>
          </p:cNvCxnSpPr>
          <p:nvPr/>
        </p:nvCxnSpPr>
        <p:spPr>
          <a:xfrm>
            <a:off x="3657600" y="1526459"/>
            <a:ext cx="609600" cy="11800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4191000"/>
            <a:ext cx="8763000" cy="158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4800" y="2132012"/>
            <a:ext cx="8763000" cy="158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Hosting under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End to End Plan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trike="sngStrike" dirty="0" smtClean="0"/>
              <a:t>Build Data Model (D)</a:t>
            </a:r>
          </a:p>
          <a:p>
            <a:r>
              <a:rPr lang="en-NZ" strike="sngStrike" dirty="0" smtClean="0"/>
              <a:t>Build Domain Model (D)</a:t>
            </a:r>
          </a:p>
          <a:p>
            <a:r>
              <a:rPr lang="en-NZ" strike="sngStrike" dirty="0" smtClean="0"/>
              <a:t>Publish Data using Services (D)</a:t>
            </a:r>
          </a:p>
          <a:p>
            <a:r>
              <a:rPr lang="en-NZ" strike="sngStrike" dirty="0" smtClean="0"/>
              <a:t>Set up infrastructure (I)</a:t>
            </a:r>
          </a:p>
          <a:p>
            <a:r>
              <a:rPr lang="en-NZ" strike="sngStrike" dirty="0" smtClean="0"/>
              <a:t>Deploy Services (I)</a:t>
            </a:r>
          </a:p>
          <a:p>
            <a:r>
              <a:rPr lang="en-NZ" dirty="0" smtClean="0"/>
              <a:t>Build Web Site (D)</a:t>
            </a:r>
          </a:p>
          <a:p>
            <a:r>
              <a:rPr lang="en-NZ" dirty="0" smtClean="0"/>
              <a:t>Deploy and configure Web Site (I)</a:t>
            </a:r>
          </a:p>
          <a:p>
            <a:r>
              <a:rPr lang="en-NZ" b="1" dirty="0" smtClean="0"/>
              <a:t>Go Live!</a:t>
            </a:r>
            <a:endParaRPr lang="en-N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Showcase of 2008 Launch Wave offerings</a:t>
            </a:r>
          </a:p>
          <a:p>
            <a:r>
              <a:rPr lang="en-US" dirty="0" smtClean="0"/>
              <a:t>End to end application build with Visual Studio 2008 and .NET 3.5</a:t>
            </a:r>
          </a:p>
          <a:p>
            <a:r>
              <a:rPr lang="en-US" dirty="0" smtClean="0"/>
              <a:t>Targeting SQL 2008 for storage</a:t>
            </a:r>
          </a:p>
          <a:p>
            <a:r>
              <a:rPr lang="en-US" dirty="0" smtClean="0"/>
              <a:t>Deployed on Windows Server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 and greatest IDE for the Microsoft platform</a:t>
            </a:r>
          </a:p>
          <a:p>
            <a:r>
              <a:rPr lang="en-US" dirty="0" smtClean="0"/>
              <a:t>Allows targeting of 2.0/3.0 and 3.5 Frameworks on a project by project basis</a:t>
            </a:r>
          </a:p>
          <a:p>
            <a:r>
              <a:rPr lang="en-US" dirty="0" smtClean="0"/>
              <a:t>Large number of new designers and productivity tools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 err="1" smtClean="0"/>
              <a:t>intellisense</a:t>
            </a:r>
            <a:r>
              <a:rPr lang="en-US" dirty="0" smtClean="0"/>
              <a:t>/debugging</a:t>
            </a:r>
          </a:p>
          <a:p>
            <a:pPr lvl="1"/>
            <a:r>
              <a:rPr lang="en-US" dirty="0" smtClean="0"/>
              <a:t>Web and CSS Designers</a:t>
            </a:r>
          </a:p>
          <a:p>
            <a:pPr lvl="1"/>
            <a:r>
              <a:rPr lang="en-US" dirty="0" smtClean="0"/>
              <a:t>WPF / WF designers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Building our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WCF Calls</a:t>
            </a:r>
          </a:p>
          <a:p>
            <a:pPr lvl="1"/>
            <a:r>
              <a:rPr lang="en-US" dirty="0" smtClean="0"/>
              <a:t>WCF callable by </a:t>
            </a:r>
            <a:r>
              <a:rPr lang="en-US" dirty="0" err="1" smtClean="0"/>
              <a:t>Javascript</a:t>
            </a:r>
            <a:r>
              <a:rPr lang="en-US" dirty="0" smtClean="0"/>
              <a:t> by configuration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enableWebScript</a:t>
            </a:r>
            <a:r>
              <a:rPr lang="en-US" dirty="0" smtClean="0"/>
              <a:t>/&gt;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Basic JavaScript skills required</a:t>
            </a:r>
          </a:p>
          <a:p>
            <a:r>
              <a:rPr lang="en-US" dirty="0" smtClean="0"/>
              <a:t>Great support in Visual Studio 2008</a:t>
            </a:r>
          </a:p>
          <a:p>
            <a:pPr lvl="1"/>
            <a:r>
              <a:rPr lang="en-US" dirty="0" smtClean="0"/>
              <a:t>Integrated designer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Hosting in IIS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End to End Plan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trike="sngStrike" dirty="0" smtClean="0"/>
              <a:t>Build Data Model (D)</a:t>
            </a:r>
          </a:p>
          <a:p>
            <a:r>
              <a:rPr lang="en-NZ" strike="sngStrike" dirty="0" smtClean="0"/>
              <a:t>Build Domain Model (D)</a:t>
            </a:r>
          </a:p>
          <a:p>
            <a:r>
              <a:rPr lang="en-NZ" strike="sngStrike" dirty="0" smtClean="0"/>
              <a:t>Publish Data using Services (D)</a:t>
            </a:r>
          </a:p>
          <a:p>
            <a:r>
              <a:rPr lang="en-NZ" strike="sngStrike" dirty="0" smtClean="0"/>
              <a:t>Set up infrastructure (I)</a:t>
            </a:r>
          </a:p>
          <a:p>
            <a:r>
              <a:rPr lang="en-NZ" strike="sngStrike" dirty="0" smtClean="0"/>
              <a:t>Deploy Services (I)</a:t>
            </a:r>
          </a:p>
          <a:p>
            <a:r>
              <a:rPr lang="en-NZ" strike="sngStrike" dirty="0" smtClean="0"/>
              <a:t>Build Web Site (D)</a:t>
            </a:r>
          </a:p>
          <a:p>
            <a:r>
              <a:rPr lang="en-NZ" strike="sngStrike" dirty="0" smtClean="0"/>
              <a:t>Deploy and configure Web Site (I)</a:t>
            </a:r>
          </a:p>
          <a:p>
            <a:r>
              <a:rPr lang="en-NZ" b="1" dirty="0" smtClean="0"/>
              <a:t>Go Live!</a:t>
            </a:r>
            <a:endParaRPr lang="en-N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Creep… Spatial Search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support in SQL Server 2008</a:t>
            </a:r>
          </a:p>
          <a:p>
            <a:pPr lvl="1"/>
            <a:r>
              <a:rPr lang="en-US" dirty="0" smtClean="0"/>
              <a:t>Vector based, industry spatial standards</a:t>
            </a:r>
          </a:p>
          <a:p>
            <a:pPr lvl="1"/>
            <a:r>
              <a:rPr lang="en-US" dirty="0" smtClean="0"/>
              <a:t>Two new data types:</a:t>
            </a:r>
          </a:p>
          <a:p>
            <a:pPr lvl="2"/>
            <a:r>
              <a:rPr lang="en-US" dirty="0" smtClean="0"/>
              <a:t>GEOMETRY</a:t>
            </a:r>
          </a:p>
          <a:p>
            <a:pPr lvl="2"/>
            <a:r>
              <a:rPr lang="en-US" dirty="0" smtClean="0"/>
              <a:t>GEOGRAPHY</a:t>
            </a:r>
          </a:p>
          <a:p>
            <a:r>
              <a:rPr lang="en-US" dirty="0" smtClean="0"/>
              <a:t>Integration into Virtual Earth</a:t>
            </a:r>
          </a:p>
          <a:p>
            <a:r>
              <a:rPr lang="en-US" dirty="0" smtClean="0"/>
              <a:t>Use DHTML + ASP.NET AJAX to select a region and update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Adding Spatial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Policy-Based Management</a:t>
            </a:r>
          </a:p>
          <a:p>
            <a:pPr lvl="1"/>
            <a:r>
              <a:rPr lang="en-US" dirty="0" smtClean="0"/>
              <a:t>New declarative policy system to manage instances</a:t>
            </a:r>
          </a:p>
          <a:p>
            <a:pPr lvl="1"/>
            <a:r>
              <a:rPr lang="en-US" dirty="0" smtClean="0"/>
              <a:t>Uses DDL triggers and SQLCLR to enforce policy</a:t>
            </a:r>
          </a:p>
          <a:p>
            <a:pPr lvl="1"/>
            <a:r>
              <a:rPr lang="en-US" dirty="0" smtClean="0"/>
              <a:t>Supports “true transactional” events</a:t>
            </a:r>
          </a:p>
          <a:p>
            <a:pPr lvl="1"/>
            <a:r>
              <a:rPr lang="en-US" dirty="0" smtClean="0"/>
              <a:t>Fully scriptable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Native Providers to access SMO data and Policy</a:t>
            </a:r>
          </a:p>
          <a:p>
            <a:pPr lvl="1"/>
            <a:r>
              <a:rPr lang="en-US" dirty="0" smtClean="0"/>
              <a:t>Invoke-</a:t>
            </a:r>
            <a:r>
              <a:rPr lang="en-US" dirty="0" err="1" smtClean="0"/>
              <a:t>sqlcmd</a:t>
            </a:r>
            <a:r>
              <a:rPr lang="en-US" dirty="0" smtClean="0"/>
              <a:t> </a:t>
            </a:r>
            <a:r>
              <a:rPr lang="en-US" dirty="0" err="1" smtClean="0"/>
              <a:t>cmdlet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SQL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Live!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WebScreen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2868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WebScreen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2868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Windows Server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Hyper-V</a:t>
            </a:r>
          </a:p>
          <a:p>
            <a:r>
              <a:rPr lang="en-US" dirty="0" smtClean="0"/>
              <a:t>Server Core</a:t>
            </a:r>
          </a:p>
          <a:p>
            <a:r>
              <a:rPr lang="en-US" dirty="0" smtClean="0"/>
              <a:t>Terminal Services Remote App</a:t>
            </a:r>
          </a:p>
          <a:p>
            <a:r>
              <a:rPr lang="en-US" dirty="0" smtClean="0"/>
              <a:t>IIS7</a:t>
            </a:r>
          </a:p>
          <a:p>
            <a:endParaRPr lang="en-US" dirty="0" smtClean="0"/>
          </a:p>
          <a:p>
            <a:r>
              <a:rPr lang="en-US" dirty="0" smtClean="0"/>
              <a:t>Call To Action</a:t>
            </a:r>
          </a:p>
          <a:p>
            <a:pPr lvl="1"/>
            <a:r>
              <a:rPr lang="en-US" dirty="0" smtClean="0"/>
              <a:t>Run with it today</a:t>
            </a:r>
          </a:p>
          <a:p>
            <a:pPr lvl="1"/>
            <a:r>
              <a:rPr lang="en-US" dirty="0" smtClean="0"/>
              <a:t>Available </a:t>
            </a:r>
            <a:r>
              <a:rPr lang="en-US" b="1" dirty="0" smtClean="0"/>
              <a:t>NOW</a:t>
            </a:r>
            <a:r>
              <a:rPr lang="en-US" dirty="0" smtClean="0"/>
              <a:t> to Partners/MSDN/TechNet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data, any time, any place</a:t>
            </a:r>
          </a:p>
          <a:p>
            <a:r>
              <a:rPr lang="en-US" dirty="0" smtClean="0"/>
              <a:t>Enhancement focused release</a:t>
            </a:r>
          </a:p>
          <a:p>
            <a:pPr lvl="1"/>
            <a:r>
              <a:rPr lang="en-US" dirty="0" smtClean="0"/>
              <a:t>Enterprise Data Platform (Mirroring)</a:t>
            </a:r>
          </a:p>
          <a:p>
            <a:pPr lvl="1"/>
            <a:r>
              <a:rPr lang="en-US" dirty="0" smtClean="0"/>
              <a:t>Dynamic Development (ADO.NET Entities)</a:t>
            </a:r>
          </a:p>
          <a:p>
            <a:pPr lvl="1"/>
            <a:r>
              <a:rPr lang="en-US" dirty="0" smtClean="0"/>
              <a:t>Beyond Relational (FILESTREAM)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Call To Action: Grab the latest CTP today!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Visual Studio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 for .NET 3.5 Development</a:t>
            </a:r>
          </a:p>
          <a:p>
            <a:r>
              <a:rPr lang="en-US" dirty="0" smtClean="0"/>
              <a:t>New Designers</a:t>
            </a:r>
          </a:p>
          <a:p>
            <a:r>
              <a:rPr lang="en-US" dirty="0" smtClean="0"/>
              <a:t>Allows targeting of 2.0/3.0 and 3.5 Frameworks</a:t>
            </a:r>
          </a:p>
          <a:p>
            <a:endParaRPr lang="en-US" dirty="0" smtClean="0"/>
          </a:p>
          <a:p>
            <a:r>
              <a:rPr lang="en-US" dirty="0" smtClean="0"/>
              <a:t>Call To Action</a:t>
            </a:r>
          </a:p>
          <a:p>
            <a:pPr lvl="1"/>
            <a:r>
              <a:rPr lang="en-US" dirty="0" smtClean="0"/>
              <a:t>Available </a:t>
            </a:r>
            <a:r>
              <a:rPr lang="en-US" b="1" dirty="0" smtClean="0"/>
              <a:t>NOW</a:t>
            </a:r>
            <a:r>
              <a:rPr lang="en-US" dirty="0" smtClean="0"/>
              <a:t> to Partners/MSDN/TechNet</a:t>
            </a:r>
          </a:p>
          <a:p>
            <a:pPr lvl="1"/>
            <a:r>
              <a:rPr lang="en-US" dirty="0" smtClean="0"/>
              <a:t>Move your .NET 2.0 Development to VS2008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Special thanks to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NZ Dot Net User Group                                                           – Catering and </a:t>
            </a:r>
            <a:r>
              <a:rPr lang="en-NZ" sz="2800" dirty="0" smtClean="0"/>
              <a:t>Organisation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www.dot.net.nz</a:t>
            </a:r>
            <a:endParaRPr lang="en-US" dirty="0" smtClean="0"/>
          </a:p>
          <a:p>
            <a:r>
              <a:rPr lang="en-US" sz="2800" dirty="0" err="1" smtClean="0"/>
              <a:t>Vantex</a:t>
            </a:r>
            <a:r>
              <a:rPr lang="en-US" sz="2800" dirty="0" smtClean="0"/>
              <a:t> Limited                                                                       – Symbol Infrastructure Access Point</a:t>
            </a:r>
          </a:p>
          <a:p>
            <a:pPr lvl="1"/>
            <a:r>
              <a:rPr lang="en-US" dirty="0" smtClean="0">
                <a:hlinkClick r:id="rId4"/>
              </a:rPr>
              <a:t>www.vantex.co.nz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Advanced Portable Technology                                        – 3G Wireless Access Point</a:t>
            </a:r>
          </a:p>
          <a:p>
            <a:pPr lvl="1"/>
            <a:r>
              <a:rPr lang="en-US" dirty="0" smtClean="0">
                <a:hlinkClick r:id="rId5"/>
              </a:rPr>
              <a:t>www.cdma.co.nz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dirty="0" err="1" smtClean="0"/>
              <a:t>Intergen</a:t>
            </a:r>
            <a:r>
              <a:rPr lang="en-US" dirty="0" smtClean="0"/>
              <a:t>- Chris’s time and Data Centre Hosting</a:t>
            </a:r>
            <a:endParaRPr lang="en-US" sz="2800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www.intergen.co.nz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Mindscape – Jeremy’s time</a:t>
            </a:r>
          </a:p>
          <a:p>
            <a:pPr lvl="1"/>
            <a:r>
              <a:rPr lang="en-US" dirty="0" smtClean="0">
                <a:hlinkClick r:id="rId4"/>
              </a:rPr>
              <a:t>www.mindscape.co.nz</a:t>
            </a:r>
          </a:p>
          <a:p>
            <a:r>
              <a:rPr lang="en-US" dirty="0" smtClean="0"/>
              <a:t>Microsoft New Zealand – Sponsorship</a:t>
            </a:r>
          </a:p>
          <a:p>
            <a:pPr lvl="1"/>
            <a:r>
              <a:rPr lang="en-US" dirty="0" smtClean="0">
                <a:hlinkClick r:id="rId5"/>
              </a:rPr>
              <a:t>www.microsoft.co.nz/msdn/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Links, Resources &amp; 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Heroes Happen Here: </a:t>
            </a:r>
            <a:r>
              <a:rPr lang="en-US" sz="2400" dirty="0" smtClean="0">
                <a:hlinkClick r:id="rId3"/>
              </a:rPr>
              <a:t>http://www.microsoft.com/heroeshappenhere</a:t>
            </a:r>
            <a:endParaRPr lang="en-US" sz="2400" dirty="0" smtClean="0"/>
          </a:p>
          <a:p>
            <a:r>
              <a:rPr lang="en-US" sz="2400" dirty="0" smtClean="0"/>
              <a:t>Windows Server 2008:</a:t>
            </a:r>
            <a:r>
              <a:rPr lang="en-US" sz="2400" dirty="0"/>
              <a:t> </a:t>
            </a:r>
            <a:r>
              <a:rPr lang="en-US" sz="2400" dirty="0" smtClean="0">
                <a:hlinkClick r:id="rId4"/>
              </a:rPr>
              <a:t>http://www.microsoft.com/windowsserver2008</a:t>
            </a:r>
            <a:endParaRPr lang="en-US" sz="2400" dirty="0" smtClean="0"/>
          </a:p>
          <a:p>
            <a:r>
              <a:rPr lang="en-US" sz="2400" dirty="0" smtClean="0"/>
              <a:t>Visual Studio 2008: </a:t>
            </a:r>
            <a:r>
              <a:rPr lang="en-US" sz="2400" dirty="0" smtClean="0">
                <a:hlinkClick r:id="rId5"/>
              </a:rPr>
              <a:t>http://msdn2.microsoft.com/en-us/vstudio/default.aspx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SQL Server 2008: </a:t>
            </a:r>
            <a:r>
              <a:rPr lang="en-US" sz="2400" dirty="0" smtClean="0">
                <a:hlinkClick r:id="rId6"/>
              </a:rPr>
              <a:t>http://www.microsoft.com/sql/2008/default.mspx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Our Blogs:</a:t>
            </a:r>
          </a:p>
          <a:p>
            <a:pPr lvl="1"/>
            <a:r>
              <a:rPr lang="en-US" sz="2000" dirty="0" smtClean="0">
                <a:hlinkClick r:id="rId7"/>
              </a:rPr>
              <a:t>http://www.syringe.net.nz</a:t>
            </a:r>
            <a:r>
              <a:rPr lang="en-US" sz="2000" dirty="0" smtClean="0"/>
              <a:t> (Chris)</a:t>
            </a:r>
          </a:p>
          <a:p>
            <a:pPr lvl="1"/>
            <a:r>
              <a:rPr lang="en-US" sz="2000" dirty="0" smtClean="0">
                <a:hlinkClick r:id="rId8"/>
              </a:rPr>
              <a:t>http://turtle.net.nz/blog</a:t>
            </a:r>
            <a:r>
              <a:rPr lang="en-US" sz="2000" dirty="0" smtClean="0"/>
              <a:t>  (Jeremy)</a:t>
            </a:r>
          </a:p>
          <a:p>
            <a:pPr lvl="1"/>
            <a:r>
              <a:rPr lang="en-US" sz="2000" dirty="0" smtClean="0">
                <a:hlinkClick r:id="rId9"/>
              </a:rPr>
              <a:t>http://blogs.msdn.com/darrylburling</a:t>
            </a:r>
            <a:r>
              <a:rPr lang="en-US" sz="2000" dirty="0" smtClean="0"/>
              <a:t> (Darryl)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4" name="Picture 3" descr="C:\Users\chrisau\Documents\My Received Files\MS-DEMO08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6632163" cy="4983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End to End Plan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Build Data Model (D)</a:t>
            </a:r>
          </a:p>
          <a:p>
            <a:r>
              <a:rPr lang="en-NZ" dirty="0" smtClean="0"/>
              <a:t>Build Domain Model (D)</a:t>
            </a:r>
          </a:p>
          <a:p>
            <a:r>
              <a:rPr lang="en-NZ" dirty="0" smtClean="0"/>
              <a:t>Publish Data using Services (D)</a:t>
            </a:r>
          </a:p>
          <a:p>
            <a:r>
              <a:rPr lang="en-NZ" dirty="0" smtClean="0"/>
              <a:t>Set up infrastructure (I)</a:t>
            </a:r>
          </a:p>
          <a:p>
            <a:r>
              <a:rPr lang="en-NZ" dirty="0" smtClean="0"/>
              <a:t>Deploy Services (I)</a:t>
            </a:r>
          </a:p>
          <a:p>
            <a:r>
              <a:rPr lang="en-NZ" dirty="0" smtClean="0"/>
              <a:t>Build Web Site (D)</a:t>
            </a:r>
          </a:p>
          <a:p>
            <a:r>
              <a:rPr lang="en-NZ" dirty="0" smtClean="0"/>
              <a:t>Deploy and configure Web Site (I)</a:t>
            </a:r>
          </a:p>
          <a:p>
            <a:r>
              <a:rPr lang="en-NZ" b="1" dirty="0" smtClean="0"/>
              <a:t>Go Live!</a:t>
            </a:r>
            <a:endParaRPr lang="en-N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Logical Architecture</a:t>
            </a:r>
            <a:endParaRPr lang="en-NZ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3581400"/>
            <a:ext cx="4267200" cy="8382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Domain Model</a:t>
            </a:r>
          </a:p>
          <a:p>
            <a:pPr algn="ctr"/>
            <a:r>
              <a:rPr lang="en-NZ" b="1" dirty="0" smtClean="0"/>
              <a:t>(ADO.NET Entity Framework)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2743200"/>
            <a:ext cx="4267200" cy="8382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Services (WCF 3.0)</a:t>
            </a:r>
          </a:p>
        </p:txBody>
      </p:sp>
      <p:pic>
        <p:nvPicPr>
          <p:cNvPr id="1026" name="Picture 2" descr="\\void\jeremy$\Pictures\MS Icons from DVD\Database 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953000"/>
            <a:ext cx="1219200" cy="1362768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3810000" y="1295400"/>
            <a:ext cx="1828800" cy="838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Web Endpoints (WCF 3.5) </a:t>
            </a:r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 rot="5400000">
            <a:off x="3810000" y="1828800"/>
            <a:ext cx="609600" cy="1219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1026" idx="0"/>
          </p:cNvCxnSpPr>
          <p:nvPr/>
        </p:nvCxnSpPr>
        <p:spPr>
          <a:xfrm rot="5400000">
            <a:off x="3238500" y="4686300"/>
            <a:ext cx="5334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95400" y="1295400"/>
            <a:ext cx="1905000" cy="838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Website </a:t>
            </a:r>
          </a:p>
          <a:p>
            <a:pPr algn="ctr"/>
            <a:r>
              <a:rPr lang="en-NZ" b="1" dirty="0" smtClean="0"/>
              <a:t>(ASP.NET 3.5)</a:t>
            </a:r>
          </a:p>
        </p:txBody>
      </p:sp>
      <p:cxnSp>
        <p:nvCxnSpPr>
          <p:cNvPr id="17" name="Straight Arrow Connector 16"/>
          <p:cNvCxnSpPr>
            <a:stCxn id="14" idx="2"/>
            <a:endCxn id="5" idx="0"/>
          </p:cNvCxnSpPr>
          <p:nvPr/>
        </p:nvCxnSpPr>
        <p:spPr>
          <a:xfrm rot="16200000" flipH="1">
            <a:off x="2571750" y="1809750"/>
            <a:ext cx="609600" cy="12573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1"/>
          </p:cNvCxnSpPr>
          <p:nvPr/>
        </p:nvCxnSpPr>
        <p:spPr>
          <a:xfrm>
            <a:off x="3200400" y="1714500"/>
            <a:ext cx="6096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93291" y="5334000"/>
            <a:ext cx="1888709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SQL Server 2008</a:t>
            </a:r>
          </a:p>
          <a:p>
            <a:pPr algn="ctr"/>
            <a:r>
              <a:rPr lang="en-NZ" b="1" dirty="0" smtClean="0"/>
              <a:t>(SQL)</a:t>
            </a:r>
            <a:endParaRPr lang="en-NZ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200400"/>
            <a:ext cx="19050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Services Tier</a:t>
            </a:r>
          </a:p>
          <a:p>
            <a:pPr algn="ctr"/>
            <a:r>
              <a:rPr lang="en-NZ" b="1" dirty="0" smtClean="0"/>
              <a:t>(WAS)</a:t>
            </a:r>
            <a:endParaRPr lang="en-NZ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53200" y="1411069"/>
            <a:ext cx="1905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Web Tier </a:t>
            </a:r>
          </a:p>
          <a:p>
            <a:pPr algn="ctr"/>
            <a:r>
              <a:rPr lang="en-NZ" b="1" dirty="0" smtClean="0"/>
              <a:t>(IIS)</a:t>
            </a:r>
            <a:endParaRPr lang="en-N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 bwMode="blackGray">
          <a:xfrm>
            <a:off x="4026090" y="3875963"/>
            <a:ext cx="4844955" cy="11191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67000"/>
                </a:schemeClr>
              </a:gs>
              <a:gs pos="100000">
                <a:schemeClr val="accent1">
                  <a:alpha val="69000"/>
                </a:schemeClr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3905250" y="5086350"/>
            <a:ext cx="5057775" cy="809625"/>
          </a:xfrm>
          <a:prstGeom prst="roundRect">
            <a:avLst>
              <a:gd name="adj" fmla="val 39412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bg1">
                  <a:lumMod val="50000"/>
                  <a:lumOff val="5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4939416" y="3406807"/>
            <a:ext cx="3068417" cy="857252"/>
            <a:chOff x="4964816" y="3540157"/>
            <a:chExt cx="3068417" cy="857252"/>
          </a:xfrm>
        </p:grpSpPr>
        <p:cxnSp>
          <p:nvCxnSpPr>
            <p:cNvPr id="46" name="Straight Connector 45"/>
            <p:cNvCxnSpPr/>
            <p:nvPr/>
          </p:nvCxnSpPr>
          <p:spPr bwMode="auto">
            <a:xfrm flipV="1">
              <a:off x="6580770" y="3540157"/>
              <a:ext cx="1145893" cy="810227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810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rot="10800000">
              <a:off x="5153026" y="3597276"/>
              <a:ext cx="1313445" cy="762635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810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10800000">
              <a:off x="4964816" y="4212212"/>
              <a:ext cx="1342662" cy="185197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810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rot="10800000" flipV="1">
              <a:off x="6621124" y="4248061"/>
              <a:ext cx="1412109" cy="115748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810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5400000" flipH="1" flipV="1">
              <a:off x="6321428" y="3913925"/>
              <a:ext cx="571499" cy="304796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810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rot="16200000" flipH="1">
              <a:off x="6045205" y="3913927"/>
              <a:ext cx="571499" cy="304796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810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4870" name="Picture 6" descr="C:\Users\marklin\Documents\Presentation_goodies\Shapes and Graphics\Box\Rectangle\dark rounded rectangle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lum bright="-29000" contrast="-12000"/>
          </a:blip>
          <a:srcRect/>
          <a:stretch>
            <a:fillRect/>
          </a:stretch>
        </p:blipFill>
        <p:spPr bwMode="auto">
          <a:xfrm rot="5400000">
            <a:off x="3960465" y="863606"/>
            <a:ext cx="4902203" cy="5842000"/>
          </a:xfrm>
          <a:prstGeom prst="rect">
            <a:avLst/>
          </a:prstGeom>
          <a:noFill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/>
          <a:srcRect b="47961"/>
          <a:stretch>
            <a:fillRect/>
          </a:stretch>
        </p:blipFill>
        <p:spPr bwMode="auto">
          <a:xfrm>
            <a:off x="3869172" y="2139950"/>
            <a:ext cx="5154178" cy="225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grpSp>
        <p:nvGrpSpPr>
          <p:cNvPr id="3" name="Group 69"/>
          <p:cNvGrpSpPr/>
          <p:nvPr/>
        </p:nvGrpSpPr>
        <p:grpSpPr>
          <a:xfrm>
            <a:off x="252185" y="3835400"/>
            <a:ext cx="3524128" cy="830488"/>
            <a:chOff x="14750" y="2891029"/>
            <a:chExt cx="3581398" cy="990600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14750" y="2891029"/>
              <a:ext cx="3581398" cy="990600"/>
            </a:xfrm>
            <a:prstGeom prst="roundRect">
              <a:avLst>
                <a:gd name="adj" fmla="val 14018"/>
              </a:avLst>
            </a:prstGeom>
            <a:gradFill>
              <a:gsLst>
                <a:gs pos="0">
                  <a:srgbClr val="AAE6EC">
                    <a:alpha val="36000"/>
                  </a:srgbClr>
                </a:gs>
                <a:gs pos="50000">
                  <a:srgbClr val="A9B9ED">
                    <a:alpha val="25000"/>
                  </a:srgbClr>
                </a:gs>
              </a:gsLst>
              <a:path path="circle">
                <a:fillToRect l="100000" t="100000"/>
              </a:path>
            </a:gra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69" name="Rectangle 833615"/>
            <p:cNvSpPr>
              <a:spLocks noChangeArrowheads="1"/>
            </p:cNvSpPr>
            <p:nvPr/>
          </p:nvSpPr>
          <p:spPr bwMode="auto">
            <a:xfrm>
              <a:off x="57367" y="3134306"/>
              <a:ext cx="3260162" cy="528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spc="-125" dirty="0">
                  <a:ln w="3175">
                    <a:noFill/>
                  </a:ln>
                  <a:latin typeface="+mj-lt"/>
                  <a:ea typeface="宋体" pitchFamily="2" charset="-122"/>
                  <a:cs typeface="Arial" charset="0"/>
                </a:rPr>
                <a:t>Dynamic Development</a:t>
              </a:r>
            </a:p>
          </p:txBody>
        </p:sp>
      </p:grpSp>
      <p:grpSp>
        <p:nvGrpSpPr>
          <p:cNvPr id="4" name="Group 67"/>
          <p:cNvGrpSpPr/>
          <p:nvPr/>
        </p:nvGrpSpPr>
        <p:grpSpPr>
          <a:xfrm>
            <a:off x="255030" y="2833914"/>
            <a:ext cx="3524128" cy="830488"/>
            <a:chOff x="0" y="4110229"/>
            <a:chExt cx="3581398" cy="9906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0" y="4110229"/>
              <a:ext cx="3581398" cy="990600"/>
            </a:xfrm>
            <a:prstGeom prst="roundRect">
              <a:avLst>
                <a:gd name="adj" fmla="val 14018"/>
              </a:avLst>
            </a:prstGeom>
            <a:gradFill>
              <a:gsLst>
                <a:gs pos="0">
                  <a:srgbClr val="AAE6EC">
                    <a:alpha val="36000"/>
                  </a:srgbClr>
                </a:gs>
                <a:gs pos="50000">
                  <a:srgbClr val="A9B9ED">
                    <a:alpha val="25000"/>
                  </a:srgbClr>
                </a:gs>
              </a:gsLst>
              <a:path path="circle">
                <a:fillToRect l="100000" t="100000"/>
              </a:path>
            </a:gra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81" name="TextBox 833617"/>
            <p:cNvSpPr txBox="1">
              <a:spLocks noChangeArrowheads="1"/>
            </p:cNvSpPr>
            <p:nvPr/>
          </p:nvSpPr>
          <p:spPr bwMode="auto">
            <a:xfrm>
              <a:off x="72598" y="4353633"/>
              <a:ext cx="2713445" cy="528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lnSpc>
                  <a:spcPct val="95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zh-CN" sz="2400" kern="0" spc="-125" dirty="0">
                  <a:ln w="3175">
                    <a:noFill/>
                  </a:ln>
                  <a:latin typeface="+mj-lt"/>
                  <a:ea typeface="宋体" pitchFamily="2" charset="-122"/>
                  <a:cs typeface="Arial" charset="0"/>
                </a:rPr>
                <a:t>Beyond Relational</a:t>
              </a:r>
            </a:p>
          </p:txBody>
        </p:sp>
      </p:grpSp>
      <p:grpSp>
        <p:nvGrpSpPr>
          <p:cNvPr id="5" name="Group 61"/>
          <p:cNvGrpSpPr/>
          <p:nvPr/>
        </p:nvGrpSpPr>
        <p:grpSpPr>
          <a:xfrm>
            <a:off x="253978" y="4851400"/>
            <a:ext cx="3524150" cy="830488"/>
            <a:chOff x="69972" y="5392929"/>
            <a:chExt cx="3581398" cy="990600"/>
          </a:xfrm>
        </p:grpSpPr>
        <p:sp>
          <p:nvSpPr>
            <p:cNvPr id="59" name="Rounded Rectangle 58"/>
            <p:cNvSpPr/>
            <p:nvPr/>
          </p:nvSpPr>
          <p:spPr bwMode="auto">
            <a:xfrm>
              <a:off x="69972" y="5392929"/>
              <a:ext cx="3581398" cy="990600"/>
            </a:xfrm>
            <a:prstGeom prst="roundRect">
              <a:avLst>
                <a:gd name="adj" fmla="val 14018"/>
              </a:avLst>
            </a:prstGeom>
            <a:gradFill>
              <a:gsLst>
                <a:gs pos="0">
                  <a:srgbClr val="AAE6EC">
                    <a:alpha val="36000"/>
                  </a:srgbClr>
                </a:gs>
                <a:gs pos="50000">
                  <a:srgbClr val="A9B9ED">
                    <a:alpha val="25000"/>
                  </a:srgbClr>
                </a:gs>
              </a:gsLst>
              <a:path path="circle">
                <a:fillToRect l="100000" t="100000"/>
              </a:path>
            </a:gra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94" name="TextBox 833617"/>
            <p:cNvSpPr txBox="1">
              <a:spLocks noChangeArrowheads="1"/>
            </p:cNvSpPr>
            <p:nvPr/>
          </p:nvSpPr>
          <p:spPr bwMode="auto">
            <a:xfrm>
              <a:off x="103464" y="5621184"/>
              <a:ext cx="3442162" cy="528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95000"/>
                </a:lnSpc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en-US" altLang="zh-CN" sz="2400" kern="0" spc="-125" dirty="0">
                  <a:ln w="3175">
                    <a:noFill/>
                  </a:ln>
                  <a:latin typeface="+mj-lt"/>
                  <a:ea typeface="宋体" pitchFamily="2" charset="-122"/>
                  <a:cs typeface="Arial" charset="0"/>
                </a:rPr>
                <a:t>Pervasive Insight</a:t>
              </a:r>
            </a:p>
          </p:txBody>
        </p:sp>
      </p:grpSp>
      <p:grpSp>
        <p:nvGrpSpPr>
          <p:cNvPr id="6" name="Group 71"/>
          <p:cNvGrpSpPr/>
          <p:nvPr/>
        </p:nvGrpSpPr>
        <p:grpSpPr>
          <a:xfrm>
            <a:off x="266700" y="1803400"/>
            <a:ext cx="3524128" cy="830488"/>
            <a:chOff x="0" y="1536700"/>
            <a:chExt cx="3524128" cy="830488"/>
          </a:xfrm>
        </p:grpSpPr>
        <p:sp>
          <p:nvSpPr>
            <p:cNvPr id="103" name="Rounded Rectangle 102"/>
            <p:cNvSpPr/>
            <p:nvPr/>
          </p:nvSpPr>
          <p:spPr bwMode="auto">
            <a:xfrm>
              <a:off x="0" y="1536700"/>
              <a:ext cx="3524128" cy="830488"/>
            </a:xfrm>
            <a:prstGeom prst="roundRect">
              <a:avLst>
                <a:gd name="adj" fmla="val 14018"/>
              </a:avLst>
            </a:prstGeom>
            <a:gradFill>
              <a:gsLst>
                <a:gs pos="0">
                  <a:srgbClr val="AAE6EC">
                    <a:alpha val="36000"/>
                  </a:srgbClr>
                </a:gs>
                <a:gs pos="50000">
                  <a:srgbClr val="A9B9ED">
                    <a:alpha val="25000"/>
                  </a:srgbClr>
                </a:gs>
              </a:gsLst>
              <a:path path="circle">
                <a:fillToRect l="100000" t="100000"/>
              </a:path>
            </a:gradFill>
            <a:ln w="0">
              <a:solidFill>
                <a:srgbClr val="B2B2B2"/>
              </a:solidFill>
              <a:prstDash val="solid"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4" name="Rectangle 833615"/>
            <p:cNvSpPr>
              <a:spLocks noChangeArrowheads="1"/>
            </p:cNvSpPr>
            <p:nvPr/>
          </p:nvSpPr>
          <p:spPr bwMode="auto">
            <a:xfrm>
              <a:off x="44952" y="1730345"/>
              <a:ext cx="343422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spc="-125" dirty="0">
                  <a:ln w="3175">
                    <a:noFill/>
                  </a:ln>
                  <a:latin typeface="+mj-lt"/>
                  <a:ea typeface="宋体" pitchFamily="2" charset="-122"/>
                  <a:cs typeface="Arial" charset="0"/>
                </a:rPr>
                <a:t>Enterprise Data </a:t>
              </a:r>
              <a:r>
                <a:rPr lang="en-US" altLang="zh-CN" sz="2400" kern="0" spc="-125" dirty="0" smtClean="0">
                  <a:ln w="3175">
                    <a:noFill/>
                  </a:ln>
                  <a:latin typeface="+mj-lt"/>
                  <a:ea typeface="宋体" pitchFamily="2" charset="-122"/>
                  <a:cs typeface="Arial" charset="0"/>
                </a:rPr>
                <a:t>Platform</a:t>
              </a:r>
              <a:endParaRPr lang="en-US" altLang="zh-CN" sz="2400" kern="0" spc="-125" dirty="0">
                <a:ln w="3175">
                  <a:noFill/>
                </a:ln>
                <a:latin typeface="+mj-lt"/>
                <a:ea typeface="宋体" pitchFamily="2" charset="-122"/>
                <a:cs typeface="Arial" charset="0"/>
              </a:endParaRPr>
            </a:p>
          </p:txBody>
        </p:sp>
      </p:grpSp>
      <p:pic>
        <p:nvPicPr>
          <p:cNvPr id="20" name="Rectangle 55309"/>
          <p:cNvPicPr>
            <a:picLocks noChangeAspect="1" noChangeArrowheads="1"/>
          </p:cNvPicPr>
          <p:nvPr/>
        </p:nvPicPr>
        <p:blipFill>
          <a:blip r:embed="rId6" cstate="print"/>
          <a:srcRect r="68309" b="-23847"/>
          <a:stretch>
            <a:fillRect/>
          </a:stretch>
        </p:blipFill>
        <p:spPr bwMode="auto">
          <a:xfrm>
            <a:off x="4117990" y="5526318"/>
            <a:ext cx="600337" cy="4506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721599" y="5591490"/>
            <a:ext cx="994615" cy="309998"/>
            <a:chOff x="-1496" y="1925"/>
            <a:chExt cx="1827" cy="618"/>
          </a:xfrm>
        </p:grpSpPr>
        <p:pic>
          <p:nvPicPr>
            <p:cNvPr id="24" name="Picture 45" descr="MSOfficeLogo-h-BLK"/>
            <p:cNvPicPr>
              <a:picLocks noChangeAspect="1" noChangeArrowheads="1"/>
            </p:cNvPicPr>
            <p:nvPr/>
          </p:nvPicPr>
          <p:blipFill>
            <a:blip r:embed="rId7" cstate="print">
              <a:lum bright="100000"/>
            </a:blip>
            <a:srcRect l="27602"/>
            <a:stretch>
              <a:fillRect/>
            </a:stretch>
          </p:blipFill>
          <p:spPr bwMode="auto">
            <a:xfrm>
              <a:off x="-986" y="1932"/>
              <a:ext cx="1317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46" descr="MSOfficeLogo-h-BLK"/>
            <p:cNvPicPr>
              <a:picLocks noChangeAspect="1" noChangeArrowheads="1"/>
            </p:cNvPicPr>
            <p:nvPr/>
          </p:nvPicPr>
          <p:blipFill>
            <a:blip r:embed="rId8" cstate="print"/>
            <a:srcRect r="69940"/>
            <a:stretch>
              <a:fillRect/>
            </a:stretch>
          </p:blipFill>
          <p:spPr bwMode="auto">
            <a:xfrm>
              <a:off x="-1496" y="1925"/>
              <a:ext cx="554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" name="Picture 3" descr="BTS2006"/>
          <p:cNvPicPr>
            <a:picLocks noChangeAspect="1" noChangeArrowheads="1"/>
          </p:cNvPicPr>
          <p:nvPr/>
        </p:nvPicPr>
        <p:blipFill>
          <a:blip r:embed="rId9" cstate="print"/>
          <a:srcRect r="21234"/>
          <a:stretch>
            <a:fillRect/>
          </a:stretch>
        </p:blipFill>
        <p:spPr bwMode="black">
          <a:xfrm>
            <a:off x="6271640" y="5609255"/>
            <a:ext cx="1182333" cy="24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5" descr="Visual Studio 2005 logo v white"/>
          <p:cNvPicPr>
            <a:picLocks noChangeAspect="1" noChangeArrowheads="1"/>
          </p:cNvPicPr>
          <p:nvPr/>
        </p:nvPicPr>
        <p:blipFill>
          <a:blip r:embed="rId10" cstate="print"/>
          <a:srcRect r="20988"/>
          <a:stretch>
            <a:fillRect/>
          </a:stretch>
        </p:blipFill>
        <p:spPr bwMode="black">
          <a:xfrm>
            <a:off x="4981283" y="5471359"/>
            <a:ext cx="1010493" cy="38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2"/>
          <p:cNvGrpSpPr/>
          <p:nvPr/>
        </p:nvGrpSpPr>
        <p:grpSpPr>
          <a:xfrm>
            <a:off x="4146067" y="3834129"/>
            <a:ext cx="1214231" cy="1213525"/>
            <a:chOff x="3942868" y="3695127"/>
            <a:chExt cx="1259340" cy="1346282"/>
          </a:xfrm>
        </p:grpSpPr>
        <p:sp>
          <p:nvSpPr>
            <p:cNvPr id="41" name="Rectangle 40"/>
            <p:cNvSpPr/>
            <p:nvPr/>
          </p:nvSpPr>
          <p:spPr>
            <a:xfrm>
              <a:off x="4073000" y="4508325"/>
              <a:ext cx="1129208" cy="533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Mobile  and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Desktop</a:t>
              </a:r>
            </a:p>
          </p:txBody>
        </p:sp>
        <p:grpSp>
          <p:nvGrpSpPr>
            <p:cNvPr id="9" name="Group 75"/>
            <p:cNvGrpSpPr/>
            <p:nvPr/>
          </p:nvGrpSpPr>
          <p:grpSpPr>
            <a:xfrm>
              <a:off x="3942868" y="3695127"/>
              <a:ext cx="1134319" cy="756333"/>
              <a:chOff x="2095018" y="4340505"/>
              <a:chExt cx="1134319" cy="756333"/>
            </a:xfrm>
          </p:grpSpPr>
          <p:pic>
            <p:nvPicPr>
              <p:cNvPr id="31" name="Picture 137" descr="pda"/>
              <p:cNvPicPr>
                <a:picLocks noChangeAspect="1" noChangeArrowheads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 bwMode="auto">
              <a:xfrm>
                <a:off x="2484972" y="4340505"/>
                <a:ext cx="259082" cy="4807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Picture 2" descr="E:\Clip_Installer\DVD_ART\Artwork_Imagery\HARDWARE_IMAGERY\Illustration - Misc Hardware\eHome icons\laptop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095018" y="4626763"/>
                <a:ext cx="492855" cy="408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63500">
                  <a:schemeClr val="bg1">
                    <a:alpha val="40000"/>
                  </a:schemeClr>
                </a:glow>
              </a:effectLst>
            </p:spPr>
          </p:pic>
          <p:pic>
            <p:nvPicPr>
              <p:cNvPr id="36865" name="Picture 1" descr="E:\Clip_Installer\DVD_ART\Artwork_Imagery\HARDWARE_IMAGERY\Illustration - Misc Hardware\XML Icons\LCD flat panel and keyboard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753811" y="4469834"/>
                <a:ext cx="475526" cy="62700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" name="Group 74"/>
          <p:cNvGrpSpPr/>
          <p:nvPr/>
        </p:nvGrpSpPr>
        <p:grpSpPr>
          <a:xfrm>
            <a:off x="5795062" y="2990850"/>
            <a:ext cx="1342338" cy="876300"/>
            <a:chOff x="3855115" y="3674118"/>
            <a:chExt cx="1499589" cy="1031697"/>
          </a:xfrm>
        </p:grpSpPr>
        <p:pic>
          <p:nvPicPr>
            <p:cNvPr id="28" name="Picture 32" descr="Database 4 blue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889095" y="3674118"/>
              <a:ext cx="1465609" cy="1031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Rectangle 62"/>
            <p:cNvSpPr/>
            <p:nvPr/>
          </p:nvSpPr>
          <p:spPr>
            <a:xfrm>
              <a:off x="4757283" y="3938821"/>
              <a:ext cx="499988" cy="261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050" kern="0" spc="-125" dirty="0" smtClean="0">
                  <a:ln w="3175">
                    <a:noFill/>
                  </a:ln>
                  <a:solidFill>
                    <a:schemeClr val="bg1"/>
                  </a:solidFill>
                  <a:latin typeface="Segoe" pitchFamily="34" charset="0"/>
                  <a:ea typeface="宋体" pitchFamily="2" charset="-122"/>
                  <a:cs typeface="Arial" charset="0"/>
                </a:rPr>
                <a:t>OLAP</a:t>
              </a:r>
              <a:endParaRPr lang="en-US" sz="1050" dirty="0">
                <a:solidFill>
                  <a:schemeClr val="bg1"/>
                </a:solidFill>
                <a:latin typeface="Segoe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09318" y="3707328"/>
              <a:ext cx="394333" cy="261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050" kern="0" spc="-125" dirty="0" smtClean="0">
                  <a:ln w="3175">
                    <a:noFill/>
                  </a:ln>
                  <a:solidFill>
                    <a:schemeClr val="bg1"/>
                  </a:solidFill>
                  <a:latin typeface="Segoe" pitchFamily="34" charset="0"/>
                  <a:ea typeface="宋体" pitchFamily="2" charset="-122"/>
                  <a:cs typeface="Arial" charset="0"/>
                </a:rPr>
                <a:t>FILE</a:t>
              </a:r>
              <a:endParaRPr lang="en-US" sz="1050" dirty="0">
                <a:solidFill>
                  <a:schemeClr val="bg1"/>
                </a:solidFill>
                <a:latin typeface="Segoe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26844" y="4086480"/>
              <a:ext cx="448055" cy="261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050" kern="0" spc="-125" dirty="0" smtClean="0">
                  <a:ln w="3175">
                    <a:noFill/>
                  </a:ln>
                  <a:solidFill>
                    <a:schemeClr val="bg1"/>
                  </a:solidFill>
                  <a:latin typeface="Segoe" pitchFamily="34" charset="0"/>
                  <a:ea typeface="宋体" pitchFamily="2" charset="-122"/>
                  <a:cs typeface="Arial" charset="0"/>
                </a:rPr>
                <a:t>XML</a:t>
              </a:r>
              <a:endParaRPr lang="en-US" sz="1050" dirty="0">
                <a:solidFill>
                  <a:schemeClr val="bg1"/>
                </a:solidFill>
                <a:latin typeface="Segoe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55115" y="3870159"/>
              <a:ext cx="603855" cy="261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050" kern="0" spc="-125" dirty="0" smtClean="0">
                  <a:ln w="3175">
                    <a:noFill/>
                  </a:ln>
                  <a:solidFill>
                    <a:schemeClr val="bg1"/>
                  </a:solidFill>
                  <a:latin typeface="Segoe" pitchFamily="34" charset="0"/>
                  <a:ea typeface="宋体" pitchFamily="2" charset="-122"/>
                  <a:cs typeface="Arial" charset="0"/>
                </a:rPr>
                <a:t>RDBMS</a:t>
              </a:r>
              <a:endParaRPr lang="en-US" sz="1050" dirty="0">
                <a:solidFill>
                  <a:schemeClr val="bg1"/>
                </a:solidFill>
                <a:latin typeface="Segoe" pitchFamily="34" charset="0"/>
              </a:endParaRPr>
            </a:p>
          </p:txBody>
        </p:sp>
      </p:grpSp>
      <p:sp>
        <p:nvSpPr>
          <p:cNvPr id="77" name="Curved Text 2"/>
          <p:cNvSpPr/>
          <p:nvPr/>
        </p:nvSpPr>
        <p:spPr>
          <a:xfrm rot="151368">
            <a:off x="4140143" y="2920555"/>
            <a:ext cx="4495857" cy="4924098"/>
          </a:xfrm>
          <a:prstGeom prst="rect">
            <a:avLst/>
          </a:prstGeom>
          <a:noFill/>
        </p:spPr>
        <p:txBody>
          <a:bodyPr wrap="none" lIns="73140" tIns="36571" rIns="73140" bIns="36571">
            <a:prstTxWarp prst="textArchUp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dirty="0" smtClean="0">
                <a:ln w="18415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100000">
                      <a:srgbClr val="FFFFFF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Entity Data Model</a:t>
            </a:r>
            <a:endParaRPr lang="en-US" sz="1400" i="1" dirty="0">
              <a:ln w="18415" cmpd="sng">
                <a:noFill/>
                <a:prstDash val="solid"/>
              </a:ln>
              <a:gradFill>
                <a:gsLst>
                  <a:gs pos="0">
                    <a:schemeClr val="tx1"/>
                  </a:gs>
                  <a:gs pos="100000">
                    <a:srgbClr val="FFFFFF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68645" y="2174020"/>
            <a:ext cx="748923" cy="240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600" i="1" kern="0" spc="-125" dirty="0" smtClean="0">
                <a:ln w="3175">
                  <a:noFill/>
                </a:ln>
                <a:latin typeface="Segoe" pitchFamily="34" charset="0"/>
                <a:ea typeface="宋体" pitchFamily="2" charset="-122"/>
                <a:cs typeface="Arial" charset="0"/>
              </a:rPr>
              <a:t>Services</a:t>
            </a:r>
            <a:endParaRPr lang="en-US" sz="1600" i="1" dirty="0">
              <a:latin typeface="Segoe" pitchFamily="34" charset="0"/>
            </a:endParaRPr>
          </a:p>
        </p:txBody>
      </p:sp>
      <p:grpSp>
        <p:nvGrpSpPr>
          <p:cNvPr id="11" name="Group 77"/>
          <p:cNvGrpSpPr/>
          <p:nvPr/>
        </p:nvGrpSpPr>
        <p:grpSpPr>
          <a:xfrm>
            <a:off x="4331457" y="2369230"/>
            <a:ext cx="4151585" cy="1181797"/>
            <a:chOff x="4356857" y="2502580"/>
            <a:chExt cx="4151585" cy="1181797"/>
          </a:xfrm>
        </p:grpSpPr>
        <p:sp>
          <p:nvSpPr>
            <p:cNvPr id="36" name="Rectangle 35"/>
            <p:cNvSpPr/>
            <p:nvPr/>
          </p:nvSpPr>
          <p:spPr>
            <a:xfrm>
              <a:off x="4356857" y="3345823"/>
              <a:ext cx="6527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Query</a:t>
              </a: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7293" y="2918785"/>
              <a:ext cx="7681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Analysis</a:t>
              </a:r>
              <a:endParaRPr lang="en-US" altLang="zh-CN" sz="1600" kern="0" spc="-125" dirty="0">
                <a:ln w="31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16720" y="2502580"/>
              <a:ext cx="9300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Reporting</a:t>
              </a:r>
              <a:endParaRPr lang="en-US" altLang="zh-CN" sz="1600" kern="0" spc="-125" dirty="0">
                <a:ln w="31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22040" y="2502580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Integration</a:t>
              </a: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56942" y="2918785"/>
              <a:ext cx="631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Synch</a:t>
              </a:r>
              <a:endParaRPr lang="en-US" altLang="zh-CN" sz="1600" kern="0" spc="-125" dirty="0">
                <a:ln w="31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25242" y="3345823"/>
              <a:ext cx="6832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Search</a:t>
              </a:r>
              <a:endPara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" pitchFamily="34" charset="0"/>
              </a:endParaRPr>
            </a:p>
          </p:txBody>
        </p:sp>
      </p:grpSp>
      <p:grpSp>
        <p:nvGrpSpPr>
          <p:cNvPr id="12" name="Group 74"/>
          <p:cNvGrpSpPr/>
          <p:nvPr/>
        </p:nvGrpSpPr>
        <p:grpSpPr>
          <a:xfrm>
            <a:off x="7689354" y="3778253"/>
            <a:ext cx="1137146" cy="1193515"/>
            <a:chOff x="7803654" y="3806824"/>
            <a:chExt cx="1089430" cy="1303137"/>
          </a:xfrm>
        </p:grpSpPr>
        <p:pic>
          <p:nvPicPr>
            <p:cNvPr id="35" name="Picture 34" descr="clouds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03654" y="3806824"/>
              <a:ext cx="1089430" cy="702771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8031950" y="4795338"/>
              <a:ext cx="608459" cy="3146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Cloud</a:t>
              </a:r>
              <a:endParaRPr lang="en-US" sz="1600" kern="0" spc="-125" dirty="0">
                <a:ln w="31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宋体" pitchFamily="2" charset="-122"/>
                <a:cs typeface="Arial" charset="0"/>
              </a:endParaRPr>
            </a:p>
          </p:txBody>
        </p:sp>
      </p:grpSp>
      <p:pic>
        <p:nvPicPr>
          <p:cNvPr id="60" name="Picture 2" descr="\\showsrus\images\MS_LOGOS_PACKAGING\R-T\SQL Server 2005\sql server generic logo rev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23286" y="5169977"/>
            <a:ext cx="1387641" cy="384906"/>
          </a:xfrm>
          <a:prstGeom prst="rect">
            <a:avLst/>
          </a:prstGeom>
          <a:noFill/>
        </p:spPr>
      </p:pic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Server 2008</a:t>
            </a:r>
            <a:endParaRPr lang="en-US" b="1" dirty="0"/>
          </a:p>
        </p:txBody>
      </p:sp>
      <p:grpSp>
        <p:nvGrpSpPr>
          <p:cNvPr id="13" name="Group 73"/>
          <p:cNvGrpSpPr/>
          <p:nvPr/>
        </p:nvGrpSpPr>
        <p:grpSpPr>
          <a:xfrm>
            <a:off x="6143805" y="4019551"/>
            <a:ext cx="644727" cy="997078"/>
            <a:chOff x="6074232" y="4041138"/>
            <a:chExt cx="673222" cy="1059089"/>
          </a:xfrm>
        </p:grpSpPr>
        <p:sp>
          <p:nvSpPr>
            <p:cNvPr id="42" name="Rectangle 41"/>
            <p:cNvSpPr/>
            <p:nvPr/>
          </p:nvSpPr>
          <p:spPr>
            <a:xfrm>
              <a:off x="6074232" y="4794150"/>
              <a:ext cx="673222" cy="306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600" kern="0" spc="-125" dirty="0" smtClean="0">
                  <a:ln w="31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88900" dist="12700" dir="2700000" algn="tl" rotWithShape="0">
                      <a:prstClr val="black"/>
                    </a:outerShdw>
                  </a:effectLst>
                  <a:latin typeface="Segoe" pitchFamily="34" charset="0"/>
                  <a:ea typeface="宋体" pitchFamily="2" charset="-122"/>
                  <a:cs typeface="Arial" charset="0"/>
                </a:rPr>
                <a:t>Server</a:t>
              </a:r>
              <a:endParaRPr lang="en-US" altLang="zh-CN" sz="1600" kern="0" spc="-125" dirty="0">
                <a:ln w="31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宋体" pitchFamily="2" charset="-122"/>
                <a:cs typeface="Arial" charset="0"/>
              </a:endParaRPr>
            </a:p>
          </p:txBody>
        </p:sp>
        <p:pic>
          <p:nvPicPr>
            <p:cNvPr id="36866" name="Picture 2" descr="E:\Clip_Installer\DVD_ART\Artwork_Imagery\HARDWARE_IMAGERY\Illustration - Misc Hardware\XML Icons\Server SQL database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188772" y="4041138"/>
              <a:ext cx="457199" cy="676715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1" grpId="0" animBg="1"/>
      <p:bldP spid="77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Setting up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Services / Service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Communication Foundation</a:t>
            </a:r>
          </a:p>
          <a:p>
            <a:pPr lvl="1"/>
            <a:r>
              <a:rPr lang="en-US" dirty="0" smtClean="0"/>
              <a:t>Flexible, scalable and standard approach</a:t>
            </a:r>
          </a:p>
          <a:p>
            <a:r>
              <a:rPr lang="en-US" dirty="0" smtClean="0"/>
              <a:t>New in .NET 3.5</a:t>
            </a:r>
          </a:p>
          <a:p>
            <a:pPr lvl="1"/>
            <a:r>
              <a:rPr lang="en-US" dirty="0" smtClean="0"/>
              <a:t>New support for Web based programming through REST services</a:t>
            </a:r>
          </a:p>
          <a:p>
            <a:pPr lvl="1"/>
            <a:r>
              <a:rPr lang="en-US" dirty="0" smtClean="0"/>
              <a:t>JSON message encoding</a:t>
            </a:r>
          </a:p>
          <a:p>
            <a:pPr lvl="1"/>
            <a:r>
              <a:rPr lang="en-US" dirty="0" smtClean="0"/>
              <a:t>Tighter integration with Windows Workflow Foundation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.8|4.2|.5|.5|2|0|0|0|0|0|0"/>
</p:tagLst>
</file>

<file path=ppt/theme/theme1.xml><?xml version="1.0" encoding="utf-8"?>
<a:theme xmlns:a="http://schemas.openxmlformats.org/drawingml/2006/main" name="RoadTrip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RoadTripTemplate</Template>
  <TotalTime>1436</TotalTime>
  <Words>959</Words>
  <Application>Microsoft Office PowerPoint</Application>
  <PresentationFormat>On-screen Show (4:3)</PresentationFormat>
  <Paragraphs>261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RoadTripTemplate</vt:lpstr>
      <vt:lpstr>2008 Summer Road Trip</vt:lpstr>
      <vt:lpstr>Overview</vt:lpstr>
      <vt:lpstr>The Vision</vt:lpstr>
      <vt:lpstr>Network Diagram</vt:lpstr>
      <vt:lpstr>End to End Plan</vt:lpstr>
      <vt:lpstr>Logical Architecture</vt:lpstr>
      <vt:lpstr>SQL Server 2008</vt:lpstr>
      <vt:lpstr>Demo: Setting up our Model</vt:lpstr>
      <vt:lpstr>Data Services / Service Layer</vt:lpstr>
      <vt:lpstr>Demo: Service Layer</vt:lpstr>
      <vt:lpstr>End to End Plan</vt:lpstr>
      <vt:lpstr>Windows Server 2008</vt:lpstr>
      <vt:lpstr>Virtualization using Hyper-V</vt:lpstr>
      <vt:lpstr>Server Core</vt:lpstr>
      <vt:lpstr>Demo: Hyper-V + Server Core</vt:lpstr>
      <vt:lpstr>Hosting Services</vt:lpstr>
      <vt:lpstr>Refresher on Architecture</vt:lpstr>
      <vt:lpstr>Demo: Hosting under WAS</vt:lpstr>
      <vt:lpstr>End to End Plan</vt:lpstr>
      <vt:lpstr>Visual Studio 2008</vt:lpstr>
      <vt:lpstr>Demo: Building our Web Site</vt:lpstr>
      <vt:lpstr>ASP.NET AJAX</vt:lpstr>
      <vt:lpstr>Demo: Hosting in IIS 7</vt:lpstr>
      <vt:lpstr>End to End Plan</vt:lpstr>
      <vt:lpstr>Scope Creep… Spatial Search </vt:lpstr>
      <vt:lpstr>Demo: Adding Spatial Support</vt:lpstr>
      <vt:lpstr>SQL Management</vt:lpstr>
      <vt:lpstr>Demo: SQL Management</vt:lpstr>
      <vt:lpstr>Go Live!</vt:lpstr>
      <vt:lpstr>Summary: Windows Server</vt:lpstr>
      <vt:lpstr>Summary: SQL Server</vt:lpstr>
      <vt:lpstr>Summary: Visual Studio</vt:lpstr>
      <vt:lpstr>Special thanks to </vt:lpstr>
      <vt:lpstr>Thanks</vt:lpstr>
      <vt:lpstr>Links, Resources &amp; Q/A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Summer Road Trip</dc:title>
  <dc:subject>Community Launch 2008</dc:subject>
  <dc:creator>jb</dc:creator>
  <cp:lastModifiedBy>Jeremy</cp:lastModifiedBy>
  <cp:revision>334</cp:revision>
  <dcterms:created xsi:type="dcterms:W3CDTF">2006-08-16T00:00:00Z</dcterms:created>
  <dcterms:modified xsi:type="dcterms:W3CDTF">2008-02-26T22:15:00Z</dcterms:modified>
</cp:coreProperties>
</file>