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7" r:id="rId5"/>
    <p:sldId id="265" r:id="rId6"/>
    <p:sldId id="264" r:id="rId7"/>
    <p:sldId id="262" r:id="rId8"/>
    <p:sldId id="266" r:id="rId9"/>
    <p:sldId id="258" r:id="rId10"/>
    <p:sldId id="263" r:id="rId11"/>
    <p:sldId id="274" r:id="rId12"/>
    <p:sldId id="259" r:id="rId13"/>
    <p:sldId id="260" r:id="rId14"/>
    <p:sldId id="261" r:id="rId15"/>
    <p:sldId id="269" r:id="rId16"/>
    <p:sldId id="270" r:id="rId17"/>
    <p:sldId id="271" r:id="rId18"/>
    <p:sldId id="272" r:id="rId19"/>
    <p:sldId id="273" r:id="rId20"/>
    <p:sldId id="275" r:id="rId21"/>
    <p:sldId id="277"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06A"/>
    <a:srgbClr val="37424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611" autoAdjust="0"/>
  </p:normalViewPr>
  <p:slideViewPr>
    <p:cSldViewPr>
      <p:cViewPr varScale="1">
        <p:scale>
          <a:sx n="101" d="100"/>
          <a:sy n="101"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1C3BFA7-D1F3-4D6D-B4AA-BBBC003FF9C0}" type="datetimeFigureOut">
              <a:rPr lang="en-US" smtClean="0"/>
              <a:pPr/>
              <a:t>8/15/2008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1C3BFA7-D1F3-4D6D-B4AA-BBBC003FF9C0}" type="datetimeFigureOut">
              <a:rPr lang="en-US" smtClean="0"/>
              <a:pPr/>
              <a:t>8/15/2008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1C3BFA7-D1F3-4D6D-B4AA-BBBC003FF9C0}" type="datetimeFigureOut">
              <a:rPr lang="en-US" smtClean="0"/>
              <a:pPr/>
              <a:t>8/15/2008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1C3BFA7-D1F3-4D6D-B4AA-BBBC003FF9C0}" type="datetimeFigureOut">
              <a:rPr lang="en-US" smtClean="0"/>
              <a:pPr/>
              <a:t>8/15/2008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C3BFA7-D1F3-4D6D-B4AA-BBBC003FF9C0}" type="datetimeFigureOut">
              <a:rPr lang="en-US" smtClean="0"/>
              <a:pPr/>
              <a:t>8/15/2008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1C3BFA7-D1F3-4D6D-B4AA-BBBC003FF9C0}" type="datetimeFigureOut">
              <a:rPr lang="en-US" smtClean="0"/>
              <a:pPr/>
              <a:t>8/15/2008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1C3BFA7-D1F3-4D6D-B4AA-BBBC003FF9C0}" type="datetimeFigureOut">
              <a:rPr lang="en-US" smtClean="0"/>
              <a:pPr/>
              <a:t>8/15/2008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1C3BFA7-D1F3-4D6D-B4AA-BBBC003FF9C0}" type="datetimeFigureOut">
              <a:rPr lang="en-US" smtClean="0"/>
              <a:pPr/>
              <a:t>8/15/2008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3BFA7-D1F3-4D6D-B4AA-BBBC003FF9C0}" type="datetimeFigureOut">
              <a:rPr lang="en-US" smtClean="0"/>
              <a:pPr/>
              <a:t>8/15/2008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C3BFA7-D1F3-4D6D-B4AA-BBBC003FF9C0}" type="datetimeFigureOut">
              <a:rPr lang="en-US" smtClean="0"/>
              <a:pPr/>
              <a:t>8/15/2008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C3BFA7-D1F3-4D6D-B4AA-BBBC003FF9C0}" type="datetimeFigureOut">
              <a:rPr lang="en-US" smtClean="0"/>
              <a:pPr/>
              <a:t>8/15/2008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0CFA8BA-729B-4293-A59D-4E00F823549A}"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7424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3BFA7-D1F3-4D6D-B4AA-BBBC003FF9C0}" type="datetimeFigureOut">
              <a:rPr lang="en-US" smtClean="0"/>
              <a:pPr/>
              <a:t>8/15/2008</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FA8BA-729B-4293-A59D-4E00F823549A}"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devdefined.com/"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500034" y="2763829"/>
            <a:ext cx="8215370" cy="142876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4400" b="0" i="0" u="none" strike="noStrike" kern="1200" cap="none" spc="0" normalizeH="0" baseline="0" noProof="0" dirty="0" smtClean="0">
                <a:ln>
                  <a:noFill/>
                </a:ln>
                <a:solidFill>
                  <a:srgbClr val="A4D06A"/>
                </a:solidFill>
                <a:effectLst>
                  <a:reflection blurRad="6350" stA="55000" endA="300" endPos="45500" dir="5400000" sy="-100000" algn="bl" rotWithShape="0"/>
                </a:effectLst>
                <a:uLnTx/>
                <a:uFillTx/>
                <a:latin typeface="Museo 500" pitchFamily="50" charset="0"/>
                <a:ea typeface="+mj-ea"/>
                <a:cs typeface="+mj-cs"/>
              </a:rPr>
              <a:t>Model Driven Development</a:t>
            </a:r>
          </a:p>
        </p:txBody>
      </p:sp>
      <p:sp>
        <p:nvSpPr>
          <p:cNvPr id="9" name="Subtitle 2"/>
          <p:cNvSpPr>
            <a:spLocks noGrp="1"/>
          </p:cNvSpPr>
          <p:nvPr>
            <p:ph type="subTitle" idx="4294967295"/>
          </p:nvPr>
        </p:nvSpPr>
        <p:spPr>
          <a:xfrm>
            <a:off x="4857752" y="4071942"/>
            <a:ext cx="3786187" cy="414338"/>
          </a:xfrm>
        </p:spPr>
        <p:txBody>
          <a:bodyPr>
            <a:normAutofit fontScale="77500" lnSpcReduction="20000"/>
          </a:bodyPr>
          <a:lstStyle/>
          <a:p>
            <a:pPr>
              <a:buNone/>
            </a:pPr>
            <a:r>
              <a:rPr lang="en-NZ" dirty="0" smtClean="0">
                <a:solidFill>
                  <a:schemeClr val="bg1"/>
                </a:solidFill>
              </a:rPr>
              <a:t>With Enterprise Architect</a:t>
            </a:r>
            <a:endParaRPr lang="en-NZ" dirty="0">
              <a:solidFill>
                <a:schemeClr val="bg1"/>
              </a:solidFill>
            </a:endParaRPr>
          </a:p>
        </p:txBody>
      </p:sp>
      <p:sp>
        <p:nvSpPr>
          <p:cNvPr id="10" name="Subtitle 2"/>
          <p:cNvSpPr txBox="1">
            <a:spLocks/>
          </p:cNvSpPr>
          <p:nvPr/>
        </p:nvSpPr>
        <p:spPr>
          <a:xfrm>
            <a:off x="2786050" y="5500702"/>
            <a:ext cx="3786214" cy="414334"/>
          </a:xfrm>
          <a:prstGeom prst="rect">
            <a:avLst/>
          </a:prstGeom>
        </p:spPr>
        <p:txBody>
          <a:bodyPr vert="horz" lIns="91440" tIns="45720" rIns="91440" bIns="45720" rtlCol="0">
            <a:normAutofit fontScale="70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3200" b="0" i="0" u="none" strike="noStrike" kern="1200" cap="none" spc="0" normalizeH="0" baseline="0" noProof="0" dirty="0" smtClean="0">
                <a:ln>
                  <a:noFill/>
                </a:ln>
                <a:solidFill>
                  <a:schemeClr val="bg1"/>
                </a:solidFill>
                <a:effectLst/>
                <a:uLnTx/>
                <a:uFillTx/>
                <a:latin typeface="+mn-lt"/>
                <a:ea typeface="+mn-ea"/>
                <a:cs typeface="+mn-cs"/>
              </a:rPr>
              <a:t>Presented By Alex Henderson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285720" y="1000108"/>
            <a:ext cx="8715436" cy="4429156"/>
          </a:xfrm>
          <a:prstGeom prst="rect">
            <a:avLst/>
          </a:prstGeom>
        </p:spPr>
        <p:txBody>
          <a:bodyPr vert="horz" lIns="91440" tIns="45720" rIns="91440" bIns="45720" numCol="3" rtlCol="0">
            <a:normAutofit fontScale="92500" lnSpcReduction="20000"/>
          </a:bodyPr>
          <a:lstStyle/>
          <a:p>
            <a:pPr lvl="0">
              <a:spcBef>
                <a:spcPct val="20000"/>
              </a:spcBef>
            </a:pPr>
            <a:r>
              <a:rPr lang="en-NZ" sz="2400" u="sng" dirty="0" smtClean="0">
                <a:solidFill>
                  <a:schemeClr val="tx2">
                    <a:lumMod val="60000"/>
                    <a:lumOff val="40000"/>
                  </a:schemeClr>
                </a:solidFill>
              </a:rPr>
              <a:t>Properties</a:t>
            </a:r>
          </a:p>
          <a:p>
            <a:pPr lvl="0">
              <a:spcBef>
                <a:spcPct val="20000"/>
              </a:spcBef>
              <a:buFont typeface="Arial" pitchFamily="34" charset="0"/>
              <a:buChar char="•"/>
            </a:pPr>
            <a:r>
              <a:rPr lang="en-NZ" sz="2400" dirty="0" smtClean="0">
                <a:solidFill>
                  <a:schemeClr val="bg1"/>
                </a:solidFill>
              </a:rPr>
              <a:t>Abstract </a:t>
            </a:r>
          </a:p>
          <a:p>
            <a:pPr lvl="0">
              <a:spcBef>
                <a:spcPct val="20000"/>
              </a:spcBef>
              <a:buFont typeface="Arial" pitchFamily="34" charset="0"/>
              <a:buChar char="•"/>
            </a:pPr>
            <a:r>
              <a:rPr lang="en-NZ" sz="2400" dirty="0" smtClean="0">
                <a:solidFill>
                  <a:schemeClr val="bg1"/>
                </a:solidFill>
              </a:rPr>
              <a:t>Alias </a:t>
            </a:r>
          </a:p>
          <a:p>
            <a:pPr lvl="0">
              <a:spcBef>
                <a:spcPct val="20000"/>
              </a:spcBef>
              <a:buFont typeface="Arial" pitchFamily="34" charset="0"/>
              <a:buChar char="•"/>
            </a:pPr>
            <a:r>
              <a:rPr lang="en-NZ" sz="2400" dirty="0" smtClean="0">
                <a:solidFill>
                  <a:schemeClr val="bg1"/>
                </a:solidFill>
              </a:rPr>
              <a:t>Arguments </a:t>
            </a:r>
          </a:p>
          <a:p>
            <a:pPr lvl="0">
              <a:spcBef>
                <a:spcPct val="20000"/>
              </a:spcBef>
              <a:buFont typeface="Arial" pitchFamily="34" charset="0"/>
              <a:buChar char="•"/>
            </a:pPr>
            <a:r>
              <a:rPr lang="en-NZ" sz="2400" dirty="0" smtClean="0">
                <a:solidFill>
                  <a:schemeClr val="bg1"/>
                </a:solidFill>
              </a:rPr>
              <a:t>Author </a:t>
            </a:r>
          </a:p>
          <a:p>
            <a:pPr lvl="0">
              <a:spcBef>
                <a:spcPct val="20000"/>
              </a:spcBef>
              <a:buFont typeface="Arial" pitchFamily="34" charset="0"/>
              <a:buChar char="•"/>
            </a:pPr>
            <a:r>
              <a:rPr lang="en-NZ" sz="2400" dirty="0" smtClean="0">
                <a:solidFill>
                  <a:schemeClr val="bg1"/>
                </a:solidFill>
              </a:rPr>
              <a:t>Cardinality </a:t>
            </a:r>
          </a:p>
          <a:p>
            <a:pPr lvl="0">
              <a:spcBef>
                <a:spcPct val="20000"/>
              </a:spcBef>
              <a:buFont typeface="Arial" pitchFamily="34" charset="0"/>
              <a:buChar char="•"/>
            </a:pPr>
            <a:r>
              <a:rPr lang="en-NZ" sz="2400" dirty="0" smtClean="0">
                <a:solidFill>
                  <a:schemeClr val="bg1"/>
                </a:solidFill>
              </a:rPr>
              <a:t>Classifier </a:t>
            </a:r>
          </a:p>
          <a:p>
            <a:pPr lvl="0">
              <a:spcBef>
                <a:spcPct val="20000"/>
              </a:spcBef>
              <a:buFont typeface="Arial" pitchFamily="34" charset="0"/>
              <a:buChar char="•"/>
            </a:pPr>
            <a:r>
              <a:rPr lang="en-NZ" sz="2400" dirty="0" smtClean="0">
                <a:solidFill>
                  <a:schemeClr val="bg1"/>
                </a:solidFill>
              </a:rPr>
              <a:t>Complexity </a:t>
            </a:r>
          </a:p>
          <a:p>
            <a:pPr lvl="0">
              <a:spcBef>
                <a:spcPct val="20000"/>
              </a:spcBef>
              <a:buFont typeface="Arial" pitchFamily="34" charset="0"/>
              <a:buChar char="•"/>
            </a:pPr>
            <a:r>
              <a:rPr lang="en-NZ" sz="2400" dirty="0" smtClean="0">
                <a:solidFill>
                  <a:schemeClr val="bg1"/>
                </a:solidFill>
              </a:rPr>
              <a:t>Concurrency </a:t>
            </a:r>
          </a:p>
          <a:p>
            <a:pPr lvl="0">
              <a:spcBef>
                <a:spcPct val="20000"/>
              </a:spcBef>
              <a:buFont typeface="Arial" pitchFamily="34" charset="0"/>
              <a:buChar char="•"/>
            </a:pPr>
            <a:r>
              <a:rPr lang="en-NZ" sz="2400" dirty="0" smtClean="0">
                <a:solidFill>
                  <a:schemeClr val="bg1"/>
                </a:solidFill>
              </a:rPr>
              <a:t>Filename </a:t>
            </a:r>
          </a:p>
          <a:p>
            <a:pPr lvl="0">
              <a:spcBef>
                <a:spcPct val="20000"/>
              </a:spcBef>
              <a:buFont typeface="Arial" pitchFamily="34" charset="0"/>
              <a:buChar char="•"/>
            </a:pPr>
            <a:r>
              <a:rPr lang="en-NZ" sz="2400" dirty="0" smtClean="0">
                <a:solidFill>
                  <a:schemeClr val="bg1"/>
                </a:solidFill>
              </a:rPr>
              <a:t>Header </a:t>
            </a:r>
          </a:p>
          <a:p>
            <a:pPr lvl="0">
              <a:spcBef>
                <a:spcPct val="20000"/>
              </a:spcBef>
              <a:buFont typeface="Arial" pitchFamily="34" charset="0"/>
              <a:buChar char="•"/>
            </a:pPr>
            <a:r>
              <a:rPr lang="en-NZ" sz="2400" dirty="0" smtClean="0">
                <a:solidFill>
                  <a:schemeClr val="bg1"/>
                </a:solidFill>
              </a:rPr>
              <a:t>Import </a:t>
            </a:r>
          </a:p>
          <a:p>
            <a:pPr lvl="0">
              <a:spcBef>
                <a:spcPct val="20000"/>
              </a:spcBef>
              <a:buFont typeface="Arial" pitchFamily="34" charset="0"/>
              <a:buChar char="•"/>
            </a:pPr>
            <a:r>
              <a:rPr lang="en-NZ" sz="2400" dirty="0" err="1" smtClean="0">
                <a:solidFill>
                  <a:schemeClr val="bg1"/>
                </a:solidFill>
              </a:rPr>
              <a:t>IsActive</a:t>
            </a:r>
            <a:r>
              <a:rPr lang="en-NZ" sz="2400" dirty="0" smtClean="0">
                <a:solidFill>
                  <a:schemeClr val="bg1"/>
                </a:solidFill>
              </a:rPr>
              <a:t> </a:t>
            </a:r>
          </a:p>
          <a:p>
            <a:pPr lvl="0">
              <a:spcBef>
                <a:spcPct val="20000"/>
              </a:spcBef>
              <a:buFont typeface="Arial" pitchFamily="34" charset="0"/>
              <a:buChar char="•"/>
            </a:pPr>
            <a:r>
              <a:rPr lang="en-NZ" sz="2400" dirty="0" err="1" smtClean="0">
                <a:solidFill>
                  <a:schemeClr val="bg1"/>
                </a:solidFill>
              </a:rPr>
              <a:t>IsLeaf</a:t>
            </a:r>
            <a:r>
              <a:rPr lang="en-NZ" sz="2400" dirty="0" smtClean="0">
                <a:solidFill>
                  <a:schemeClr val="bg1"/>
                </a:solidFill>
              </a:rPr>
              <a:t> </a:t>
            </a:r>
          </a:p>
          <a:p>
            <a:pPr lvl="0">
              <a:spcBef>
                <a:spcPct val="20000"/>
              </a:spcBef>
              <a:buFont typeface="Arial" pitchFamily="34" charset="0"/>
              <a:buChar char="•"/>
            </a:pPr>
            <a:r>
              <a:rPr lang="en-NZ" sz="2400" dirty="0" err="1" smtClean="0">
                <a:solidFill>
                  <a:schemeClr val="bg1"/>
                </a:solidFill>
              </a:rPr>
              <a:t>IsRoot</a:t>
            </a:r>
            <a:r>
              <a:rPr lang="en-NZ" sz="2400" dirty="0" smtClean="0">
                <a:solidFill>
                  <a:schemeClr val="bg1"/>
                </a:solidFill>
              </a:rPr>
              <a:t> </a:t>
            </a:r>
          </a:p>
          <a:p>
            <a:pPr lvl="0">
              <a:spcBef>
                <a:spcPct val="20000"/>
              </a:spcBef>
              <a:buFont typeface="Arial" pitchFamily="34" charset="0"/>
              <a:buChar char="•"/>
            </a:pPr>
            <a:r>
              <a:rPr lang="en-NZ" sz="2400" dirty="0" err="1" smtClean="0">
                <a:solidFill>
                  <a:schemeClr val="bg1"/>
                </a:solidFill>
              </a:rPr>
              <a:t>IsSpecification</a:t>
            </a:r>
            <a:r>
              <a:rPr lang="en-NZ" sz="2400" dirty="0" smtClean="0">
                <a:solidFill>
                  <a:schemeClr val="bg1"/>
                </a:solidFill>
              </a:rPr>
              <a:t> </a:t>
            </a:r>
          </a:p>
          <a:p>
            <a:pPr lvl="0">
              <a:spcBef>
                <a:spcPct val="20000"/>
              </a:spcBef>
              <a:buFont typeface="Arial" pitchFamily="34" charset="0"/>
              <a:buChar char="•"/>
            </a:pPr>
            <a:r>
              <a:rPr lang="en-NZ" sz="2400" dirty="0" smtClean="0">
                <a:solidFill>
                  <a:schemeClr val="bg1"/>
                </a:solidFill>
              </a:rPr>
              <a:t>Keyword </a:t>
            </a:r>
          </a:p>
          <a:p>
            <a:pPr lvl="0">
              <a:spcBef>
                <a:spcPct val="20000"/>
              </a:spcBef>
              <a:buFont typeface="Arial" pitchFamily="34" charset="0"/>
              <a:buChar char="•"/>
            </a:pPr>
            <a:r>
              <a:rPr lang="en-NZ" sz="2400" dirty="0" smtClean="0">
                <a:solidFill>
                  <a:schemeClr val="bg1"/>
                </a:solidFill>
              </a:rPr>
              <a:t>Language </a:t>
            </a:r>
          </a:p>
          <a:p>
            <a:pPr lvl="0">
              <a:spcBef>
                <a:spcPct val="20000"/>
              </a:spcBef>
              <a:buFont typeface="Arial" pitchFamily="34" charset="0"/>
              <a:buChar char="•"/>
            </a:pPr>
            <a:r>
              <a:rPr lang="en-NZ" sz="2400" dirty="0" smtClean="0">
                <a:solidFill>
                  <a:schemeClr val="bg1"/>
                </a:solidFill>
              </a:rPr>
              <a:t>Multiplicity </a:t>
            </a:r>
          </a:p>
          <a:p>
            <a:pPr lvl="0">
              <a:spcBef>
                <a:spcPct val="20000"/>
              </a:spcBef>
              <a:buFont typeface="Arial" pitchFamily="34" charset="0"/>
              <a:buChar char="•"/>
            </a:pPr>
            <a:r>
              <a:rPr lang="en-NZ" sz="2400" dirty="0" smtClean="0">
                <a:solidFill>
                  <a:schemeClr val="bg1"/>
                </a:solidFill>
              </a:rPr>
              <a:t>Name </a:t>
            </a:r>
          </a:p>
          <a:p>
            <a:pPr lvl="0">
              <a:spcBef>
                <a:spcPct val="20000"/>
              </a:spcBef>
              <a:buFont typeface="Arial" pitchFamily="34" charset="0"/>
              <a:buChar char="•"/>
            </a:pPr>
            <a:r>
              <a:rPr lang="en-NZ" sz="2400" dirty="0" smtClean="0">
                <a:solidFill>
                  <a:schemeClr val="bg1"/>
                </a:solidFill>
              </a:rPr>
              <a:t>Notes </a:t>
            </a:r>
          </a:p>
          <a:p>
            <a:pPr lvl="0">
              <a:spcBef>
                <a:spcPct val="20000"/>
              </a:spcBef>
              <a:buFont typeface="Arial" pitchFamily="34" charset="0"/>
              <a:buChar char="•"/>
            </a:pPr>
            <a:r>
              <a:rPr lang="en-NZ" sz="2400" dirty="0" smtClean="0">
                <a:solidFill>
                  <a:schemeClr val="bg1"/>
                </a:solidFill>
              </a:rPr>
              <a:t>Persistence </a:t>
            </a:r>
          </a:p>
          <a:p>
            <a:pPr lvl="0">
              <a:spcBef>
                <a:spcPct val="20000"/>
              </a:spcBef>
              <a:buFont typeface="Arial" pitchFamily="34" charset="0"/>
              <a:buChar char="•"/>
            </a:pPr>
            <a:r>
              <a:rPr lang="en-NZ" sz="2400" dirty="0" smtClean="0">
                <a:solidFill>
                  <a:schemeClr val="bg1"/>
                </a:solidFill>
              </a:rPr>
              <a:t>Phase </a:t>
            </a:r>
          </a:p>
          <a:p>
            <a:pPr lvl="0">
              <a:spcBef>
                <a:spcPct val="20000"/>
              </a:spcBef>
              <a:buFont typeface="Arial" pitchFamily="34" charset="0"/>
              <a:buChar char="•"/>
            </a:pPr>
            <a:r>
              <a:rPr lang="en-NZ" sz="2400" dirty="0" smtClean="0">
                <a:solidFill>
                  <a:schemeClr val="bg1"/>
                </a:solidFill>
              </a:rPr>
              <a:t>Scope </a:t>
            </a:r>
          </a:p>
          <a:p>
            <a:pPr lvl="0">
              <a:spcBef>
                <a:spcPct val="20000"/>
              </a:spcBef>
              <a:buFont typeface="Arial" pitchFamily="34" charset="0"/>
              <a:buChar char="•"/>
            </a:pPr>
            <a:r>
              <a:rPr lang="en-NZ" sz="2400" dirty="0" smtClean="0">
                <a:solidFill>
                  <a:schemeClr val="bg1"/>
                </a:solidFill>
              </a:rPr>
              <a:t>Status </a:t>
            </a:r>
          </a:p>
          <a:p>
            <a:pPr lvl="0">
              <a:spcBef>
                <a:spcPct val="20000"/>
              </a:spcBef>
              <a:buFont typeface="Arial" pitchFamily="34" charset="0"/>
              <a:buChar char="•"/>
            </a:pPr>
            <a:r>
              <a:rPr lang="en-NZ" sz="2400" dirty="0" smtClean="0">
                <a:solidFill>
                  <a:schemeClr val="bg1"/>
                </a:solidFill>
              </a:rPr>
              <a:t>Stereotype </a:t>
            </a:r>
          </a:p>
          <a:p>
            <a:pPr lvl="0">
              <a:spcBef>
                <a:spcPct val="20000"/>
              </a:spcBef>
              <a:buFont typeface="Arial" pitchFamily="34" charset="0"/>
              <a:buChar char="•"/>
            </a:pPr>
            <a:r>
              <a:rPr lang="en-NZ" sz="2400" dirty="0" smtClean="0">
                <a:solidFill>
                  <a:schemeClr val="bg1"/>
                </a:solidFill>
              </a:rPr>
              <a:t>Version </a:t>
            </a:r>
          </a:p>
          <a:p>
            <a:pPr lvl="0">
              <a:spcBef>
                <a:spcPct val="20000"/>
              </a:spcBef>
              <a:buFont typeface="Arial" pitchFamily="34" charset="0"/>
              <a:buChar char="•"/>
            </a:pPr>
            <a:r>
              <a:rPr lang="en-NZ" sz="2400" dirty="0" smtClean="0">
                <a:solidFill>
                  <a:schemeClr val="bg1"/>
                </a:solidFill>
              </a:rPr>
              <a:t>Visibility</a:t>
            </a:r>
          </a:p>
          <a:p>
            <a:pPr lvl="0">
              <a:spcBef>
                <a:spcPct val="20000"/>
              </a:spcBef>
              <a:buFont typeface="Arial" pitchFamily="34" charset="0"/>
              <a:buChar char="•"/>
            </a:pPr>
            <a:endParaRPr lang="en-NZ" sz="2400" dirty="0" smtClean="0">
              <a:solidFill>
                <a:schemeClr val="bg1"/>
              </a:solidFill>
            </a:endParaRPr>
          </a:p>
          <a:p>
            <a:pPr>
              <a:spcBef>
                <a:spcPct val="20000"/>
              </a:spcBef>
            </a:pPr>
            <a:r>
              <a:rPr lang="en-NZ" sz="2400" u="sng" dirty="0" smtClean="0">
                <a:solidFill>
                  <a:schemeClr val="tx2">
                    <a:lumMod val="60000"/>
                    <a:lumOff val="40000"/>
                  </a:schemeClr>
                </a:solidFill>
              </a:rPr>
              <a:t>Elements</a:t>
            </a:r>
            <a:endParaRPr lang="en-NZ" sz="2400" dirty="0">
              <a:solidFill>
                <a:schemeClr val="bg1"/>
              </a:solidFill>
            </a:endParaRPr>
          </a:p>
          <a:p>
            <a:pPr lvl="0">
              <a:spcBef>
                <a:spcPct val="20000"/>
              </a:spcBef>
              <a:buFont typeface="Arial" pitchFamily="34" charset="0"/>
              <a:buChar char="•"/>
            </a:pPr>
            <a:r>
              <a:rPr lang="fr-FR" sz="2400" dirty="0" err="1" smtClean="0">
                <a:solidFill>
                  <a:schemeClr val="bg1"/>
                </a:solidFill>
              </a:rPr>
              <a:t>Attribute</a:t>
            </a:r>
            <a:r>
              <a:rPr lang="fr-FR" sz="2400" dirty="0" smtClean="0">
                <a:solidFill>
                  <a:schemeClr val="bg1"/>
                </a:solidFill>
              </a:rPr>
              <a:t> </a:t>
            </a:r>
          </a:p>
          <a:p>
            <a:pPr lvl="0">
              <a:spcBef>
                <a:spcPct val="20000"/>
              </a:spcBef>
              <a:buFont typeface="Arial" pitchFamily="34" charset="0"/>
              <a:buChar char="•"/>
            </a:pPr>
            <a:r>
              <a:rPr lang="fr-FR" sz="2400" dirty="0" smtClean="0">
                <a:solidFill>
                  <a:schemeClr val="bg1"/>
                </a:solidFill>
              </a:rPr>
              <a:t>Classifier </a:t>
            </a:r>
          </a:p>
          <a:p>
            <a:pPr lvl="0">
              <a:spcBef>
                <a:spcPct val="20000"/>
              </a:spcBef>
              <a:buFont typeface="Arial" pitchFamily="34" charset="0"/>
              <a:buChar char="•"/>
            </a:pPr>
            <a:r>
              <a:rPr lang="fr-FR" sz="2400" dirty="0" err="1" smtClean="0">
                <a:solidFill>
                  <a:schemeClr val="bg1"/>
                </a:solidFill>
              </a:rPr>
              <a:t>Parameter</a:t>
            </a:r>
            <a:r>
              <a:rPr lang="fr-FR" sz="2400" dirty="0" smtClean="0">
                <a:solidFill>
                  <a:schemeClr val="bg1"/>
                </a:solidFill>
              </a:rPr>
              <a:t> </a:t>
            </a:r>
          </a:p>
          <a:p>
            <a:pPr lvl="0">
              <a:spcBef>
                <a:spcPct val="20000"/>
              </a:spcBef>
              <a:buFont typeface="Arial" pitchFamily="34" charset="0"/>
              <a:buChar char="•"/>
            </a:pPr>
            <a:r>
              <a:rPr lang="fr-FR" sz="2400" dirty="0" err="1" smtClean="0">
                <a:solidFill>
                  <a:schemeClr val="bg1"/>
                </a:solidFill>
              </a:rPr>
              <a:t>Operation</a:t>
            </a:r>
            <a:r>
              <a:rPr lang="fr-FR" sz="2400" dirty="0" smtClean="0">
                <a:solidFill>
                  <a:schemeClr val="bg1"/>
                </a:solidFill>
              </a:rPr>
              <a:t> </a:t>
            </a:r>
          </a:p>
          <a:p>
            <a:pPr lvl="0">
              <a:spcBef>
                <a:spcPct val="20000"/>
              </a:spcBef>
              <a:buFont typeface="Arial" pitchFamily="34" charset="0"/>
              <a:buChar char="•"/>
            </a:pPr>
            <a:r>
              <a:rPr lang="fr-FR" sz="2400" dirty="0" smtClean="0">
                <a:solidFill>
                  <a:schemeClr val="bg1"/>
                </a:solidFill>
              </a:rPr>
              <a:t>Parent </a:t>
            </a:r>
          </a:p>
          <a:p>
            <a:pPr lvl="0">
              <a:spcBef>
                <a:spcPct val="20000"/>
              </a:spcBef>
              <a:buFont typeface="Arial" pitchFamily="34" charset="0"/>
              <a:buChar char="•"/>
            </a:pPr>
            <a:r>
              <a:rPr lang="fr-FR" sz="2400" dirty="0" smtClean="0">
                <a:solidFill>
                  <a:schemeClr val="bg1"/>
                </a:solidFill>
              </a:rPr>
              <a:t>Tag </a:t>
            </a:r>
          </a:p>
          <a:p>
            <a:pPr lvl="0">
              <a:spcBef>
                <a:spcPct val="20000"/>
              </a:spcBef>
              <a:buFont typeface="Arial" pitchFamily="34" charset="0"/>
              <a:buChar char="•"/>
            </a:pPr>
            <a:r>
              <a:rPr lang="fr-FR" sz="2400" dirty="0" err="1" smtClean="0">
                <a:solidFill>
                  <a:schemeClr val="bg1"/>
                </a:solidFill>
              </a:rPr>
              <a:t>XRef</a:t>
            </a:r>
            <a:endParaRPr lang="en-NZ" sz="2400" dirty="0">
              <a:solidFill>
                <a:schemeClr val="bg1"/>
              </a:solidFill>
            </a:endParaRPr>
          </a:p>
        </p:txBody>
      </p:sp>
      <p:sp>
        <p:nvSpPr>
          <p:cNvPr id="11" name="Rectangle 10"/>
          <p:cNvSpPr/>
          <p:nvPr/>
        </p:nvSpPr>
        <p:spPr>
          <a:xfrm>
            <a:off x="142844" y="571480"/>
            <a:ext cx="5951053"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MDA Transformations – Object Properties &amp; Elements</a:t>
            </a:r>
            <a:endParaRPr lang="en-NZ" dirty="0">
              <a:solidFill>
                <a:srgbClr val="A4D06A"/>
              </a:solidFill>
              <a:effectLst>
                <a:reflection blurRad="6350" stA="55000" endA="300" endPos="45500" dir="5400000" sy="-100000" algn="bl" rotWithShape="0"/>
              </a:effectLst>
              <a:latin typeface="Museo 500" pitchFamily="50" charset="0"/>
            </a:endParaRPr>
          </a:p>
        </p:txBody>
      </p:sp>
      <p:sp>
        <p:nvSpPr>
          <p:cNvPr id="12" name="Rounded Rectangle 11"/>
          <p:cNvSpPr/>
          <p:nvPr/>
        </p:nvSpPr>
        <p:spPr>
          <a:xfrm>
            <a:off x="1571604" y="5500702"/>
            <a:ext cx="6000792"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This is the list of documented properties – there are more, but they’re undocumented – some can be discovered by reviewing the source for the “out of the box” MDA templates or searching the EA forums.</a:t>
            </a:r>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142984"/>
            <a:ext cx="8643998" cy="5500726"/>
          </a:xfrm>
          <a:prstGeom prst="rect">
            <a:avLst/>
          </a:prstGeom>
        </p:spPr>
        <p:txBody>
          <a:bodyPr vert="horz" lIns="91440" tIns="45720" rIns="91440" bIns="45720" rtlCol="0">
            <a:normAutofit/>
          </a:bodyPr>
          <a:lstStyle/>
          <a:p>
            <a:pPr>
              <a:spcBef>
                <a:spcPct val="20000"/>
              </a:spcBef>
            </a:pPr>
            <a:r>
              <a:rPr lang="en-NZ" sz="2400" dirty="0" smtClean="0">
                <a:solidFill>
                  <a:schemeClr val="bg1"/>
                </a:solidFill>
              </a:rPr>
              <a:t>MDG Integration with Visual Studio </a:t>
            </a:r>
            <a:r>
              <a:rPr lang="en-NZ" sz="2400" dirty="0" err="1" smtClean="0">
                <a:solidFill>
                  <a:schemeClr val="bg1"/>
                </a:solidFill>
              </a:rPr>
              <a:t>.Net</a:t>
            </a:r>
            <a:r>
              <a:rPr lang="en-NZ" sz="2400" dirty="0" smtClean="0">
                <a:solidFill>
                  <a:schemeClr val="bg1"/>
                </a:solidFill>
              </a:rPr>
              <a:t>.</a:t>
            </a:r>
          </a:p>
          <a:p>
            <a:pPr>
              <a:spcBef>
                <a:spcPct val="20000"/>
              </a:spcBef>
            </a:pPr>
            <a:endParaRPr lang="en-NZ" sz="2400" dirty="0">
              <a:solidFill>
                <a:schemeClr val="bg1"/>
              </a:solidFill>
            </a:endParaRPr>
          </a:p>
          <a:p>
            <a:pPr>
              <a:spcBef>
                <a:spcPct val="20000"/>
              </a:spcBef>
            </a:pPr>
            <a:r>
              <a:rPr lang="en-NZ" sz="2400" dirty="0" smtClean="0">
                <a:solidFill>
                  <a:schemeClr val="bg1"/>
                </a:solidFill>
              </a:rPr>
              <a:t>A quick look at what it does and does not do...</a:t>
            </a:r>
          </a:p>
        </p:txBody>
      </p:sp>
      <p:sp>
        <p:nvSpPr>
          <p:cNvPr id="7" name="Rectangle 6"/>
          <p:cNvSpPr/>
          <p:nvPr/>
        </p:nvSpPr>
        <p:spPr>
          <a:xfrm>
            <a:off x="142844" y="571480"/>
            <a:ext cx="1914498"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Real world MDD</a:t>
            </a:r>
            <a:endParaRPr lang="en-NZ" dirty="0">
              <a:solidFill>
                <a:srgbClr val="A4D06A"/>
              </a:solidFill>
              <a:effectLst>
                <a:reflection blurRad="6350" stA="55000" endA="300" endPos="45500" dir="5400000" sy="-100000" algn="bl" rotWithShape="0"/>
              </a:effectLst>
              <a:latin typeface="Museo 500" pitchFamily="50"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142984"/>
            <a:ext cx="8643998" cy="5500726"/>
          </a:xfrm>
          <a:prstGeom prst="rect">
            <a:avLst/>
          </a:prstGeom>
        </p:spPr>
        <p:txBody>
          <a:bodyPr vert="horz" lIns="91440" tIns="45720" rIns="91440" bIns="45720" rtlCol="0">
            <a:normAutofit/>
          </a:bodyPr>
          <a:lstStyle/>
          <a:p>
            <a:pPr>
              <a:spcBef>
                <a:spcPct val="20000"/>
              </a:spcBef>
              <a:buFont typeface="Arial" pitchFamily="34" charset="0"/>
              <a:buChar char="•"/>
            </a:pPr>
            <a:r>
              <a:rPr lang="en-NZ" sz="2400" dirty="0">
                <a:solidFill>
                  <a:schemeClr val="bg1"/>
                </a:solidFill>
              </a:rPr>
              <a:t> </a:t>
            </a:r>
            <a:r>
              <a:rPr lang="en-NZ" sz="2400" dirty="0" smtClean="0">
                <a:solidFill>
                  <a:schemeClr val="bg1"/>
                </a:solidFill>
              </a:rPr>
              <a:t>Allows developers to avoid having to leave the confines of the Visual Studio IDE to achieve functions such as:</a:t>
            </a:r>
          </a:p>
          <a:p>
            <a:pPr lvl="1">
              <a:spcBef>
                <a:spcPct val="20000"/>
              </a:spcBef>
              <a:buFont typeface="Arial" pitchFamily="34" charset="0"/>
              <a:buChar char="•"/>
            </a:pPr>
            <a:r>
              <a:rPr lang="en-NZ" sz="2400" dirty="0" smtClean="0">
                <a:solidFill>
                  <a:schemeClr val="bg1"/>
                </a:solidFill>
              </a:rPr>
              <a:t> Basic model changes i.e. Element properties.</a:t>
            </a:r>
          </a:p>
          <a:p>
            <a:pPr lvl="1">
              <a:spcBef>
                <a:spcPct val="20000"/>
              </a:spcBef>
              <a:buFont typeface="Arial" pitchFamily="34" charset="0"/>
              <a:buChar char="•"/>
            </a:pPr>
            <a:r>
              <a:rPr lang="en-NZ" sz="2400" dirty="0" smtClean="0">
                <a:solidFill>
                  <a:schemeClr val="bg1"/>
                </a:solidFill>
              </a:rPr>
              <a:t> Version control</a:t>
            </a:r>
          </a:p>
          <a:p>
            <a:pPr lvl="1">
              <a:spcBef>
                <a:spcPct val="20000"/>
              </a:spcBef>
              <a:buFont typeface="Arial" pitchFamily="34" charset="0"/>
              <a:buChar char="•"/>
            </a:pPr>
            <a:r>
              <a:rPr lang="en-NZ" sz="2400" dirty="0">
                <a:solidFill>
                  <a:schemeClr val="bg1"/>
                </a:solidFill>
              </a:rPr>
              <a:t> </a:t>
            </a:r>
            <a:r>
              <a:rPr lang="en-NZ" sz="2400" dirty="0" smtClean="0">
                <a:solidFill>
                  <a:schemeClr val="bg1"/>
                </a:solidFill>
              </a:rPr>
              <a:t>Code Generation &amp; MDA Transformations</a:t>
            </a:r>
          </a:p>
          <a:p>
            <a:pPr lvl="1">
              <a:spcBef>
                <a:spcPct val="20000"/>
              </a:spcBef>
              <a:buFont typeface="Arial" pitchFamily="34" charset="0"/>
              <a:buChar char="•"/>
            </a:pPr>
            <a:r>
              <a:rPr lang="en-NZ" sz="2400" dirty="0" smtClean="0">
                <a:solidFill>
                  <a:schemeClr val="bg1"/>
                </a:solidFill>
              </a:rPr>
              <a:t> Generate HTML &amp; RTF Documentation.</a:t>
            </a:r>
          </a:p>
          <a:p>
            <a:pPr lvl="1">
              <a:spcBef>
                <a:spcPct val="20000"/>
              </a:spcBef>
              <a:buFont typeface="Arial" pitchFamily="34" charset="0"/>
              <a:buChar char="•"/>
            </a:pPr>
            <a:r>
              <a:rPr lang="en-NZ" sz="2400" dirty="0">
                <a:solidFill>
                  <a:schemeClr val="bg1"/>
                </a:solidFill>
              </a:rPr>
              <a:t> </a:t>
            </a:r>
            <a:r>
              <a:rPr lang="en-NZ" sz="2400" dirty="0" smtClean="0">
                <a:solidFill>
                  <a:schemeClr val="bg1"/>
                </a:solidFill>
              </a:rPr>
              <a:t>Navigation between code and model and back again.</a:t>
            </a:r>
          </a:p>
          <a:p>
            <a:pPr>
              <a:spcBef>
                <a:spcPct val="20000"/>
              </a:spcBef>
              <a:buFont typeface="Arial" pitchFamily="34" charset="0"/>
              <a:buChar char="•"/>
            </a:pPr>
            <a:r>
              <a:rPr lang="en-NZ" sz="2400" dirty="0">
                <a:solidFill>
                  <a:schemeClr val="bg1"/>
                </a:solidFill>
              </a:rPr>
              <a:t> </a:t>
            </a:r>
            <a:r>
              <a:rPr lang="en-NZ" sz="2400" dirty="0" smtClean="0">
                <a:solidFill>
                  <a:schemeClr val="bg1"/>
                </a:solidFill>
              </a:rPr>
              <a:t>Makes generating and synchronizing code for a single class very easy.</a:t>
            </a:r>
          </a:p>
          <a:p>
            <a:pPr>
              <a:spcBef>
                <a:spcPct val="20000"/>
              </a:spcBef>
              <a:buFont typeface="Arial" pitchFamily="34" charset="0"/>
              <a:buChar char="•"/>
            </a:pPr>
            <a:r>
              <a:rPr lang="en-NZ" sz="2400" dirty="0" smtClean="0">
                <a:solidFill>
                  <a:schemeClr val="bg1"/>
                </a:solidFill>
              </a:rPr>
              <a:t> Information about the model is generally displayed as HTML served under the hood by an inbuilt web server within EA.</a:t>
            </a:r>
          </a:p>
          <a:p>
            <a:pPr>
              <a:spcBef>
                <a:spcPct val="20000"/>
              </a:spcBef>
              <a:buFont typeface="Arial" pitchFamily="34" charset="0"/>
              <a:buChar char="•"/>
            </a:pPr>
            <a:r>
              <a:rPr lang="en-NZ" sz="2400" dirty="0">
                <a:solidFill>
                  <a:schemeClr val="bg1"/>
                </a:solidFill>
              </a:rPr>
              <a:t> </a:t>
            </a:r>
            <a:r>
              <a:rPr lang="en-NZ" sz="2400" dirty="0" smtClean="0">
                <a:solidFill>
                  <a:schemeClr val="bg1"/>
                </a:solidFill>
              </a:rPr>
              <a:t>Import &amp; Synchronization of Team Foundation Server (TFS) work items.</a:t>
            </a:r>
          </a:p>
          <a:p>
            <a:pPr>
              <a:spcBef>
                <a:spcPct val="20000"/>
              </a:spcBef>
              <a:buFont typeface="Arial" pitchFamily="34" charset="0"/>
              <a:buChar char="•"/>
            </a:pPr>
            <a:endParaRPr lang="en-NZ" sz="2400" dirty="0" smtClean="0">
              <a:solidFill>
                <a:schemeClr val="bg1"/>
              </a:solidFill>
            </a:endParaRPr>
          </a:p>
        </p:txBody>
      </p:sp>
      <p:sp>
        <p:nvSpPr>
          <p:cNvPr id="7" name="Rectangle 6"/>
          <p:cNvSpPr/>
          <p:nvPr/>
        </p:nvSpPr>
        <p:spPr>
          <a:xfrm>
            <a:off x="142844" y="571480"/>
            <a:ext cx="4417299"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MDG Integration for Visual Studio 2008</a:t>
            </a:r>
            <a:endParaRPr lang="en-NZ" dirty="0">
              <a:solidFill>
                <a:srgbClr val="A4D06A"/>
              </a:solidFill>
              <a:effectLst>
                <a:reflection blurRad="6350" stA="55000" endA="300" endPos="45500" dir="5400000" sy="-100000" algn="bl" rotWithShape="0"/>
              </a:effectLst>
              <a:latin typeface="Museo 500" pitchFamily="50"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142984"/>
            <a:ext cx="8643998" cy="5500726"/>
          </a:xfrm>
          <a:prstGeom prst="rect">
            <a:avLst/>
          </a:prstGeom>
        </p:spPr>
        <p:txBody>
          <a:bodyPr vert="horz" lIns="91440" tIns="45720" rIns="91440" bIns="45720" rtlCol="0">
            <a:normAutofit/>
          </a:bodyPr>
          <a:lstStyle/>
          <a:p>
            <a:pPr>
              <a:spcBef>
                <a:spcPct val="20000"/>
              </a:spcBef>
              <a:buFont typeface="Arial" pitchFamily="34" charset="0"/>
              <a:buChar char="•"/>
            </a:pPr>
            <a:r>
              <a:rPr lang="en-NZ" sz="2400" dirty="0">
                <a:solidFill>
                  <a:schemeClr val="bg1"/>
                </a:solidFill>
              </a:rPr>
              <a:t> </a:t>
            </a:r>
            <a:r>
              <a:rPr lang="en-NZ" sz="2400" dirty="0" smtClean="0">
                <a:solidFill>
                  <a:schemeClr val="bg1"/>
                </a:solidFill>
              </a:rPr>
              <a:t>Users connect projects in Visual Studio to packages in Enterprise Architect.</a:t>
            </a:r>
          </a:p>
          <a:p>
            <a:pPr>
              <a:spcBef>
                <a:spcPct val="20000"/>
              </a:spcBef>
              <a:buFont typeface="Arial" pitchFamily="34" charset="0"/>
              <a:buChar char="•"/>
            </a:pPr>
            <a:r>
              <a:rPr lang="en-NZ" sz="2400" dirty="0" smtClean="0">
                <a:solidFill>
                  <a:schemeClr val="bg1"/>
                </a:solidFill>
              </a:rPr>
              <a:t> These packages would be the target package used when applying your language specific MDA transforms i.e. To </a:t>
            </a:r>
            <a:r>
              <a:rPr lang="en-NZ" sz="2400" dirty="0" err="1" smtClean="0">
                <a:solidFill>
                  <a:schemeClr val="bg1"/>
                </a:solidFill>
              </a:rPr>
              <a:t>VB.Net</a:t>
            </a:r>
            <a:r>
              <a:rPr lang="en-NZ" sz="2400" dirty="0" smtClean="0">
                <a:solidFill>
                  <a:schemeClr val="bg1"/>
                </a:solidFill>
              </a:rPr>
              <a:t>, C++ or C#.</a:t>
            </a:r>
          </a:p>
          <a:p>
            <a:pPr>
              <a:spcBef>
                <a:spcPct val="20000"/>
              </a:spcBef>
              <a:buFont typeface="Arial" pitchFamily="34" charset="0"/>
              <a:buChar char="•"/>
            </a:pPr>
            <a:r>
              <a:rPr lang="en-NZ" sz="2400" dirty="0" smtClean="0">
                <a:solidFill>
                  <a:schemeClr val="bg1"/>
                </a:solidFill>
              </a:rPr>
              <a:t> Packages linked to Visual Studio Projects are designated by the Visual Studio infinite loop icon.</a:t>
            </a:r>
          </a:p>
        </p:txBody>
      </p:sp>
      <p:sp>
        <p:nvSpPr>
          <p:cNvPr id="7" name="Rectangle 6"/>
          <p:cNvSpPr/>
          <p:nvPr/>
        </p:nvSpPr>
        <p:spPr>
          <a:xfrm>
            <a:off x="142844" y="571480"/>
            <a:ext cx="4417299"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MDG Integration for Visual Studio 2008</a:t>
            </a:r>
            <a:endParaRPr lang="en-NZ" dirty="0">
              <a:solidFill>
                <a:srgbClr val="A4D06A"/>
              </a:solidFill>
              <a:effectLst>
                <a:reflection blurRad="6350" stA="55000" endA="300" endPos="45500" dir="5400000" sy="-100000" algn="bl" rotWithShape="0"/>
              </a:effectLst>
              <a:latin typeface="Museo 500" pitchFamily="50" charset="0"/>
            </a:endParaRPr>
          </a:p>
        </p:txBody>
      </p:sp>
      <p:pic>
        <p:nvPicPr>
          <p:cNvPr id="2050" name="Picture 2" descr="\\alexdesktop\c$\dev\presentations\mdg\Screenshots\ProjectExplorerForEAandVSNet_SideBySide.png"/>
          <p:cNvPicPr>
            <a:picLocks noChangeAspect="1" noChangeArrowheads="1"/>
          </p:cNvPicPr>
          <p:nvPr/>
        </p:nvPicPr>
        <p:blipFill>
          <a:blip r:embed="rId3"/>
          <a:srcRect/>
          <a:stretch>
            <a:fillRect/>
          </a:stretch>
        </p:blipFill>
        <p:spPr bwMode="auto">
          <a:xfrm>
            <a:off x="2357422" y="3714752"/>
            <a:ext cx="4543426" cy="1562100"/>
          </a:xfrm>
          <a:prstGeom prst="rect">
            <a:avLst/>
          </a:prstGeom>
          <a:noFill/>
          <a:effectLst>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142984"/>
            <a:ext cx="8643998" cy="5500726"/>
          </a:xfrm>
          <a:prstGeom prst="rect">
            <a:avLst/>
          </a:prstGeom>
        </p:spPr>
        <p:txBody>
          <a:bodyPr vert="horz" lIns="91440" tIns="45720" rIns="91440" bIns="45720" rtlCol="0">
            <a:normAutofit lnSpcReduction="10000"/>
          </a:bodyPr>
          <a:lstStyle/>
          <a:p>
            <a:pPr>
              <a:spcBef>
                <a:spcPct val="20000"/>
              </a:spcBef>
              <a:buFont typeface="Arial" pitchFamily="34" charset="0"/>
              <a:buChar char="•"/>
            </a:pPr>
            <a:r>
              <a:rPr lang="en-NZ" sz="2400" dirty="0">
                <a:solidFill>
                  <a:schemeClr val="bg1"/>
                </a:solidFill>
              </a:rPr>
              <a:t> </a:t>
            </a:r>
            <a:r>
              <a:rPr lang="en-NZ" sz="2400" dirty="0" smtClean="0">
                <a:solidFill>
                  <a:schemeClr val="bg1"/>
                </a:solidFill>
              </a:rPr>
              <a:t>MDG integration is just that – </a:t>
            </a:r>
            <a:r>
              <a:rPr lang="en-NZ" sz="2400" u="sng" dirty="0" smtClean="0">
                <a:solidFill>
                  <a:schemeClr val="bg1"/>
                </a:solidFill>
              </a:rPr>
              <a:t>integration</a:t>
            </a:r>
            <a:r>
              <a:rPr lang="en-NZ" sz="2400" dirty="0" smtClean="0">
                <a:solidFill>
                  <a:schemeClr val="bg1"/>
                </a:solidFill>
              </a:rPr>
              <a:t> – it doesn’t provide any functionality that isn’t already part of Enterprise Architect, it just makes it more convenient for a developer to use.</a:t>
            </a:r>
          </a:p>
          <a:p>
            <a:pPr>
              <a:spcBef>
                <a:spcPct val="20000"/>
              </a:spcBef>
              <a:buFont typeface="Arial" pitchFamily="34" charset="0"/>
              <a:buChar char="•"/>
            </a:pPr>
            <a:endParaRPr lang="en-NZ" sz="2400" dirty="0" smtClean="0">
              <a:solidFill>
                <a:schemeClr val="bg1"/>
              </a:solidFill>
            </a:endParaRPr>
          </a:p>
          <a:p>
            <a:pPr>
              <a:spcBef>
                <a:spcPct val="20000"/>
              </a:spcBef>
              <a:buFont typeface="Arial" pitchFamily="34" charset="0"/>
              <a:buChar char="•"/>
            </a:pPr>
            <a:r>
              <a:rPr lang="en-NZ" sz="2400" dirty="0">
                <a:solidFill>
                  <a:schemeClr val="bg1"/>
                </a:solidFill>
              </a:rPr>
              <a:t> </a:t>
            </a:r>
            <a:r>
              <a:rPr lang="en-NZ" sz="2400" dirty="0" smtClean="0">
                <a:solidFill>
                  <a:schemeClr val="bg1"/>
                </a:solidFill>
              </a:rPr>
              <a:t>In some ways it’s too crippled for a developer who is responsible for maintaining the model – for example you can’t delete packages or Elements without launching EA, and worse yet you can not view Tagged values for an element – which are often vital for Platform independent models.</a:t>
            </a:r>
          </a:p>
          <a:p>
            <a:pPr>
              <a:spcBef>
                <a:spcPct val="20000"/>
              </a:spcBef>
              <a:buFont typeface="Arial" pitchFamily="34" charset="0"/>
              <a:buChar char="•"/>
            </a:pPr>
            <a:endParaRPr lang="en-NZ" sz="2400" dirty="0" smtClean="0">
              <a:solidFill>
                <a:schemeClr val="bg1"/>
              </a:solidFill>
            </a:endParaRPr>
          </a:p>
          <a:p>
            <a:pPr>
              <a:spcBef>
                <a:spcPct val="20000"/>
              </a:spcBef>
              <a:buFont typeface="Arial" pitchFamily="34" charset="0"/>
              <a:buChar char="•"/>
            </a:pPr>
            <a:r>
              <a:rPr lang="en-NZ" sz="2400" dirty="0">
                <a:solidFill>
                  <a:schemeClr val="bg1"/>
                </a:solidFill>
              </a:rPr>
              <a:t> </a:t>
            </a:r>
            <a:r>
              <a:rPr lang="en-NZ" sz="2400" dirty="0" smtClean="0">
                <a:solidFill>
                  <a:schemeClr val="bg1"/>
                </a:solidFill>
              </a:rPr>
              <a:t>Hampered by the same limitations as EA when synchronizing between code and models i.e. Refactoring code will break your model (for example renaming a class in code will result in your model having two classes, one with the old name, one with the new).</a:t>
            </a:r>
          </a:p>
        </p:txBody>
      </p:sp>
      <p:sp>
        <p:nvSpPr>
          <p:cNvPr id="7" name="Rectangle 6"/>
          <p:cNvSpPr/>
          <p:nvPr/>
        </p:nvSpPr>
        <p:spPr>
          <a:xfrm>
            <a:off x="142844" y="571480"/>
            <a:ext cx="4417299"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MDG Integration for Visual Studio 2008</a:t>
            </a:r>
            <a:endParaRPr lang="en-NZ" dirty="0">
              <a:solidFill>
                <a:srgbClr val="A4D06A"/>
              </a:solidFill>
              <a:effectLst>
                <a:reflection blurRad="6350" stA="55000" endA="300" endPos="45500" dir="5400000" sy="-100000" algn="bl" rotWithShape="0"/>
              </a:effectLst>
              <a:latin typeface="Museo 500" pitchFamily="50"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142984"/>
            <a:ext cx="8643998" cy="5500726"/>
          </a:xfrm>
          <a:prstGeom prst="rect">
            <a:avLst/>
          </a:prstGeom>
        </p:spPr>
        <p:txBody>
          <a:bodyPr vert="horz" lIns="91440" tIns="45720" rIns="91440" bIns="45720" rtlCol="0">
            <a:normAutofit/>
          </a:bodyPr>
          <a:lstStyle/>
          <a:p>
            <a:pPr>
              <a:spcBef>
                <a:spcPct val="20000"/>
              </a:spcBef>
            </a:pPr>
            <a:r>
              <a:rPr lang="en-NZ" sz="2400" dirty="0" smtClean="0">
                <a:solidFill>
                  <a:schemeClr val="bg1"/>
                </a:solidFill>
              </a:rPr>
              <a:t>MDA is often discussed in high level terms – but let’s bring it back down to a practical level, by looking at some real examples</a:t>
            </a:r>
            <a:r>
              <a:rPr lang="en-NZ" sz="2400" dirty="0">
                <a:solidFill>
                  <a:schemeClr val="bg1"/>
                </a:solidFill>
              </a:rPr>
              <a:t> </a:t>
            </a:r>
            <a:r>
              <a:rPr lang="en-NZ" sz="2400" dirty="0" smtClean="0">
                <a:solidFill>
                  <a:schemeClr val="bg1"/>
                </a:solidFill>
              </a:rPr>
              <a:t>of transformations.</a:t>
            </a:r>
          </a:p>
          <a:p>
            <a:pPr>
              <a:spcBef>
                <a:spcPct val="20000"/>
              </a:spcBef>
              <a:buFont typeface="Arial" pitchFamily="34" charset="0"/>
              <a:buChar char="•"/>
            </a:pPr>
            <a:endParaRPr lang="en-NZ" sz="2400" dirty="0">
              <a:solidFill>
                <a:schemeClr val="bg1"/>
              </a:solidFill>
            </a:endParaRPr>
          </a:p>
          <a:p>
            <a:pPr>
              <a:spcBef>
                <a:spcPct val="20000"/>
              </a:spcBef>
              <a:buFont typeface="Arial" pitchFamily="34" charset="0"/>
              <a:buChar char="•"/>
            </a:pPr>
            <a:endParaRPr lang="en-NZ" sz="2400" dirty="0" smtClean="0">
              <a:solidFill>
                <a:schemeClr val="bg1"/>
              </a:solidFill>
            </a:endParaRPr>
          </a:p>
        </p:txBody>
      </p:sp>
      <p:sp>
        <p:nvSpPr>
          <p:cNvPr id="7" name="Rectangle 6"/>
          <p:cNvSpPr/>
          <p:nvPr/>
        </p:nvSpPr>
        <p:spPr>
          <a:xfrm>
            <a:off x="142844" y="571480"/>
            <a:ext cx="1914498"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Real world MDD</a:t>
            </a:r>
            <a:endParaRPr lang="en-NZ" dirty="0">
              <a:solidFill>
                <a:srgbClr val="A4D06A"/>
              </a:solidFill>
              <a:effectLst>
                <a:reflection blurRad="6350" stA="55000" endA="300" endPos="45500" dir="5400000" sy="-100000" algn="bl" rotWithShape="0"/>
              </a:effectLst>
              <a:latin typeface="Museo 500" pitchFamily="50"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142984"/>
            <a:ext cx="8643998" cy="5500726"/>
          </a:xfrm>
          <a:prstGeom prst="rect">
            <a:avLst/>
          </a:prstGeom>
        </p:spPr>
        <p:txBody>
          <a:bodyPr vert="horz" lIns="91440" tIns="45720" rIns="91440" bIns="45720" rtlCol="0">
            <a:normAutofit/>
          </a:bodyPr>
          <a:lstStyle/>
          <a:p>
            <a:pPr>
              <a:spcBef>
                <a:spcPct val="20000"/>
              </a:spcBef>
            </a:pPr>
            <a:r>
              <a:rPr lang="en-NZ" dirty="0" smtClean="0">
                <a:solidFill>
                  <a:schemeClr val="bg1"/>
                </a:solidFill>
              </a:rPr>
              <a:t>Scenario 1 – pick lists / lookup tables.</a:t>
            </a:r>
          </a:p>
          <a:p>
            <a:pPr>
              <a:spcBef>
                <a:spcPct val="20000"/>
              </a:spcBef>
            </a:pPr>
            <a:endParaRPr lang="en-NZ" dirty="0" smtClean="0">
              <a:solidFill>
                <a:schemeClr val="bg1"/>
              </a:solidFill>
            </a:endParaRPr>
          </a:p>
          <a:p>
            <a:pPr>
              <a:spcBef>
                <a:spcPct val="20000"/>
              </a:spcBef>
            </a:pPr>
            <a:r>
              <a:rPr lang="en-NZ" dirty="0" smtClean="0">
                <a:solidFill>
                  <a:schemeClr val="bg1"/>
                </a:solidFill>
              </a:rPr>
              <a:t>Often enumeration classes are used to model pick lists or lookup tables – problem here is that in some cases an enumeration class should be an enumeration in code as well (if for example the value isn’t persisted, or the set of values / labels can not be changed).</a:t>
            </a:r>
          </a:p>
          <a:p>
            <a:pPr>
              <a:spcBef>
                <a:spcPct val="20000"/>
              </a:spcBef>
            </a:pPr>
            <a:endParaRPr lang="en-NZ" dirty="0">
              <a:solidFill>
                <a:schemeClr val="bg1"/>
              </a:solidFill>
            </a:endParaRPr>
          </a:p>
          <a:p>
            <a:pPr>
              <a:spcBef>
                <a:spcPct val="20000"/>
              </a:spcBef>
            </a:pPr>
            <a:endParaRPr lang="en-NZ" dirty="0">
              <a:solidFill>
                <a:schemeClr val="bg1"/>
              </a:solidFill>
            </a:endParaRPr>
          </a:p>
        </p:txBody>
      </p:sp>
      <p:sp>
        <p:nvSpPr>
          <p:cNvPr id="7" name="Rectangle 6"/>
          <p:cNvSpPr/>
          <p:nvPr/>
        </p:nvSpPr>
        <p:spPr>
          <a:xfrm>
            <a:off x="142844" y="571480"/>
            <a:ext cx="1914498"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Real world MDD</a:t>
            </a:r>
            <a:endParaRPr lang="en-NZ" dirty="0">
              <a:solidFill>
                <a:srgbClr val="A4D06A"/>
              </a:solidFill>
              <a:effectLst>
                <a:reflection blurRad="6350" stA="55000" endA="300" endPos="45500" dir="5400000" sy="-100000" algn="bl" rotWithShape="0"/>
              </a:effectLst>
              <a:latin typeface="Museo 500" pitchFamily="50" charset="0"/>
            </a:endParaRPr>
          </a:p>
        </p:txBody>
      </p:sp>
      <p:pic>
        <p:nvPicPr>
          <p:cNvPr id="24578" name="Picture 2" descr="\\alexdesktop\c$\dev\presentations\mdg\Screenshots\Priority.PNG"/>
          <p:cNvPicPr>
            <a:picLocks noChangeAspect="1" noChangeArrowheads="1"/>
          </p:cNvPicPr>
          <p:nvPr/>
        </p:nvPicPr>
        <p:blipFill>
          <a:blip r:embed="rId3"/>
          <a:srcRect/>
          <a:stretch>
            <a:fillRect/>
          </a:stretch>
        </p:blipFill>
        <p:spPr bwMode="auto">
          <a:xfrm>
            <a:off x="1500166" y="2786058"/>
            <a:ext cx="1409700" cy="1314450"/>
          </a:xfrm>
          <a:prstGeom prst="rect">
            <a:avLst/>
          </a:prstGeom>
          <a:noFill/>
        </p:spPr>
      </p:pic>
      <p:pic>
        <p:nvPicPr>
          <p:cNvPr id="24579" name="Picture 3" descr="\\alexdesktop\c$\dev\presentations\mdg\Screenshots\Priority_PSM.png"/>
          <p:cNvPicPr>
            <a:picLocks noChangeAspect="1" noChangeArrowheads="1"/>
          </p:cNvPicPr>
          <p:nvPr/>
        </p:nvPicPr>
        <p:blipFill>
          <a:blip r:embed="rId4"/>
          <a:srcRect/>
          <a:stretch>
            <a:fillRect/>
          </a:stretch>
        </p:blipFill>
        <p:spPr bwMode="auto">
          <a:xfrm>
            <a:off x="4929190" y="2714620"/>
            <a:ext cx="1714512" cy="1308443"/>
          </a:xfrm>
          <a:prstGeom prst="rect">
            <a:avLst/>
          </a:prstGeom>
          <a:noFill/>
        </p:spPr>
      </p:pic>
      <p:sp>
        <p:nvSpPr>
          <p:cNvPr id="9" name="Right Arrow 8"/>
          <p:cNvSpPr/>
          <p:nvPr/>
        </p:nvSpPr>
        <p:spPr>
          <a:xfrm>
            <a:off x="3000364" y="3143248"/>
            <a:ext cx="1857388"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MDA Transform</a:t>
            </a:r>
            <a:endParaRPr lang="en-NZ" dirty="0"/>
          </a:p>
        </p:txBody>
      </p:sp>
      <p:pic>
        <p:nvPicPr>
          <p:cNvPr id="24580" name="Picture 4" descr="\\alexdesktop\c$\dev\presentations\mdg\Screenshots\Priority_Code.png"/>
          <p:cNvPicPr>
            <a:picLocks noChangeAspect="1" noChangeArrowheads="1"/>
          </p:cNvPicPr>
          <p:nvPr/>
        </p:nvPicPr>
        <p:blipFill>
          <a:blip r:embed="rId5"/>
          <a:srcRect/>
          <a:stretch>
            <a:fillRect/>
          </a:stretch>
        </p:blipFill>
        <p:spPr bwMode="auto">
          <a:xfrm>
            <a:off x="3214678" y="4714884"/>
            <a:ext cx="3802188" cy="1698640"/>
          </a:xfrm>
          <a:prstGeom prst="rect">
            <a:avLst/>
          </a:prstGeom>
        </p:spPr>
        <p:style>
          <a:lnRef idx="2">
            <a:schemeClr val="dk1"/>
          </a:lnRef>
          <a:fillRef idx="1">
            <a:schemeClr val="lt1"/>
          </a:fillRef>
          <a:effectRef idx="0">
            <a:schemeClr val="dk1"/>
          </a:effectRef>
          <a:fontRef idx="minor">
            <a:schemeClr val="dk1"/>
          </a:fontRef>
        </p:style>
      </p:pic>
      <p:sp>
        <p:nvSpPr>
          <p:cNvPr id="11" name="Curved Left Arrow 10"/>
          <p:cNvSpPr/>
          <p:nvPr/>
        </p:nvSpPr>
        <p:spPr>
          <a:xfrm>
            <a:off x="7000892" y="3714752"/>
            <a:ext cx="1571636" cy="23574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bg1"/>
                </a:solidFill>
              </a:rPr>
              <a:t>Code</a:t>
            </a:r>
          </a:p>
          <a:p>
            <a:pPr algn="ctr"/>
            <a:r>
              <a:rPr lang="en-NZ" dirty="0" smtClean="0">
                <a:solidFill>
                  <a:schemeClr val="bg1"/>
                </a:solidFill>
              </a:rPr>
              <a:t>Generation</a:t>
            </a:r>
          </a:p>
          <a:p>
            <a:pPr algn="ctr"/>
            <a:endParaRPr lang="en-NZ" dirty="0">
              <a:solidFill>
                <a:schemeClr val="bg1"/>
              </a:solidFill>
            </a:endParaRPr>
          </a:p>
        </p:txBody>
      </p:sp>
      <p:sp>
        <p:nvSpPr>
          <p:cNvPr id="13" name="Rectangle 12"/>
          <p:cNvSpPr/>
          <p:nvPr/>
        </p:nvSpPr>
        <p:spPr>
          <a:xfrm>
            <a:off x="357158" y="4286256"/>
            <a:ext cx="2357454"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Enumeration members become declarative attributes in code (which can be examined to generate data when application starts up for the first time...</a:t>
            </a:r>
            <a:endParaRPr lang="en-NZ" dirty="0"/>
          </a:p>
        </p:txBody>
      </p:sp>
      <p:cxnSp>
        <p:nvCxnSpPr>
          <p:cNvPr id="15" name="Straight Arrow Connector 14"/>
          <p:cNvCxnSpPr/>
          <p:nvPr/>
        </p:nvCxnSpPr>
        <p:spPr>
          <a:xfrm>
            <a:off x="2428860" y="5072074"/>
            <a:ext cx="785818" cy="1428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pic>
        <p:nvPicPr>
          <p:cNvPr id="25609" name="Picture 9" descr="\\alexdesktop\c$\dev\presentations\mdg\Screenshots\Book_searchable.PNG"/>
          <p:cNvPicPr>
            <a:picLocks noChangeAspect="1" noChangeArrowheads="1"/>
          </p:cNvPicPr>
          <p:nvPr/>
        </p:nvPicPr>
        <p:blipFill>
          <a:blip r:embed="rId2"/>
          <a:srcRect/>
          <a:stretch>
            <a:fillRect/>
          </a:stretch>
        </p:blipFill>
        <p:spPr bwMode="auto">
          <a:xfrm>
            <a:off x="428596" y="4429132"/>
            <a:ext cx="3429024" cy="2250056"/>
          </a:xfrm>
          <a:prstGeom prst="rect">
            <a:avLst/>
          </a:prstGeom>
          <a:noFill/>
        </p:spPr>
      </p:pic>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3"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000108"/>
            <a:ext cx="8643998" cy="5643602"/>
          </a:xfrm>
          <a:prstGeom prst="rect">
            <a:avLst/>
          </a:prstGeom>
        </p:spPr>
        <p:txBody>
          <a:bodyPr vert="horz" lIns="91440" tIns="45720" rIns="91440" bIns="45720" rtlCol="0">
            <a:normAutofit/>
          </a:bodyPr>
          <a:lstStyle/>
          <a:p>
            <a:pPr>
              <a:spcBef>
                <a:spcPct val="20000"/>
              </a:spcBef>
            </a:pPr>
            <a:r>
              <a:rPr lang="en-NZ" dirty="0" smtClean="0">
                <a:solidFill>
                  <a:schemeClr val="bg1"/>
                </a:solidFill>
              </a:rPr>
              <a:t>Scenario 2 – free text searching</a:t>
            </a:r>
            <a:br>
              <a:rPr lang="en-NZ" dirty="0" smtClean="0">
                <a:solidFill>
                  <a:schemeClr val="bg1"/>
                </a:solidFill>
              </a:rPr>
            </a:br>
            <a:endParaRPr lang="en-NZ" sz="1000" dirty="0">
              <a:solidFill>
                <a:schemeClr val="bg1"/>
              </a:solidFill>
            </a:endParaRPr>
          </a:p>
          <a:p>
            <a:pPr>
              <a:spcBef>
                <a:spcPct val="20000"/>
              </a:spcBef>
            </a:pPr>
            <a:r>
              <a:rPr lang="en-NZ" dirty="0" smtClean="0">
                <a:solidFill>
                  <a:schemeClr val="bg1"/>
                </a:solidFill>
              </a:rPr>
              <a:t>Relational databases are not great candidates for free-text searching, but there exists search engines (such as </a:t>
            </a:r>
            <a:r>
              <a:rPr lang="en-NZ" dirty="0" err="1" smtClean="0">
                <a:solidFill>
                  <a:schemeClr val="bg1"/>
                </a:solidFill>
              </a:rPr>
              <a:t>Lucene</a:t>
            </a:r>
            <a:r>
              <a:rPr lang="en-NZ" dirty="0" smtClean="0">
                <a:solidFill>
                  <a:schemeClr val="bg1"/>
                </a:solidFill>
              </a:rPr>
              <a:t> for Java or </a:t>
            </a:r>
            <a:r>
              <a:rPr lang="en-NZ" dirty="0" err="1" smtClean="0">
                <a:solidFill>
                  <a:schemeClr val="bg1"/>
                </a:solidFill>
              </a:rPr>
              <a:t>Lucene.Net</a:t>
            </a:r>
            <a:r>
              <a:rPr lang="en-NZ" dirty="0" smtClean="0">
                <a:solidFill>
                  <a:schemeClr val="bg1"/>
                </a:solidFill>
              </a:rPr>
              <a:t> for the </a:t>
            </a:r>
            <a:r>
              <a:rPr lang="en-NZ" dirty="0" err="1" smtClean="0">
                <a:solidFill>
                  <a:schemeClr val="bg1"/>
                </a:solidFill>
              </a:rPr>
              <a:t>.Net</a:t>
            </a:r>
            <a:r>
              <a:rPr lang="en-NZ" dirty="0" smtClean="0">
                <a:solidFill>
                  <a:schemeClr val="bg1"/>
                </a:solidFill>
              </a:rPr>
              <a:t> Framework) which excel at “</a:t>
            </a:r>
            <a:r>
              <a:rPr lang="en-NZ" dirty="0" err="1" smtClean="0">
                <a:solidFill>
                  <a:schemeClr val="bg1"/>
                </a:solidFill>
              </a:rPr>
              <a:t>google</a:t>
            </a:r>
            <a:r>
              <a:rPr lang="en-NZ" dirty="0" smtClean="0">
                <a:solidFill>
                  <a:schemeClr val="bg1"/>
                </a:solidFill>
              </a:rPr>
              <a:t>” style document searching.</a:t>
            </a:r>
            <a:r>
              <a:rPr lang="en-NZ" dirty="0">
                <a:solidFill>
                  <a:schemeClr val="bg1"/>
                </a:solidFill>
              </a:rPr>
              <a:t> </a:t>
            </a:r>
            <a:r>
              <a:rPr lang="en-NZ" dirty="0" smtClean="0">
                <a:solidFill>
                  <a:schemeClr val="bg1"/>
                </a:solidFill>
              </a:rPr>
              <a:t> But indexing all your entities is often too granular / risky.</a:t>
            </a:r>
          </a:p>
          <a:p>
            <a:pPr>
              <a:spcBef>
                <a:spcPct val="20000"/>
              </a:spcBef>
            </a:pPr>
            <a:endParaRPr lang="en-NZ" dirty="0">
              <a:solidFill>
                <a:schemeClr val="bg1"/>
              </a:solidFill>
            </a:endParaRPr>
          </a:p>
          <a:p>
            <a:pPr>
              <a:spcBef>
                <a:spcPct val="20000"/>
              </a:spcBef>
            </a:pPr>
            <a:endParaRPr lang="en-NZ" dirty="0" smtClean="0">
              <a:solidFill>
                <a:schemeClr val="bg1"/>
              </a:solidFill>
            </a:endParaRPr>
          </a:p>
          <a:p>
            <a:pPr>
              <a:spcBef>
                <a:spcPct val="20000"/>
              </a:spcBef>
            </a:pPr>
            <a:endParaRPr lang="en-NZ" dirty="0" smtClean="0">
              <a:solidFill>
                <a:schemeClr val="bg1"/>
              </a:solidFill>
            </a:endParaRPr>
          </a:p>
          <a:p>
            <a:pPr>
              <a:spcBef>
                <a:spcPct val="20000"/>
              </a:spcBef>
            </a:pPr>
            <a:endParaRPr lang="en-NZ" dirty="0">
              <a:solidFill>
                <a:schemeClr val="bg1"/>
              </a:solidFill>
            </a:endParaRPr>
          </a:p>
          <a:p>
            <a:pPr>
              <a:spcBef>
                <a:spcPct val="20000"/>
              </a:spcBef>
            </a:pPr>
            <a:endParaRPr lang="en-NZ" dirty="0">
              <a:solidFill>
                <a:schemeClr val="bg1"/>
              </a:solidFill>
            </a:endParaRPr>
          </a:p>
        </p:txBody>
      </p:sp>
      <p:sp>
        <p:nvSpPr>
          <p:cNvPr id="7" name="Rectangle 6"/>
          <p:cNvSpPr/>
          <p:nvPr/>
        </p:nvSpPr>
        <p:spPr>
          <a:xfrm>
            <a:off x="142844" y="571480"/>
            <a:ext cx="1914498"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Real world MDD</a:t>
            </a:r>
            <a:endParaRPr lang="en-NZ" dirty="0">
              <a:solidFill>
                <a:srgbClr val="A4D06A"/>
              </a:solidFill>
              <a:effectLst>
                <a:reflection blurRad="6350" stA="55000" endA="300" endPos="45500" dir="5400000" sy="-100000" algn="bl" rotWithShape="0"/>
              </a:effectLst>
              <a:latin typeface="Museo 500" pitchFamily="50" charset="0"/>
            </a:endParaRPr>
          </a:p>
        </p:txBody>
      </p:sp>
      <p:pic>
        <p:nvPicPr>
          <p:cNvPr id="25606" name="Picture 6" descr="\\alexdesktop\c$\dev\presentations\mdg\Screenshots\FreeTextSearch_FreeTextTag.PNG"/>
          <p:cNvPicPr>
            <a:picLocks noChangeAspect="1" noChangeArrowheads="1"/>
          </p:cNvPicPr>
          <p:nvPr/>
        </p:nvPicPr>
        <p:blipFill>
          <a:blip r:embed="rId4"/>
          <a:srcRect/>
          <a:stretch>
            <a:fillRect/>
          </a:stretch>
        </p:blipFill>
        <p:spPr bwMode="auto">
          <a:xfrm>
            <a:off x="3857620" y="2500306"/>
            <a:ext cx="2481263" cy="876300"/>
          </a:xfrm>
          <a:prstGeom prst="rect">
            <a:avLst/>
          </a:prstGeom>
          <a:noFill/>
        </p:spPr>
      </p:pic>
      <p:pic>
        <p:nvPicPr>
          <p:cNvPr id="25607" name="Picture 7" descr="\\alexdesktop\c$\dev\presentations\mdg\Screenshots\FreeTextSearch_DontIndexPrice.png"/>
          <p:cNvPicPr>
            <a:picLocks noChangeAspect="1" noChangeArrowheads="1"/>
          </p:cNvPicPr>
          <p:nvPr/>
        </p:nvPicPr>
        <p:blipFill>
          <a:blip r:embed="rId5"/>
          <a:srcRect/>
          <a:stretch>
            <a:fillRect/>
          </a:stretch>
        </p:blipFill>
        <p:spPr bwMode="auto">
          <a:xfrm>
            <a:off x="3714744" y="3308609"/>
            <a:ext cx="2428892" cy="895350"/>
          </a:xfrm>
          <a:prstGeom prst="rect">
            <a:avLst/>
          </a:prstGeom>
          <a:noFill/>
        </p:spPr>
      </p:pic>
      <p:pic>
        <p:nvPicPr>
          <p:cNvPr id="25608" name="Picture 8" descr="\\alexdesktop\c$\dev\presentations\mdg\Screenshots\FreeTextSearch_diagram.PNG"/>
          <p:cNvPicPr>
            <a:picLocks noChangeAspect="1" noChangeArrowheads="1"/>
          </p:cNvPicPr>
          <p:nvPr/>
        </p:nvPicPr>
        <p:blipFill>
          <a:blip r:embed="rId6"/>
          <a:srcRect/>
          <a:stretch>
            <a:fillRect/>
          </a:stretch>
        </p:blipFill>
        <p:spPr bwMode="auto">
          <a:xfrm>
            <a:off x="428596" y="2714620"/>
            <a:ext cx="1928826" cy="1607355"/>
          </a:xfrm>
          <a:prstGeom prst="rect">
            <a:avLst/>
          </a:prstGeom>
          <a:noFill/>
        </p:spPr>
      </p:pic>
      <p:cxnSp>
        <p:nvCxnSpPr>
          <p:cNvPr id="22" name="Straight Arrow Connector 21"/>
          <p:cNvCxnSpPr>
            <a:stCxn id="25606" idx="1"/>
          </p:cNvCxnSpPr>
          <p:nvPr/>
        </p:nvCxnSpPr>
        <p:spPr>
          <a:xfrm rot="10800000">
            <a:off x="1285852" y="2857496"/>
            <a:ext cx="2571768" cy="809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5607" idx="1"/>
          </p:cNvCxnSpPr>
          <p:nvPr/>
        </p:nvCxnSpPr>
        <p:spPr>
          <a:xfrm rot="10800000">
            <a:off x="1285852" y="3143248"/>
            <a:ext cx="2428892" cy="6130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2285984" y="3929066"/>
            <a:ext cx="1571636" cy="4286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500826" y="2643182"/>
            <a:ext cx="2500330" cy="646331"/>
          </a:xfrm>
          <a:prstGeom prst="rect">
            <a:avLst/>
          </a:prstGeom>
          <a:noFill/>
        </p:spPr>
        <p:txBody>
          <a:bodyPr wrap="square" rtlCol="0">
            <a:spAutoFit/>
          </a:bodyPr>
          <a:lstStyle/>
          <a:p>
            <a:r>
              <a:rPr lang="en-NZ" dirty="0" smtClean="0">
                <a:solidFill>
                  <a:schemeClr val="bg1"/>
                </a:solidFill>
              </a:rPr>
              <a:t>Make this entity searchable.</a:t>
            </a:r>
          </a:p>
        </p:txBody>
      </p:sp>
      <p:sp>
        <p:nvSpPr>
          <p:cNvPr id="33" name="TextBox 32"/>
          <p:cNvSpPr txBox="1"/>
          <p:nvPr/>
        </p:nvSpPr>
        <p:spPr>
          <a:xfrm>
            <a:off x="6429388" y="3786190"/>
            <a:ext cx="2500330" cy="646331"/>
          </a:xfrm>
          <a:prstGeom prst="rect">
            <a:avLst/>
          </a:prstGeom>
          <a:noFill/>
        </p:spPr>
        <p:txBody>
          <a:bodyPr wrap="square" rtlCol="0">
            <a:spAutoFit/>
          </a:bodyPr>
          <a:lstStyle/>
          <a:p>
            <a:r>
              <a:rPr lang="en-NZ" dirty="0" smtClean="0">
                <a:solidFill>
                  <a:schemeClr val="bg1"/>
                </a:solidFill>
              </a:rPr>
              <a:t>Make price unsearchable.</a:t>
            </a:r>
          </a:p>
        </p:txBody>
      </p:sp>
      <p:sp>
        <p:nvSpPr>
          <p:cNvPr id="34" name="TextBox 33"/>
          <p:cNvSpPr txBox="1"/>
          <p:nvPr/>
        </p:nvSpPr>
        <p:spPr>
          <a:xfrm>
            <a:off x="6429388" y="4643446"/>
            <a:ext cx="2500330" cy="1200329"/>
          </a:xfrm>
          <a:prstGeom prst="rect">
            <a:avLst/>
          </a:prstGeom>
          <a:noFill/>
        </p:spPr>
        <p:txBody>
          <a:bodyPr wrap="square" rtlCol="0">
            <a:spAutoFit/>
          </a:bodyPr>
          <a:lstStyle/>
          <a:p>
            <a:r>
              <a:rPr lang="en-NZ" dirty="0" smtClean="0">
                <a:solidFill>
                  <a:schemeClr val="bg1"/>
                </a:solidFill>
              </a:rPr>
              <a:t>Embed the authors entity in the book entity for searching purposes (</a:t>
            </a:r>
            <a:r>
              <a:rPr lang="en-NZ" dirty="0" err="1" smtClean="0">
                <a:solidFill>
                  <a:schemeClr val="bg1"/>
                </a:solidFill>
              </a:rPr>
              <a:t>denormalize</a:t>
            </a:r>
            <a:r>
              <a:rPr lang="en-NZ" dirty="0" smtClean="0">
                <a:solidFill>
                  <a:schemeClr val="bg1"/>
                </a:solidFill>
              </a:rPr>
              <a:t>) </a:t>
            </a:r>
          </a:p>
        </p:txBody>
      </p:sp>
      <p:pic>
        <p:nvPicPr>
          <p:cNvPr id="25605" name="Picture 5" descr="\\alexdesktop\c$\dev\presentations\mdg\Screenshots\FreeTextSearch_EmbeddedTag.PNG"/>
          <p:cNvPicPr>
            <a:picLocks noChangeAspect="1" noChangeArrowheads="1"/>
          </p:cNvPicPr>
          <p:nvPr/>
        </p:nvPicPr>
        <p:blipFill>
          <a:blip r:embed="rId7"/>
          <a:srcRect/>
          <a:stretch>
            <a:fillRect/>
          </a:stretch>
        </p:blipFill>
        <p:spPr bwMode="auto">
          <a:xfrm>
            <a:off x="3861132" y="4147834"/>
            <a:ext cx="2428874" cy="8286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142984"/>
            <a:ext cx="8643998" cy="5500726"/>
          </a:xfrm>
          <a:prstGeom prst="rect">
            <a:avLst/>
          </a:prstGeom>
        </p:spPr>
        <p:txBody>
          <a:bodyPr vert="horz" lIns="91440" tIns="45720" rIns="91440" bIns="45720" rtlCol="0">
            <a:normAutofit/>
          </a:bodyPr>
          <a:lstStyle/>
          <a:p>
            <a:pPr>
              <a:spcBef>
                <a:spcPct val="20000"/>
              </a:spcBef>
            </a:pPr>
            <a:r>
              <a:rPr lang="en-NZ" sz="2000" dirty="0" smtClean="0">
                <a:solidFill>
                  <a:schemeClr val="bg1"/>
                </a:solidFill>
              </a:rPr>
              <a:t>Scenario 3 – validation framework</a:t>
            </a:r>
          </a:p>
          <a:p>
            <a:pPr>
              <a:spcBef>
                <a:spcPct val="20000"/>
              </a:spcBef>
            </a:pPr>
            <a:r>
              <a:rPr lang="en-NZ" sz="2000" dirty="0" smtClean="0">
                <a:solidFill>
                  <a:schemeClr val="bg1"/>
                </a:solidFill>
              </a:rPr>
              <a:t>Validation frameworks exist for most languages – allowing entities to be validated at point of saving against business rules etc.</a:t>
            </a:r>
          </a:p>
        </p:txBody>
      </p:sp>
      <p:sp>
        <p:nvSpPr>
          <p:cNvPr id="7" name="Rectangle 6"/>
          <p:cNvSpPr/>
          <p:nvPr/>
        </p:nvSpPr>
        <p:spPr>
          <a:xfrm>
            <a:off x="142844" y="571480"/>
            <a:ext cx="1914498"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Real world MDD</a:t>
            </a:r>
            <a:endParaRPr lang="en-NZ" dirty="0">
              <a:solidFill>
                <a:srgbClr val="A4D06A"/>
              </a:solidFill>
              <a:effectLst>
                <a:reflection blurRad="6350" stA="55000" endA="300" endPos="45500" dir="5400000" sy="-100000" algn="bl" rotWithShape="0"/>
              </a:effectLst>
              <a:latin typeface="Museo 500" pitchFamily="50" charset="0"/>
            </a:endParaRPr>
          </a:p>
        </p:txBody>
      </p:sp>
      <p:pic>
        <p:nvPicPr>
          <p:cNvPr id="26626" name="Picture 2" descr="\\alexdesktop\c$\dev\presentations\mdg\Screenshots\EmailConstraint.PNG"/>
          <p:cNvPicPr>
            <a:picLocks noChangeAspect="1" noChangeArrowheads="1"/>
          </p:cNvPicPr>
          <p:nvPr/>
        </p:nvPicPr>
        <p:blipFill>
          <a:blip r:embed="rId3"/>
          <a:srcRect/>
          <a:stretch>
            <a:fillRect/>
          </a:stretch>
        </p:blipFill>
        <p:spPr bwMode="auto">
          <a:xfrm>
            <a:off x="428596" y="2428868"/>
            <a:ext cx="4371975" cy="1352550"/>
          </a:xfrm>
          <a:prstGeom prst="rect">
            <a:avLst/>
          </a:prstGeom>
          <a:noFill/>
        </p:spPr>
      </p:pic>
      <p:pic>
        <p:nvPicPr>
          <p:cNvPr id="26627" name="Picture 3" descr="\\alexdesktop\c$\dev\presentations\mdg\Screenshots\LengthConstraint.PNG"/>
          <p:cNvPicPr>
            <a:picLocks noChangeAspect="1" noChangeArrowheads="1"/>
          </p:cNvPicPr>
          <p:nvPr/>
        </p:nvPicPr>
        <p:blipFill>
          <a:blip r:embed="rId4"/>
          <a:srcRect/>
          <a:stretch>
            <a:fillRect/>
          </a:stretch>
        </p:blipFill>
        <p:spPr bwMode="auto">
          <a:xfrm>
            <a:off x="1214414" y="2571744"/>
            <a:ext cx="4400550" cy="1343025"/>
          </a:xfrm>
          <a:prstGeom prst="rect">
            <a:avLst/>
          </a:prstGeom>
          <a:noFill/>
        </p:spPr>
      </p:pic>
      <p:pic>
        <p:nvPicPr>
          <p:cNvPr id="26628" name="Picture 4" descr="\\alexdesktop\c$\dev\presentations\mdg\Screenshots\ConstraintsScript.PNG"/>
          <p:cNvPicPr>
            <a:picLocks noChangeAspect="1" noChangeArrowheads="1"/>
          </p:cNvPicPr>
          <p:nvPr/>
        </p:nvPicPr>
        <p:blipFill>
          <a:blip r:embed="rId5"/>
          <a:srcRect/>
          <a:stretch>
            <a:fillRect/>
          </a:stretch>
        </p:blipFill>
        <p:spPr bwMode="auto">
          <a:xfrm>
            <a:off x="1000100" y="4286256"/>
            <a:ext cx="5981700" cy="628650"/>
          </a:xfrm>
          <a:prstGeom prst="rect">
            <a:avLst/>
          </a:prstGeom>
          <a:noFill/>
        </p:spPr>
      </p:pic>
      <p:sp>
        <p:nvSpPr>
          <p:cNvPr id="11" name="Down Arrow 10"/>
          <p:cNvSpPr/>
          <p:nvPr/>
        </p:nvSpPr>
        <p:spPr>
          <a:xfrm>
            <a:off x="3500430" y="3929066"/>
            <a:ext cx="428628"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6629" name="Picture 5" descr="\\alexdesktop\c$\dev\presentations\mdg\Screenshots\ValidateAttribute.PNG"/>
          <p:cNvPicPr>
            <a:picLocks noChangeAspect="1" noChangeArrowheads="1"/>
          </p:cNvPicPr>
          <p:nvPr/>
        </p:nvPicPr>
        <p:blipFill>
          <a:blip r:embed="rId6"/>
          <a:srcRect/>
          <a:stretch>
            <a:fillRect/>
          </a:stretch>
        </p:blipFill>
        <p:spPr bwMode="auto">
          <a:xfrm>
            <a:off x="5072066" y="5143512"/>
            <a:ext cx="2000264" cy="1423265"/>
          </a:xfrm>
          <a:prstGeom prst="rect">
            <a:avLst/>
          </a:prstGeom>
          <a:noFill/>
        </p:spPr>
      </p:pic>
      <p:sp>
        <p:nvSpPr>
          <p:cNvPr id="12" name="Curved Left Arrow 11"/>
          <p:cNvSpPr/>
          <p:nvPr/>
        </p:nvSpPr>
        <p:spPr>
          <a:xfrm>
            <a:off x="7215206" y="4572008"/>
            <a:ext cx="857256" cy="15001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chemeClr val="tx1"/>
              </a:solidFill>
            </a:endParaRPr>
          </a:p>
        </p:txBody>
      </p:sp>
      <p:sp>
        <p:nvSpPr>
          <p:cNvPr id="13" name="TextBox 12"/>
          <p:cNvSpPr txBox="1"/>
          <p:nvPr/>
        </p:nvSpPr>
        <p:spPr>
          <a:xfrm>
            <a:off x="428596" y="5143512"/>
            <a:ext cx="4572031" cy="1200329"/>
          </a:xfrm>
          <a:prstGeom prst="rect">
            <a:avLst/>
          </a:prstGeom>
          <a:noFill/>
        </p:spPr>
        <p:txBody>
          <a:bodyPr wrap="square" rtlCol="0">
            <a:spAutoFit/>
          </a:bodyPr>
          <a:lstStyle/>
          <a:p>
            <a:r>
              <a:rPr lang="en-NZ" dirty="0" smtClean="0">
                <a:solidFill>
                  <a:schemeClr val="bg1"/>
                </a:solidFill>
              </a:rPr>
              <a:t>Using OCL we define simple constraints, then</a:t>
            </a:r>
          </a:p>
          <a:p>
            <a:r>
              <a:rPr lang="en-NZ" dirty="0" smtClean="0">
                <a:solidFill>
                  <a:schemeClr val="bg1"/>
                </a:solidFill>
              </a:rPr>
              <a:t>Use a custom developed add-in to parse the constraints to create the associated attribute declarations.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142984"/>
            <a:ext cx="8643998" cy="5500726"/>
          </a:xfrm>
          <a:prstGeom prst="rect">
            <a:avLst/>
          </a:prstGeom>
        </p:spPr>
        <p:txBody>
          <a:bodyPr vert="horz" lIns="91440" tIns="45720" rIns="91440" bIns="45720" rtlCol="0">
            <a:normAutofit/>
          </a:bodyPr>
          <a:lstStyle/>
          <a:p>
            <a:pPr>
              <a:spcBef>
                <a:spcPct val="20000"/>
              </a:spcBef>
            </a:pPr>
            <a:r>
              <a:rPr lang="en-NZ" sz="2000" dirty="0" smtClean="0">
                <a:solidFill>
                  <a:schemeClr val="bg1"/>
                </a:solidFill>
              </a:rPr>
              <a:t>Scenario 4 – security</a:t>
            </a:r>
          </a:p>
          <a:p>
            <a:pPr>
              <a:spcBef>
                <a:spcPct val="20000"/>
              </a:spcBef>
            </a:pPr>
            <a:r>
              <a:rPr lang="en-NZ" sz="2000" dirty="0" smtClean="0">
                <a:solidFill>
                  <a:schemeClr val="bg1"/>
                </a:solidFill>
              </a:rPr>
              <a:t>Role based security is common but more often then not each role represents a set of operations...</a:t>
            </a:r>
          </a:p>
        </p:txBody>
      </p:sp>
      <p:sp>
        <p:nvSpPr>
          <p:cNvPr id="7" name="Rectangle 6"/>
          <p:cNvSpPr/>
          <p:nvPr/>
        </p:nvSpPr>
        <p:spPr>
          <a:xfrm>
            <a:off x="142844" y="571480"/>
            <a:ext cx="1914498"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Real world MDD</a:t>
            </a:r>
            <a:endParaRPr lang="en-NZ" dirty="0">
              <a:solidFill>
                <a:srgbClr val="A4D06A"/>
              </a:solidFill>
              <a:effectLst>
                <a:reflection blurRad="6350" stA="55000" endA="300" endPos="45500" dir="5400000" sy="-100000" algn="bl" rotWithShape="0"/>
              </a:effectLst>
              <a:latin typeface="Museo 500" pitchFamily="50" charset="0"/>
            </a:endParaRPr>
          </a:p>
        </p:txBody>
      </p:sp>
      <p:pic>
        <p:nvPicPr>
          <p:cNvPr id="27650" name="Picture 2" descr="\\alexdesktop\c$\dev\presentations\mdg\Screenshots\Book_Operations.PNG"/>
          <p:cNvPicPr>
            <a:picLocks noChangeAspect="1" noChangeArrowheads="1"/>
          </p:cNvPicPr>
          <p:nvPr/>
        </p:nvPicPr>
        <p:blipFill>
          <a:blip r:embed="rId3"/>
          <a:srcRect/>
          <a:stretch>
            <a:fillRect/>
          </a:stretch>
        </p:blipFill>
        <p:spPr bwMode="auto">
          <a:xfrm>
            <a:off x="357158" y="2285992"/>
            <a:ext cx="2571768" cy="1971311"/>
          </a:xfrm>
          <a:prstGeom prst="rect">
            <a:avLst/>
          </a:prstGeom>
          <a:noFill/>
        </p:spPr>
      </p:pic>
      <p:pic>
        <p:nvPicPr>
          <p:cNvPr id="27651" name="Picture 3" descr="\\alexdesktop\c$\dev\presentations\mdg\Screenshots\Book_RoleOperations.PNG"/>
          <p:cNvPicPr>
            <a:picLocks noChangeAspect="1" noChangeArrowheads="1"/>
          </p:cNvPicPr>
          <p:nvPr/>
        </p:nvPicPr>
        <p:blipFill>
          <a:blip r:embed="rId4"/>
          <a:srcRect/>
          <a:stretch>
            <a:fillRect/>
          </a:stretch>
        </p:blipFill>
        <p:spPr bwMode="auto">
          <a:xfrm>
            <a:off x="3357554" y="2357431"/>
            <a:ext cx="2781299" cy="1875338"/>
          </a:xfrm>
          <a:prstGeom prst="rect">
            <a:avLst/>
          </a:prstGeom>
          <a:noFill/>
        </p:spPr>
      </p:pic>
      <p:sp>
        <p:nvSpPr>
          <p:cNvPr id="16" name="TextBox 15"/>
          <p:cNvSpPr txBox="1"/>
          <p:nvPr/>
        </p:nvSpPr>
        <p:spPr>
          <a:xfrm>
            <a:off x="6357950" y="2500306"/>
            <a:ext cx="2571768" cy="1477328"/>
          </a:xfrm>
          <a:prstGeom prst="rect">
            <a:avLst/>
          </a:prstGeom>
          <a:noFill/>
        </p:spPr>
        <p:txBody>
          <a:bodyPr wrap="square" rtlCol="0">
            <a:spAutoFit/>
          </a:bodyPr>
          <a:lstStyle/>
          <a:p>
            <a:r>
              <a:rPr lang="en-NZ" dirty="0" smtClean="0">
                <a:solidFill>
                  <a:schemeClr val="bg1"/>
                </a:solidFill>
              </a:rPr>
              <a:t>Librarian role can access all book operations,</a:t>
            </a:r>
          </a:p>
          <a:p>
            <a:r>
              <a:rPr lang="en-NZ" dirty="0" smtClean="0">
                <a:solidFill>
                  <a:schemeClr val="bg1"/>
                </a:solidFill>
              </a:rPr>
              <a:t>Except for “Create Order” which is explicitly</a:t>
            </a:r>
          </a:p>
          <a:p>
            <a:r>
              <a:rPr lang="en-NZ" dirty="0" smtClean="0">
                <a:solidFill>
                  <a:schemeClr val="bg1"/>
                </a:solidFill>
              </a:rPr>
              <a:t>Denied to them.</a:t>
            </a:r>
            <a:endParaRPr lang="en-NZ" dirty="0">
              <a:solidFill>
                <a:schemeClr val="bg1"/>
              </a:solidFill>
            </a:endParaRPr>
          </a:p>
        </p:txBody>
      </p:sp>
      <p:pic>
        <p:nvPicPr>
          <p:cNvPr id="27652" name="Picture 4" descr="\\alexdesktop\c$\dev\presentations\mdg\Screenshots\RoleRepository.PNG"/>
          <p:cNvPicPr>
            <a:picLocks noChangeAspect="1" noChangeArrowheads="1"/>
          </p:cNvPicPr>
          <p:nvPr/>
        </p:nvPicPr>
        <p:blipFill>
          <a:blip r:embed="rId5"/>
          <a:srcRect/>
          <a:stretch>
            <a:fillRect/>
          </a:stretch>
        </p:blipFill>
        <p:spPr bwMode="auto">
          <a:xfrm>
            <a:off x="357158" y="4572008"/>
            <a:ext cx="5786478" cy="954071"/>
          </a:xfrm>
          <a:prstGeom prst="rect">
            <a:avLst/>
          </a:prstGeom>
          <a:noFill/>
        </p:spPr>
      </p:pic>
      <p:sp>
        <p:nvSpPr>
          <p:cNvPr id="18" name="Down Arrow 17"/>
          <p:cNvSpPr/>
          <p:nvPr/>
        </p:nvSpPr>
        <p:spPr>
          <a:xfrm>
            <a:off x="2928926" y="4143380"/>
            <a:ext cx="357190"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TextBox 18"/>
          <p:cNvSpPr txBox="1"/>
          <p:nvPr/>
        </p:nvSpPr>
        <p:spPr>
          <a:xfrm>
            <a:off x="6286512" y="4429132"/>
            <a:ext cx="2643206" cy="2308324"/>
          </a:xfrm>
          <a:prstGeom prst="rect">
            <a:avLst/>
          </a:prstGeom>
          <a:noFill/>
        </p:spPr>
        <p:txBody>
          <a:bodyPr wrap="square" rtlCol="0">
            <a:spAutoFit/>
          </a:bodyPr>
          <a:lstStyle/>
          <a:p>
            <a:r>
              <a:rPr lang="en-NZ" dirty="0" smtClean="0">
                <a:solidFill>
                  <a:schemeClr val="bg1"/>
                </a:solidFill>
              </a:rPr>
              <a:t>A security role repository is generated with all the default role to operation mappings.  Operations are generated as a set of nested classes – avoid operation names being miss-typed etc. In code.</a:t>
            </a:r>
            <a:endParaRPr lang="en-NZ" dirty="0">
              <a:solidFill>
                <a:schemeClr val="bg1"/>
              </a:solidFill>
            </a:endParaRPr>
          </a:p>
        </p:txBody>
      </p:sp>
      <p:pic>
        <p:nvPicPr>
          <p:cNvPr id="27653" name="Picture 5" descr="\\alexdesktop\c$\dev\presentations\mdg\Screenshots\BookOperations.PNG"/>
          <p:cNvPicPr>
            <a:picLocks noChangeAspect="1" noChangeArrowheads="1"/>
          </p:cNvPicPr>
          <p:nvPr/>
        </p:nvPicPr>
        <p:blipFill>
          <a:blip r:embed="rId6"/>
          <a:srcRect/>
          <a:stretch>
            <a:fillRect/>
          </a:stretch>
        </p:blipFill>
        <p:spPr bwMode="auto">
          <a:xfrm>
            <a:off x="357158" y="5715016"/>
            <a:ext cx="2354244" cy="859371"/>
          </a:xfrm>
          <a:prstGeom prst="rect">
            <a:avLst/>
          </a:prstGeom>
          <a:noFill/>
        </p:spPr>
      </p:pic>
      <p:pic>
        <p:nvPicPr>
          <p:cNvPr id="27655" name="Picture 7" descr="\\alexdesktop\c$\dev\presentations\mdg\Screenshots\BookOperations2.PNG"/>
          <p:cNvPicPr>
            <a:picLocks noChangeAspect="1" noChangeArrowheads="1"/>
          </p:cNvPicPr>
          <p:nvPr/>
        </p:nvPicPr>
        <p:blipFill>
          <a:blip r:embed="rId7"/>
          <a:srcRect/>
          <a:stretch>
            <a:fillRect/>
          </a:stretch>
        </p:blipFill>
        <p:spPr bwMode="auto">
          <a:xfrm>
            <a:off x="2857488" y="5715016"/>
            <a:ext cx="2674935" cy="92710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500034" y="1142984"/>
            <a:ext cx="8358246" cy="4929222"/>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baseline="0" noProof="0" dirty="0" smtClean="0">
                <a:ln>
                  <a:noFill/>
                </a:ln>
                <a:solidFill>
                  <a:schemeClr val="bg1"/>
                </a:solidFill>
                <a:effectLst/>
                <a:uLnTx/>
                <a:uFillTx/>
                <a:latin typeface="+mn-lt"/>
                <a:ea typeface="+mn-ea"/>
                <a:cs typeface="+mn-cs"/>
              </a:rPr>
              <a:t> Senior</a:t>
            </a:r>
            <a:r>
              <a:rPr kumimoji="0" lang="en-NZ" sz="2400" b="0" i="0" u="none" strike="noStrike" kern="1200" cap="none" spc="0" normalizeH="0" noProof="0" dirty="0" smtClean="0">
                <a:ln>
                  <a:noFill/>
                </a:ln>
                <a:solidFill>
                  <a:schemeClr val="bg1"/>
                </a:solidFill>
                <a:effectLst/>
                <a:uLnTx/>
                <a:uFillTx/>
                <a:latin typeface="+mn-lt"/>
                <a:ea typeface="+mn-ea"/>
                <a:cs typeface="+mn-cs"/>
              </a:rPr>
              <a:t> developer and managing director of a Boutique software development company (</a:t>
            </a:r>
            <a:r>
              <a:rPr kumimoji="0" lang="en-NZ" sz="2400" b="0" i="0" u="none" strike="noStrike" kern="1200" cap="none" spc="0" normalizeH="0" noProof="0" dirty="0" err="1" smtClean="0">
                <a:ln>
                  <a:noFill/>
                </a:ln>
                <a:solidFill>
                  <a:schemeClr val="bg1"/>
                </a:solidFill>
                <a:effectLst/>
                <a:uLnTx/>
                <a:uFillTx/>
                <a:latin typeface="+mn-lt"/>
                <a:ea typeface="+mn-ea"/>
                <a:cs typeface="+mn-cs"/>
              </a:rPr>
              <a:t>DevDefined</a:t>
            </a:r>
            <a:r>
              <a:rPr kumimoji="0" lang="en-NZ" sz="2400" b="0" i="0" u="none" strike="noStrike" kern="1200" cap="none" spc="0" normalizeH="0" noProof="0" dirty="0" smtClean="0">
                <a:ln>
                  <a:noFill/>
                </a:ln>
                <a:solidFill>
                  <a:schemeClr val="bg1"/>
                </a:solidFill>
                <a:effectLst/>
                <a:uLnTx/>
                <a:uFillTx/>
                <a:latin typeface="+mn-lt"/>
                <a:ea typeface="+mn-ea"/>
                <a:cs typeface="+mn-cs"/>
              </a:rPr>
              <a:t> Limited) based in Auckland</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400" b="0" i="0" u="none" strike="noStrike" kern="1200" cap="none" spc="0" normalizeH="0" noProof="0" dirty="0" smtClean="0">
              <a:ln>
                <a:noFill/>
              </a:ln>
              <a:solidFill>
                <a:schemeClr val="bg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smtClean="0">
                <a:solidFill>
                  <a:schemeClr val="bg1"/>
                </a:solidFill>
              </a:rPr>
              <a:t> Active participant in the New Zealand </a:t>
            </a:r>
            <a:r>
              <a:rPr lang="en-NZ" sz="2400" dirty="0" err="1" smtClean="0">
                <a:solidFill>
                  <a:schemeClr val="bg1"/>
                </a:solidFill>
              </a:rPr>
              <a:t>.Net</a:t>
            </a:r>
            <a:r>
              <a:rPr lang="en-NZ" sz="2400" dirty="0" smtClean="0">
                <a:solidFill>
                  <a:schemeClr val="bg1"/>
                </a:solidFill>
              </a:rPr>
              <a:t> Development community, presenting at user groups, code camps etc.</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n-NZ" sz="2400" dirty="0" smtClean="0">
              <a:solidFill>
                <a:schemeClr val="bg1"/>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noProof="0" dirty="0">
                <a:ln>
                  <a:noFill/>
                </a:ln>
                <a:solidFill>
                  <a:schemeClr val="bg1"/>
                </a:solidFill>
                <a:effectLst/>
                <a:uLnTx/>
                <a:uFillTx/>
                <a:latin typeface="+mn-lt"/>
                <a:ea typeface="+mn-ea"/>
                <a:cs typeface="+mn-cs"/>
              </a:rPr>
              <a:t> </a:t>
            </a:r>
            <a:r>
              <a:rPr lang="en-NZ" sz="2400" dirty="0" smtClean="0">
                <a:solidFill>
                  <a:schemeClr val="bg1"/>
                </a:solidFill>
              </a:rPr>
              <a:t>Organiser of the Auckland “Architecture Chat” group – which hosts fortnightly forums to discuss architectural and technical topics affecting </a:t>
            </a:r>
            <a:r>
              <a:rPr lang="en-NZ" sz="2400" dirty="0" err="1" smtClean="0">
                <a:solidFill>
                  <a:schemeClr val="bg1"/>
                </a:solidFill>
              </a:rPr>
              <a:t>.Net</a:t>
            </a:r>
            <a:r>
              <a:rPr lang="en-NZ" sz="2400" dirty="0" smtClean="0">
                <a:solidFill>
                  <a:schemeClr val="bg1"/>
                </a:solidFill>
              </a:rPr>
              <a:t> and the wider development community.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n-NZ" sz="2400" dirty="0">
              <a:solidFill>
                <a:schemeClr val="bg1"/>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smtClean="0">
                <a:solidFill>
                  <a:schemeClr val="bg1"/>
                </a:solidFill>
              </a:rPr>
              <a:t> Keen technical blogger and open source contributor.</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400" b="0" i="0" u="none" strike="noStrike" kern="1200" cap="none" spc="0" normalizeH="0" noProof="0" dirty="0">
              <a:ln>
                <a:noFill/>
              </a:ln>
              <a:solidFill>
                <a:schemeClr val="bg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400" b="0" i="0" u="none" strike="noStrike" kern="1200" cap="none" spc="0" normalizeH="0" noProof="0" dirty="0" smtClean="0">
              <a:ln>
                <a:noFill/>
              </a:ln>
              <a:solidFill>
                <a:schemeClr val="bg1"/>
              </a:solidFill>
              <a:effectLst/>
              <a:uLnTx/>
              <a:uFillTx/>
              <a:latin typeface="+mn-lt"/>
              <a:ea typeface="+mn-ea"/>
              <a:cs typeface="+mn-cs"/>
            </a:endParaRPr>
          </a:p>
        </p:txBody>
      </p:sp>
      <p:sp>
        <p:nvSpPr>
          <p:cNvPr id="11" name="Rectangle 10"/>
          <p:cNvSpPr/>
          <p:nvPr/>
        </p:nvSpPr>
        <p:spPr>
          <a:xfrm>
            <a:off x="142844" y="571480"/>
            <a:ext cx="1654813"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Introductions</a:t>
            </a:r>
            <a:endParaRPr lang="en-NZ" dirty="0">
              <a:solidFill>
                <a:srgbClr val="A4D06A"/>
              </a:solidFill>
              <a:effectLst>
                <a:reflection blurRad="6350" stA="55000" endA="300" endPos="45500" dir="5400000" sy="-100000" algn="bl" rotWithShape="0"/>
              </a:effectLst>
              <a:latin typeface="Museo 500" pitchFamily="5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428596" y="1142984"/>
            <a:ext cx="8429684" cy="5214974"/>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baseline="0" noProof="0" dirty="0" smtClean="0">
                <a:ln>
                  <a:noFill/>
                </a:ln>
                <a:solidFill>
                  <a:schemeClr val="bg1"/>
                </a:solidFill>
                <a:effectLst/>
                <a:uLnTx/>
                <a:uFillTx/>
                <a:latin typeface="+mn-lt"/>
                <a:ea typeface="+mn-ea"/>
                <a:cs typeface="+mn-cs"/>
              </a:rPr>
              <a:t> If</a:t>
            </a:r>
            <a:r>
              <a:rPr kumimoji="0" lang="en-NZ" sz="2400" b="0" i="0" u="none" strike="noStrike" kern="1200" cap="none" spc="0" normalizeH="0" noProof="0" dirty="0" smtClean="0">
                <a:ln>
                  <a:noFill/>
                </a:ln>
                <a:solidFill>
                  <a:schemeClr val="bg1"/>
                </a:solidFill>
                <a:effectLst/>
                <a:uLnTx/>
                <a:uFillTx/>
                <a:latin typeface="+mn-lt"/>
                <a:ea typeface="+mn-ea"/>
                <a:cs typeface="+mn-cs"/>
              </a:rPr>
              <a:t> you’re working on multiple products/projects that are reasonably similar the benefits of MDA will be greater (i.e. If you’re leaning towards becoming a software factory).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400" b="0" i="0" u="none" strike="noStrike" kern="1200" cap="none" spc="0" normalizeH="0" noProof="0" dirty="0" smtClean="0">
              <a:ln>
                <a:noFill/>
              </a:ln>
              <a:solidFill>
                <a:schemeClr val="bg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smtClean="0">
                <a:solidFill>
                  <a:schemeClr val="bg1"/>
                </a:solidFill>
              </a:rPr>
              <a:t> Don’t underestimate the time it takes to get your templates right – there is no debugging support and the scripts are not pre-compiled – and be prepared to write add-ins to achieve what you need.</a:t>
            </a:r>
            <a:br>
              <a:rPr lang="en-NZ" sz="2400" dirty="0" smtClean="0">
                <a:solidFill>
                  <a:schemeClr val="bg1"/>
                </a:solidFill>
              </a:rPr>
            </a:br>
            <a:endParaRPr lang="en-NZ" sz="2400" dirty="0" smtClean="0">
              <a:solidFill>
                <a:schemeClr val="bg1"/>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smtClean="0">
                <a:solidFill>
                  <a:schemeClr val="bg1"/>
                </a:solidFill>
              </a:rPr>
              <a:t> MDG Integration is nice to have but certainly not essential.</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n-NZ" sz="2400" dirty="0">
              <a:solidFill>
                <a:schemeClr val="bg1"/>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smtClean="0">
                <a:solidFill>
                  <a:schemeClr val="bg1"/>
                </a:solidFill>
              </a:rPr>
              <a:t> There are a number of companies </a:t>
            </a:r>
            <a:r>
              <a:rPr lang="en-NZ" sz="2400" dirty="0" smtClean="0">
                <a:solidFill>
                  <a:schemeClr val="bg1"/>
                </a:solidFill>
              </a:rPr>
              <a:t>performing </a:t>
            </a:r>
            <a:r>
              <a:rPr lang="en-NZ" sz="2400" dirty="0" smtClean="0">
                <a:solidFill>
                  <a:schemeClr val="bg1"/>
                </a:solidFill>
              </a:rPr>
              <a:t>MDA/MDG with EA but so far there hasn’t been much effort put towards sharing templates etc</a:t>
            </a:r>
            <a:r>
              <a:rPr lang="en-NZ" sz="2400" dirty="0" smtClean="0">
                <a:solidFill>
                  <a:schemeClr val="bg1"/>
                </a:solidFill>
              </a:rPr>
              <a:t>. (partly because the template language leans towards you embedding lots of business logic/business knowledge in your templates, because you can say inherit from a more abstract “generic” template and just override features for your specific project requirements.</a:t>
            </a:r>
            <a:endParaRPr lang="en-NZ" sz="2400" dirty="0" smtClean="0">
              <a:solidFill>
                <a:schemeClr val="bg1"/>
              </a:solidFill>
            </a:endParaRPr>
          </a:p>
        </p:txBody>
      </p:sp>
      <p:sp>
        <p:nvSpPr>
          <p:cNvPr id="11" name="Rectangle 10"/>
          <p:cNvSpPr/>
          <p:nvPr/>
        </p:nvSpPr>
        <p:spPr>
          <a:xfrm>
            <a:off x="142844" y="571480"/>
            <a:ext cx="1520866"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Conclusions</a:t>
            </a:r>
            <a:endParaRPr lang="en-NZ" dirty="0">
              <a:solidFill>
                <a:srgbClr val="A4D06A"/>
              </a:solidFill>
              <a:effectLst>
                <a:reflection blurRad="6350" stA="55000" endA="300" endPos="45500" dir="5400000" sy="-100000" algn="bl" rotWithShape="0"/>
              </a:effectLst>
              <a:latin typeface="Museo 500" pitchFamily="50"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428596" y="1142984"/>
            <a:ext cx="8429684" cy="428628"/>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tabLst/>
              <a:defRPr/>
            </a:pPr>
            <a:r>
              <a:rPr lang="en-NZ" sz="3200" dirty="0" smtClean="0">
                <a:solidFill>
                  <a:schemeClr val="bg1"/>
                </a:solidFill>
              </a:rPr>
              <a:t>Any questions?</a:t>
            </a:r>
          </a:p>
        </p:txBody>
      </p:sp>
      <p:sp>
        <p:nvSpPr>
          <p:cNvPr id="7" name="TextBox 6"/>
          <p:cNvSpPr txBox="1"/>
          <p:nvPr/>
        </p:nvSpPr>
        <p:spPr>
          <a:xfrm>
            <a:off x="1285852" y="3000372"/>
            <a:ext cx="6858048" cy="3108543"/>
          </a:xfrm>
          <a:prstGeom prst="rect">
            <a:avLst/>
          </a:prstGeom>
          <a:noFill/>
        </p:spPr>
        <p:txBody>
          <a:bodyPr wrap="square" rtlCol="0">
            <a:spAutoFit/>
          </a:bodyPr>
          <a:lstStyle/>
          <a:p>
            <a:endParaRPr lang="en-NZ" sz="2800" dirty="0">
              <a:hlinkClick r:id="rId3"/>
            </a:endParaRPr>
          </a:p>
          <a:p>
            <a:r>
              <a:rPr lang="en-NZ" sz="2800" dirty="0">
                <a:solidFill>
                  <a:schemeClr val="bg1"/>
                </a:solidFill>
              </a:rPr>
              <a:t>W</a:t>
            </a:r>
            <a:r>
              <a:rPr lang="en-NZ" sz="2800" dirty="0" smtClean="0">
                <a:solidFill>
                  <a:schemeClr val="bg1"/>
                </a:solidFill>
              </a:rPr>
              <a:t>ebsite: </a:t>
            </a:r>
            <a:r>
              <a:rPr lang="en-NZ" sz="2800" dirty="0" smtClean="0">
                <a:solidFill>
                  <a:srgbClr val="A4D06A"/>
                </a:solidFill>
              </a:rPr>
              <a:t>http://www.devdefined.com/</a:t>
            </a:r>
          </a:p>
          <a:p>
            <a:endParaRPr lang="en-NZ" sz="2800" dirty="0" smtClean="0"/>
          </a:p>
          <a:p>
            <a:r>
              <a:rPr lang="en-NZ" sz="2800" dirty="0">
                <a:solidFill>
                  <a:schemeClr val="bg1"/>
                </a:solidFill>
              </a:rPr>
              <a:t>B</a:t>
            </a:r>
            <a:r>
              <a:rPr lang="en-NZ" sz="2800" dirty="0" smtClean="0">
                <a:solidFill>
                  <a:schemeClr val="bg1"/>
                </a:solidFill>
              </a:rPr>
              <a:t>log: </a:t>
            </a:r>
            <a:r>
              <a:rPr lang="en-NZ" sz="2800" dirty="0" smtClean="0">
                <a:solidFill>
                  <a:srgbClr val="A4D06A"/>
                </a:solidFill>
              </a:rPr>
              <a:t>http://www.devdefined.com/blogs.aspx</a:t>
            </a:r>
          </a:p>
          <a:p>
            <a:endParaRPr lang="en-NZ" sz="2800" dirty="0" smtClean="0"/>
          </a:p>
          <a:p>
            <a:r>
              <a:rPr lang="en-NZ" sz="2800" dirty="0" smtClean="0">
                <a:solidFill>
                  <a:schemeClr val="bg1"/>
                </a:solidFill>
              </a:rPr>
              <a:t>Email:  </a:t>
            </a:r>
            <a:r>
              <a:rPr lang="en-NZ" sz="2800" dirty="0" smtClean="0">
                <a:solidFill>
                  <a:srgbClr val="A4D06A"/>
                </a:solidFill>
              </a:rPr>
              <a:t>alex@devdefined.com</a:t>
            </a:r>
          </a:p>
          <a:p>
            <a:endParaRPr lang="en-NZ"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500034" y="1142984"/>
            <a:ext cx="8358246" cy="2714644"/>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baseline="0" noProof="0" dirty="0" smtClean="0">
                <a:ln>
                  <a:noFill/>
                </a:ln>
                <a:solidFill>
                  <a:schemeClr val="bg1"/>
                </a:solidFill>
                <a:effectLst/>
                <a:uLnTx/>
                <a:uFillTx/>
                <a:latin typeface="+mn-lt"/>
                <a:ea typeface="+mn-ea"/>
                <a:cs typeface="+mn-cs"/>
              </a:rPr>
              <a:t> Model Driven Development</a:t>
            </a:r>
            <a:r>
              <a:rPr kumimoji="0" lang="en-NZ" sz="2400" b="0" i="0" u="none" strike="noStrike" kern="1200" cap="none" spc="0" normalizeH="0" noProof="0" dirty="0" smtClean="0">
                <a:ln>
                  <a:noFill/>
                </a:ln>
                <a:solidFill>
                  <a:schemeClr val="bg1"/>
                </a:solidFill>
                <a:effectLst/>
                <a:uLnTx/>
                <a:uFillTx/>
                <a:latin typeface="+mn-lt"/>
                <a:ea typeface="+mn-ea"/>
                <a:cs typeface="+mn-cs"/>
              </a:rPr>
              <a:t> basics</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a:solidFill>
                  <a:schemeClr val="bg1"/>
                </a:solidFill>
              </a:rPr>
              <a:t> </a:t>
            </a:r>
            <a:r>
              <a:rPr lang="en-NZ" sz="2400" dirty="0" smtClean="0">
                <a:solidFill>
                  <a:schemeClr val="bg1"/>
                </a:solidFill>
              </a:rPr>
              <a:t>MDA Transformations in EA</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a:solidFill>
                  <a:schemeClr val="bg1"/>
                </a:solidFill>
              </a:rPr>
              <a:t> </a:t>
            </a:r>
            <a:r>
              <a:rPr lang="en-NZ" sz="2400" dirty="0" smtClean="0">
                <a:solidFill>
                  <a:schemeClr val="bg1"/>
                </a:solidFill>
              </a:rPr>
              <a:t>MDG Integration for Visual Studio </a:t>
            </a:r>
            <a:r>
              <a:rPr lang="en-NZ" sz="2400" dirty="0" err="1" smtClean="0">
                <a:solidFill>
                  <a:schemeClr val="bg1"/>
                </a:solidFill>
              </a:rPr>
              <a:t>.Net</a:t>
            </a:r>
            <a:endParaRPr lang="en-NZ" sz="2400" dirty="0">
              <a:solidFill>
                <a:schemeClr val="bg1"/>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smtClean="0">
                <a:solidFill>
                  <a:schemeClr val="bg1"/>
                </a:solidFill>
              </a:rPr>
              <a:t> Real-world MDD</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a:solidFill>
                  <a:schemeClr val="bg1"/>
                </a:solidFill>
              </a:rPr>
              <a:t> </a:t>
            </a:r>
            <a:r>
              <a:rPr lang="en-NZ" sz="2400" dirty="0" smtClean="0">
                <a:solidFill>
                  <a:schemeClr val="bg1"/>
                </a:solidFill>
              </a:rPr>
              <a:t>Conclusions</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noProof="0" dirty="0">
                <a:ln>
                  <a:noFill/>
                </a:ln>
                <a:solidFill>
                  <a:schemeClr val="bg1"/>
                </a:solidFill>
                <a:effectLst/>
                <a:uLnTx/>
                <a:uFillTx/>
                <a:latin typeface="+mn-lt"/>
                <a:ea typeface="+mn-ea"/>
                <a:cs typeface="+mn-cs"/>
              </a:rPr>
              <a:t> </a:t>
            </a:r>
            <a:r>
              <a:rPr kumimoji="0" lang="en-NZ" sz="2400" b="0" i="0" u="none" strike="noStrike" kern="1200" cap="none" spc="0" normalizeH="0" noProof="0" dirty="0" smtClean="0">
                <a:ln>
                  <a:noFill/>
                </a:ln>
                <a:solidFill>
                  <a:schemeClr val="bg1"/>
                </a:solidFill>
                <a:effectLst/>
                <a:uLnTx/>
                <a:uFillTx/>
                <a:latin typeface="+mn-lt"/>
                <a:ea typeface="+mn-ea"/>
                <a:cs typeface="+mn-cs"/>
              </a:rPr>
              <a:t>Questions</a:t>
            </a:r>
          </a:p>
        </p:txBody>
      </p:sp>
      <p:sp>
        <p:nvSpPr>
          <p:cNvPr id="11" name="Rectangle 10"/>
          <p:cNvSpPr/>
          <p:nvPr/>
        </p:nvSpPr>
        <p:spPr>
          <a:xfrm>
            <a:off x="142844" y="571480"/>
            <a:ext cx="2894190"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What am I talking about?</a:t>
            </a:r>
            <a:endParaRPr lang="en-NZ" dirty="0">
              <a:solidFill>
                <a:srgbClr val="A4D06A"/>
              </a:solidFill>
              <a:effectLst>
                <a:reflection blurRad="6350" stA="55000" endA="300" endPos="45500" dir="5400000" sy="-100000" algn="bl" rotWithShape="0"/>
              </a:effectLst>
              <a:latin typeface="Museo 500" pitchFamily="50"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7"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142844" y="1071546"/>
            <a:ext cx="8858312" cy="5572164"/>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baseline="0" noProof="0" dirty="0" smtClean="0">
                <a:ln>
                  <a:noFill/>
                </a:ln>
                <a:solidFill>
                  <a:schemeClr val="bg1"/>
                </a:solidFill>
                <a:effectLst/>
                <a:uLnTx/>
                <a:uFillTx/>
                <a:latin typeface="+mn-lt"/>
                <a:ea typeface="+mn-ea"/>
                <a:cs typeface="+mn-cs"/>
              </a:rPr>
              <a:t> Model driven development in a nut shell is using models (</a:t>
            </a:r>
            <a:r>
              <a:rPr lang="en-NZ" sz="2400" dirty="0" smtClean="0">
                <a:solidFill>
                  <a:schemeClr val="bg1"/>
                </a:solidFill>
              </a:rPr>
              <a:t>and in this case UML models) to forward engineer into code.</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n-NZ" sz="2400" dirty="0" smtClean="0">
              <a:solidFill>
                <a:schemeClr val="bg1"/>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smtClean="0">
                <a:solidFill>
                  <a:schemeClr val="bg1"/>
                </a:solidFill>
              </a:rPr>
              <a:t> The dream of MDD is to decouple the design, realizing the functional requirements of a system through a platform independent model (</a:t>
            </a:r>
            <a:r>
              <a:rPr lang="en-NZ" sz="2400" b="1" dirty="0" smtClean="0">
                <a:solidFill>
                  <a:schemeClr val="bg1"/>
                </a:solidFill>
              </a:rPr>
              <a:t>PIM</a:t>
            </a:r>
            <a:r>
              <a:rPr lang="en-NZ" sz="2400" dirty="0" smtClean="0">
                <a:solidFill>
                  <a:schemeClr val="bg1"/>
                </a:solidFill>
              </a:rPr>
              <a:t>), while implementing the system using a set of platform specific models (</a:t>
            </a:r>
            <a:r>
              <a:rPr lang="en-NZ" sz="2400" b="1" dirty="0" smtClean="0">
                <a:solidFill>
                  <a:schemeClr val="bg1"/>
                </a:solidFill>
              </a:rPr>
              <a:t>PSM</a:t>
            </a:r>
            <a:r>
              <a:rPr lang="en-NZ" sz="2400" dirty="0" smtClean="0">
                <a:solidFill>
                  <a:schemeClr val="bg1"/>
                </a:solidFill>
              </a:rPr>
              <a:t>’s) - allowing the underlying technology of the system to change while the PIM remains the same.</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n-NZ" sz="2400" dirty="0" smtClean="0">
              <a:solidFill>
                <a:schemeClr val="bg1"/>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noProof="0" dirty="0" smtClean="0">
                <a:ln>
                  <a:noFill/>
                </a:ln>
                <a:solidFill>
                  <a:schemeClr val="bg1"/>
                </a:solidFill>
                <a:effectLst/>
                <a:uLnTx/>
                <a:uFillTx/>
                <a:latin typeface="+mn-lt"/>
                <a:ea typeface="+mn-ea"/>
                <a:cs typeface="+mn-cs"/>
              </a:rPr>
              <a:t> Within Enterprise Architect A PIM is </a:t>
            </a:r>
            <a:r>
              <a:rPr kumimoji="0" lang="en-NZ" sz="2400" i="0" u="sng" strike="noStrike" kern="1200" cap="none" spc="0" normalizeH="0" noProof="0" dirty="0" smtClean="0">
                <a:ln>
                  <a:noFill/>
                </a:ln>
                <a:solidFill>
                  <a:schemeClr val="bg1"/>
                </a:solidFill>
                <a:effectLst/>
                <a:uLnTx/>
                <a:uFillTx/>
                <a:latin typeface="+mn-lt"/>
                <a:ea typeface="+mn-ea"/>
                <a:cs typeface="+mn-cs"/>
              </a:rPr>
              <a:t>transformed</a:t>
            </a:r>
            <a:r>
              <a:rPr kumimoji="0" lang="en-NZ" sz="2400" b="0" i="0" u="none" strike="noStrike" kern="1200" cap="none" spc="0" normalizeH="0" noProof="0" dirty="0" smtClean="0">
                <a:ln>
                  <a:noFill/>
                </a:ln>
                <a:solidFill>
                  <a:schemeClr val="bg1"/>
                </a:solidFill>
                <a:effectLst/>
                <a:uLnTx/>
                <a:uFillTx/>
                <a:latin typeface="+mn-lt"/>
                <a:ea typeface="+mn-ea"/>
                <a:cs typeface="+mn-cs"/>
              </a:rPr>
              <a:t> into a PSM </a:t>
            </a:r>
            <a:r>
              <a:rPr lang="en-NZ" sz="2400" dirty="0" smtClean="0">
                <a:solidFill>
                  <a:schemeClr val="bg1"/>
                </a:solidFill>
              </a:rPr>
              <a:t>via an “MDA Transformation” – which is in effect a simple </a:t>
            </a:r>
            <a:r>
              <a:rPr lang="en-NZ" sz="2400" dirty="0" err="1" smtClean="0">
                <a:solidFill>
                  <a:schemeClr val="bg1"/>
                </a:solidFill>
              </a:rPr>
              <a:t>templating</a:t>
            </a:r>
            <a:r>
              <a:rPr lang="en-NZ" sz="2400" dirty="0" smtClean="0">
                <a:solidFill>
                  <a:schemeClr val="bg1"/>
                </a:solidFill>
              </a:rPr>
              <a:t> language (the same one used for code generation in EA).</a:t>
            </a:r>
            <a:endParaRPr kumimoji="0" lang="en-NZ" sz="2400" b="0" i="0" u="none" strike="noStrike" kern="1200" cap="none" spc="0" normalizeH="0" noProof="0" dirty="0" smtClean="0">
              <a:ln>
                <a:noFill/>
              </a:ln>
              <a:solidFill>
                <a:schemeClr val="bg1"/>
              </a:solidFill>
              <a:effectLst/>
              <a:uLnTx/>
              <a:uFillTx/>
              <a:latin typeface="+mn-lt"/>
              <a:ea typeface="+mn-ea"/>
              <a:cs typeface="+mn-cs"/>
            </a:endParaRPr>
          </a:p>
        </p:txBody>
      </p:sp>
      <p:sp>
        <p:nvSpPr>
          <p:cNvPr id="11" name="Rectangle 10"/>
          <p:cNvSpPr/>
          <p:nvPr/>
        </p:nvSpPr>
        <p:spPr>
          <a:xfrm>
            <a:off x="142844" y="571480"/>
            <a:ext cx="1215205"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Overview</a:t>
            </a:r>
            <a:endParaRPr lang="en-NZ" dirty="0">
              <a:solidFill>
                <a:srgbClr val="A4D06A"/>
              </a:solidFill>
              <a:effectLst>
                <a:reflection blurRad="6350" stA="55000" endA="300" endPos="45500" dir="5400000" sy="-100000" algn="bl" rotWithShape="0"/>
              </a:effectLst>
              <a:latin typeface="Museo 500" pitchFamily="50"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142844" y="571480"/>
            <a:ext cx="1215204"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Overview</a:t>
            </a:r>
            <a:endParaRPr lang="en-NZ" dirty="0">
              <a:solidFill>
                <a:srgbClr val="A4D06A"/>
              </a:solidFill>
              <a:effectLst>
                <a:reflection blurRad="6350" stA="55000" endA="300" endPos="45500" dir="5400000" sy="-100000" algn="bl" rotWithShape="0"/>
              </a:effectLst>
              <a:latin typeface="Museo 500" pitchFamily="50" charset="0"/>
            </a:endParaRPr>
          </a:p>
        </p:txBody>
      </p:sp>
      <p:sp>
        <p:nvSpPr>
          <p:cNvPr id="7" name="Rounded Rectangle 6"/>
          <p:cNvSpPr/>
          <p:nvPr/>
        </p:nvSpPr>
        <p:spPr>
          <a:xfrm>
            <a:off x="642910" y="1142984"/>
            <a:ext cx="1643074" cy="1143008"/>
          </a:xfrm>
          <a:prstGeom prst="roundRect">
            <a:avLst/>
          </a:prstGeom>
          <a:blipFill dpi="0" rotWithShape="1">
            <a:blip r:embed="rId3">
              <a:alphaModFix amt="5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smtClean="0"/>
              <a:t>PIM</a:t>
            </a:r>
            <a:endParaRPr lang="en-NZ" sz="2800" dirty="0"/>
          </a:p>
        </p:txBody>
      </p:sp>
      <p:sp>
        <p:nvSpPr>
          <p:cNvPr id="12" name="Right Arrow 11"/>
          <p:cNvSpPr/>
          <p:nvPr/>
        </p:nvSpPr>
        <p:spPr>
          <a:xfrm>
            <a:off x="2500298" y="1214422"/>
            <a:ext cx="1643074"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Transform</a:t>
            </a:r>
            <a:endParaRPr lang="en-NZ" dirty="0"/>
          </a:p>
        </p:txBody>
      </p:sp>
      <p:sp>
        <p:nvSpPr>
          <p:cNvPr id="13" name="Rounded Rectangle 12"/>
          <p:cNvSpPr/>
          <p:nvPr/>
        </p:nvSpPr>
        <p:spPr>
          <a:xfrm>
            <a:off x="4286248" y="1071546"/>
            <a:ext cx="1714512" cy="1285884"/>
          </a:xfrm>
          <a:prstGeom prst="roundRect">
            <a:avLst/>
          </a:prstGeom>
          <a:blipFill dpi="0" rotWithShape="1">
            <a:blip r:embed="rId4">
              <a:alphaModFix amt="5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dirty="0" smtClean="0"/>
              <a:t>Intermediate</a:t>
            </a:r>
            <a:br>
              <a:rPr lang="en-NZ" sz="2000" dirty="0" smtClean="0"/>
            </a:br>
            <a:r>
              <a:rPr lang="en-NZ" sz="2000" dirty="0" smtClean="0"/>
              <a:t>Language</a:t>
            </a:r>
            <a:endParaRPr lang="en-NZ" sz="2000" dirty="0"/>
          </a:p>
        </p:txBody>
      </p:sp>
      <p:sp>
        <p:nvSpPr>
          <p:cNvPr id="16" name="Rounded Rectangle 15"/>
          <p:cNvSpPr/>
          <p:nvPr/>
        </p:nvSpPr>
        <p:spPr>
          <a:xfrm>
            <a:off x="5500694" y="5000636"/>
            <a:ext cx="1643074" cy="1143008"/>
          </a:xfrm>
          <a:prstGeom prst="roundRect">
            <a:avLst/>
          </a:prstGeom>
          <a:blipFill dpi="0" rotWithShape="1">
            <a:blip r:embed="rId3">
              <a:alphaModFix amt="5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smtClean="0"/>
              <a:t>PSM</a:t>
            </a:r>
            <a:endParaRPr lang="en-NZ" sz="2800" dirty="0"/>
          </a:p>
        </p:txBody>
      </p:sp>
      <p:sp>
        <p:nvSpPr>
          <p:cNvPr id="17" name="Rounded Rectangle 16"/>
          <p:cNvSpPr/>
          <p:nvPr/>
        </p:nvSpPr>
        <p:spPr>
          <a:xfrm>
            <a:off x="1857356" y="5000636"/>
            <a:ext cx="1714512" cy="1285884"/>
          </a:xfrm>
          <a:prstGeom prst="roundRect">
            <a:avLst/>
          </a:prstGeom>
          <a:blipFill dpi="0" rotWithShape="1">
            <a:blip r:embed="rId4">
              <a:alphaModFix amt="5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dirty="0" smtClean="0"/>
              <a:t>Generated Code / Script</a:t>
            </a:r>
            <a:endParaRPr lang="en-NZ" sz="2000" dirty="0"/>
          </a:p>
        </p:txBody>
      </p:sp>
      <p:sp>
        <p:nvSpPr>
          <p:cNvPr id="18" name="Right Arrow 17"/>
          <p:cNvSpPr/>
          <p:nvPr/>
        </p:nvSpPr>
        <p:spPr>
          <a:xfrm rot="10800000" flipV="1">
            <a:off x="3714744" y="5715016"/>
            <a:ext cx="1643074"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Generate</a:t>
            </a:r>
            <a:endParaRPr lang="en-NZ" dirty="0"/>
          </a:p>
        </p:txBody>
      </p:sp>
      <p:sp>
        <p:nvSpPr>
          <p:cNvPr id="19" name="Right Arrow 18"/>
          <p:cNvSpPr/>
          <p:nvPr/>
        </p:nvSpPr>
        <p:spPr>
          <a:xfrm rot="10800000" flipH="1" flipV="1">
            <a:off x="3786182" y="4929198"/>
            <a:ext cx="1643074"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Synchronize</a:t>
            </a:r>
            <a:endParaRPr lang="en-NZ" dirty="0"/>
          </a:p>
        </p:txBody>
      </p:sp>
      <p:sp>
        <p:nvSpPr>
          <p:cNvPr id="20" name="Right Arrow 19"/>
          <p:cNvSpPr/>
          <p:nvPr/>
        </p:nvSpPr>
        <p:spPr>
          <a:xfrm rot="18387350" flipH="1">
            <a:off x="6840662" y="3930334"/>
            <a:ext cx="1643074"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Synchronize</a:t>
            </a:r>
            <a:endParaRPr lang="en-NZ" dirty="0"/>
          </a:p>
        </p:txBody>
      </p:sp>
      <p:sp>
        <p:nvSpPr>
          <p:cNvPr id="21" name="Right Arrow 20"/>
          <p:cNvSpPr/>
          <p:nvPr/>
        </p:nvSpPr>
        <p:spPr>
          <a:xfrm rot="18378890" flipH="1">
            <a:off x="6053789" y="3573566"/>
            <a:ext cx="1643074"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Generate</a:t>
            </a:r>
            <a:endParaRPr lang="en-NZ" dirty="0"/>
          </a:p>
        </p:txBody>
      </p:sp>
      <p:grpSp>
        <p:nvGrpSpPr>
          <p:cNvPr id="23" name="Group 22"/>
          <p:cNvGrpSpPr/>
          <p:nvPr/>
        </p:nvGrpSpPr>
        <p:grpSpPr>
          <a:xfrm>
            <a:off x="6143636" y="1643050"/>
            <a:ext cx="2357454" cy="1785950"/>
            <a:chOff x="6143447" y="1629205"/>
            <a:chExt cx="2357454" cy="1785950"/>
          </a:xfrm>
        </p:grpSpPr>
        <p:sp>
          <p:nvSpPr>
            <p:cNvPr id="15" name="Right Arrow 14"/>
            <p:cNvSpPr/>
            <p:nvPr/>
          </p:nvSpPr>
          <p:spPr>
            <a:xfrm rot="2215809">
              <a:off x="6143447" y="1629205"/>
              <a:ext cx="1643074"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Parse</a:t>
              </a:r>
              <a:endParaRPr lang="en-NZ" dirty="0"/>
            </a:p>
          </p:txBody>
        </p:sp>
        <p:sp>
          <p:nvSpPr>
            <p:cNvPr id="22" name="Smiley Face 21"/>
            <p:cNvSpPr/>
            <p:nvPr/>
          </p:nvSpPr>
          <p:spPr>
            <a:xfrm>
              <a:off x="7429331" y="2486461"/>
              <a:ext cx="1071570" cy="92869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Valid?</a:t>
              </a:r>
              <a:endParaRPr lang="en-NZ"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fade">
                                      <p:cBhvr>
                                        <p:cTn id="7" dur="2000"/>
                                        <p:tgtEl>
                                          <p:spTgt spid="1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2000"/>
                                        <p:tgtEl>
                                          <p:spTgt spid="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bg/>
                                          </p:spTgt>
                                        </p:tgtEl>
                                        <p:attrNameLst>
                                          <p:attrName>style.visibility</p:attrName>
                                        </p:attrNameLst>
                                      </p:cBhvr>
                                      <p:to>
                                        <p:strVal val="visible"/>
                                      </p:to>
                                    </p:set>
                                    <p:animEffect transition="in" filter="fade">
                                      <p:cBhvr>
                                        <p:cTn id="15" dur="2000"/>
                                        <p:tgtEl>
                                          <p:spTgt spid="1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fade">
                                      <p:cBhvr>
                                        <p:cTn id="18" dur="2000"/>
                                        <p:tgtEl>
                                          <p:spTgt spid="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bg/>
                                          </p:spTgt>
                                        </p:tgtEl>
                                        <p:attrNameLst>
                                          <p:attrName>style.visibility</p:attrName>
                                        </p:attrNameLst>
                                      </p:cBhvr>
                                      <p:to>
                                        <p:strVal val="visible"/>
                                      </p:to>
                                    </p:set>
                                    <p:animEffect transition="in" filter="fade">
                                      <p:cBhvr>
                                        <p:cTn id="28" dur="2000"/>
                                        <p:tgtEl>
                                          <p:spTgt spid="21">
                                            <p:bg/>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fade">
                                      <p:cBhvr>
                                        <p:cTn id="31" dur="2000"/>
                                        <p:tgtEl>
                                          <p:spTgt spid="2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bg/>
                                          </p:spTgt>
                                        </p:tgtEl>
                                        <p:attrNameLst>
                                          <p:attrName>style.visibility</p:attrName>
                                        </p:attrNameLst>
                                      </p:cBhvr>
                                      <p:to>
                                        <p:strVal val="visible"/>
                                      </p:to>
                                    </p:set>
                                    <p:animEffect transition="in" filter="fade">
                                      <p:cBhvr>
                                        <p:cTn id="36" dur="2000"/>
                                        <p:tgtEl>
                                          <p:spTgt spid="20">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xEl>
                                              <p:pRg st="0" end="0"/>
                                            </p:txEl>
                                          </p:spTgt>
                                        </p:tgtEl>
                                        <p:attrNameLst>
                                          <p:attrName>style.visibility</p:attrName>
                                        </p:attrNameLst>
                                      </p:cBhvr>
                                      <p:to>
                                        <p:strVal val="visible"/>
                                      </p:to>
                                    </p:set>
                                    <p:animEffect transition="in" filter="fade">
                                      <p:cBhvr>
                                        <p:cTn id="39" dur="2000"/>
                                        <p:tgtEl>
                                          <p:spTgt spid="20">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bg/>
                                          </p:spTgt>
                                        </p:tgtEl>
                                        <p:attrNameLst>
                                          <p:attrName>style.visibility</p:attrName>
                                        </p:attrNameLst>
                                      </p:cBhvr>
                                      <p:to>
                                        <p:strVal val="visible"/>
                                      </p:to>
                                    </p:set>
                                    <p:animEffect transition="in" filter="fade">
                                      <p:cBhvr>
                                        <p:cTn id="44" dur="2000"/>
                                        <p:tgtEl>
                                          <p:spTgt spid="16">
                                            <p:bg/>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20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bg/>
                                          </p:spTgt>
                                        </p:tgtEl>
                                        <p:attrNameLst>
                                          <p:attrName>style.visibility</p:attrName>
                                        </p:attrNameLst>
                                      </p:cBhvr>
                                      <p:to>
                                        <p:strVal val="visible"/>
                                      </p:to>
                                    </p:set>
                                    <p:animEffect transition="in" filter="fade">
                                      <p:cBhvr>
                                        <p:cTn id="52" dur="2000"/>
                                        <p:tgtEl>
                                          <p:spTgt spid="18">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animEffect transition="in" filter="fade">
                                      <p:cBhvr>
                                        <p:cTn id="55" dur="2000"/>
                                        <p:tgtEl>
                                          <p:spTgt spid="18">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7">
                                            <p:bg/>
                                          </p:spTgt>
                                        </p:tgtEl>
                                        <p:attrNameLst>
                                          <p:attrName>style.visibility</p:attrName>
                                        </p:attrNameLst>
                                      </p:cBhvr>
                                      <p:to>
                                        <p:strVal val="visible"/>
                                      </p:to>
                                    </p:set>
                                    <p:animEffect transition="in" filter="fade">
                                      <p:cBhvr>
                                        <p:cTn id="60" dur="2000"/>
                                        <p:tgtEl>
                                          <p:spTgt spid="17">
                                            <p:bg/>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xEl>
                                              <p:pRg st="0" end="0"/>
                                            </p:txEl>
                                          </p:spTgt>
                                        </p:tgtEl>
                                        <p:attrNameLst>
                                          <p:attrName>style.visibility</p:attrName>
                                        </p:attrNameLst>
                                      </p:cBhvr>
                                      <p:to>
                                        <p:strVal val="visible"/>
                                      </p:to>
                                    </p:set>
                                    <p:animEffect transition="in" filter="fade">
                                      <p:cBhvr>
                                        <p:cTn id="63" dur="2000"/>
                                        <p:tgtEl>
                                          <p:spTgt spid="17">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9">
                                            <p:bg/>
                                          </p:spTgt>
                                        </p:tgtEl>
                                        <p:attrNameLst>
                                          <p:attrName>style.visibility</p:attrName>
                                        </p:attrNameLst>
                                      </p:cBhvr>
                                      <p:to>
                                        <p:strVal val="visible"/>
                                      </p:to>
                                    </p:set>
                                    <p:animEffect transition="in" filter="fade">
                                      <p:cBhvr>
                                        <p:cTn id="68" dur="2000"/>
                                        <p:tgtEl>
                                          <p:spTgt spid="19">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xEl>
                                              <p:pRg st="0" end="0"/>
                                            </p:txEl>
                                          </p:spTgt>
                                        </p:tgtEl>
                                        <p:attrNameLst>
                                          <p:attrName>style.visibility</p:attrName>
                                        </p:attrNameLst>
                                      </p:cBhvr>
                                      <p:to>
                                        <p:strVal val="visible"/>
                                      </p:to>
                                    </p:set>
                                    <p:animEffect transition="in" filter="fade">
                                      <p:cBhvr>
                                        <p:cTn id="71" dur="2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3" grpId="0" build="allAtOnce" animBg="1"/>
      <p:bldP spid="16" grpId="0" build="allAtOnce" animBg="1"/>
      <p:bldP spid="17" grpId="0" build="allAtOnce" animBg="1"/>
      <p:bldP spid="18" grpId="0" build="allAtOnce" animBg="1"/>
      <p:bldP spid="19" grpId="0" build="allAtOnce" animBg="1"/>
      <p:bldP spid="20" grpId="0" build="allAtOnce" animBg="1"/>
      <p:bldP spid="21"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357158" y="1142984"/>
            <a:ext cx="8643998" cy="5500726"/>
          </a:xfrm>
          <a:prstGeom prst="rect">
            <a:avLst/>
          </a:prstGeom>
        </p:spPr>
        <p:txBody>
          <a:bodyPr vert="horz" lIns="91440" tIns="45720" rIns="91440" bIns="45720" rtlCol="0">
            <a:normAutofit fontScale="925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baseline="0" noProof="0" dirty="0" smtClean="0">
                <a:ln>
                  <a:noFill/>
                </a:ln>
                <a:solidFill>
                  <a:schemeClr val="bg1"/>
                </a:solidFill>
                <a:effectLst/>
                <a:uLnTx/>
                <a:uFillTx/>
                <a:latin typeface="+mn-lt"/>
                <a:ea typeface="+mn-ea"/>
                <a:cs typeface="+mn-cs"/>
              </a:rPr>
              <a:t> MDA</a:t>
            </a:r>
            <a:r>
              <a:rPr kumimoji="0" lang="en-NZ" sz="2400" b="0" i="0" u="none" strike="noStrike" kern="1200" cap="none" spc="0" normalizeH="0" noProof="0" dirty="0" smtClean="0">
                <a:ln>
                  <a:noFill/>
                </a:ln>
                <a:solidFill>
                  <a:schemeClr val="bg1"/>
                </a:solidFill>
                <a:effectLst/>
                <a:uLnTx/>
                <a:uFillTx/>
                <a:latin typeface="+mn-lt"/>
                <a:ea typeface="+mn-ea"/>
                <a:cs typeface="+mn-cs"/>
              </a:rPr>
              <a:t> Transforms are used to read a model (normally Platform independent) and to create one or more resulting models (which are normally Platform specific).</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400" b="0" i="0" u="none" strike="noStrike" kern="1200" cap="none" spc="0" normalizeH="0" noProof="0" dirty="0" smtClean="0">
              <a:ln>
                <a:noFill/>
              </a:ln>
              <a:solidFill>
                <a:schemeClr val="bg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a:solidFill>
                  <a:schemeClr val="bg1"/>
                </a:solidFill>
              </a:rPr>
              <a:t> </a:t>
            </a:r>
            <a:r>
              <a:rPr lang="en-NZ" sz="2400" dirty="0" smtClean="0">
                <a:solidFill>
                  <a:schemeClr val="bg1"/>
                </a:solidFill>
              </a:rPr>
              <a:t>MDA Transformations in EA share the same scripting language as code generation.</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n-NZ" sz="2400" dirty="0" smtClean="0">
              <a:solidFill>
                <a:schemeClr val="bg1"/>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noProof="0" dirty="0">
                <a:ln>
                  <a:noFill/>
                </a:ln>
                <a:solidFill>
                  <a:schemeClr val="bg1"/>
                </a:solidFill>
                <a:effectLst/>
                <a:uLnTx/>
                <a:uFillTx/>
                <a:latin typeface="+mn-lt"/>
                <a:ea typeface="+mn-ea"/>
                <a:cs typeface="+mn-cs"/>
              </a:rPr>
              <a:t> </a:t>
            </a:r>
            <a:r>
              <a:rPr kumimoji="0" lang="en-NZ" sz="2400" b="0" i="0" u="none" strike="noStrike" kern="1200" cap="none" spc="0" normalizeH="0" noProof="0" dirty="0" smtClean="0">
                <a:ln>
                  <a:noFill/>
                </a:ln>
                <a:solidFill>
                  <a:schemeClr val="bg1"/>
                </a:solidFill>
                <a:effectLst/>
                <a:uLnTx/>
                <a:uFillTx/>
                <a:latin typeface="+mn-lt"/>
                <a:ea typeface="+mn-ea"/>
                <a:cs typeface="+mn-cs"/>
              </a:rPr>
              <a:t>The intermediate output of an MDA transformation is a single text file, with all the packages, classes etc. Declared in a simple hierarchical format.</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400" b="0" i="0" u="none" strike="noStrike" kern="1200" cap="none" spc="0" normalizeH="0" noProof="0" dirty="0" smtClean="0">
              <a:ln>
                <a:noFill/>
              </a:ln>
              <a:solidFill>
                <a:schemeClr val="bg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NZ" sz="2400" dirty="0">
                <a:solidFill>
                  <a:schemeClr val="bg1"/>
                </a:solidFill>
              </a:rPr>
              <a:t> </a:t>
            </a:r>
            <a:r>
              <a:rPr lang="en-NZ" sz="2400" dirty="0" smtClean="0">
                <a:solidFill>
                  <a:schemeClr val="bg1"/>
                </a:solidFill>
              </a:rPr>
              <a:t>EA reads the intermediate text output, translates it into the corresponding elements and attributes and either creates new elements or attempts to synchronize changes to existing elements (which may have been created as the result of a previous transform run).</a:t>
            </a:r>
            <a:endParaRPr kumimoji="0" lang="en-NZ" sz="2400" b="0" i="0" u="none" strike="noStrike" kern="1200" cap="none" spc="0" normalizeH="0" noProof="0" dirty="0" smtClean="0">
              <a:ln>
                <a:noFill/>
              </a:ln>
              <a:solidFill>
                <a:schemeClr val="bg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400" b="0" i="0" u="none" strike="noStrike" kern="1200" cap="none" spc="0" normalizeH="0" noProof="0" dirty="0" smtClean="0">
              <a:ln>
                <a:noFill/>
              </a:ln>
              <a:solidFill>
                <a:schemeClr val="bg1"/>
              </a:solidFill>
              <a:effectLst/>
              <a:uLnTx/>
              <a:uFillTx/>
              <a:latin typeface="+mn-lt"/>
              <a:ea typeface="+mn-ea"/>
              <a:cs typeface="+mn-cs"/>
            </a:endParaRPr>
          </a:p>
        </p:txBody>
      </p:sp>
      <p:sp>
        <p:nvSpPr>
          <p:cNvPr id="11" name="Rectangle 10"/>
          <p:cNvSpPr/>
          <p:nvPr/>
        </p:nvSpPr>
        <p:spPr>
          <a:xfrm>
            <a:off x="142844" y="571481"/>
            <a:ext cx="2643206" cy="646331"/>
          </a:xfrm>
          <a:prstGeom prst="rect">
            <a:avLst/>
          </a:prstGeom>
        </p:spPr>
        <p:txBody>
          <a:bodyPr wrap="square">
            <a:spAutoFit/>
          </a:bodyPr>
          <a:lstStyle/>
          <a:p>
            <a:pPr algn="ctr">
              <a:spcBef>
                <a:spcPct val="0"/>
              </a:spcBef>
              <a:defRPr/>
            </a:pPr>
            <a:r>
              <a:rPr lang="en-NZ" dirty="0">
                <a:solidFill>
                  <a:srgbClr val="A4D06A"/>
                </a:solidFill>
                <a:effectLst>
                  <a:reflection blurRad="6350" stA="55000" endA="300" endPos="45500" dir="5400000" sy="-100000" algn="bl" rotWithShape="0"/>
                </a:effectLst>
                <a:latin typeface="Museo 500" pitchFamily="50" charset="0"/>
              </a:rPr>
              <a:t>MDA </a:t>
            </a:r>
            <a:r>
              <a:rPr lang="en-NZ" dirty="0" smtClean="0">
                <a:solidFill>
                  <a:srgbClr val="A4D06A"/>
                </a:solidFill>
                <a:effectLst>
                  <a:reflection blurRad="6350" stA="55000" endA="300" endPos="45500" dir="5400000" sy="-100000" algn="bl" rotWithShape="0"/>
                </a:effectLst>
                <a:latin typeface="Museo 500" pitchFamily="50" charset="0"/>
              </a:rPr>
              <a:t>Transformations</a:t>
            </a:r>
            <a:endParaRPr lang="en-NZ" dirty="0">
              <a:solidFill>
                <a:srgbClr val="A4D06A"/>
              </a:solidFill>
              <a:effectLst>
                <a:reflection blurRad="6350" stA="55000" endA="300" endPos="45500" dir="5400000" sy="-100000" algn="bl" rotWithShape="0"/>
              </a:effectLst>
              <a:latin typeface="Museo 500" pitchFamily="50" charset="0"/>
            </a:endParaRPr>
          </a:p>
          <a:p>
            <a:pPr lvl="0" algn="ctr">
              <a:spcBef>
                <a:spcPct val="0"/>
              </a:spcBef>
              <a:defRPr/>
            </a:pPr>
            <a:endParaRPr lang="en-NZ" dirty="0">
              <a:solidFill>
                <a:srgbClr val="A4D06A"/>
              </a:solidFill>
              <a:effectLst>
                <a:reflection blurRad="6350" stA="55000" endA="300" endPos="45500" dir="5400000" sy="-100000" algn="bl" rotWithShape="0"/>
              </a:effectLst>
              <a:latin typeface="Museo 500" pitchFamily="50"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142844" y="1000108"/>
            <a:ext cx="8858312" cy="5643602"/>
          </a:xfrm>
          <a:prstGeom prst="rect">
            <a:avLst/>
          </a:prstGeom>
        </p:spPr>
        <p:txBody>
          <a:bodyPr vert="horz" lIns="91440" tIns="45720" rIns="91440" bIns="45720" rtlCol="0">
            <a:normAutofit fontScale="55000" lnSpcReduction="20000"/>
          </a:bodyPr>
          <a:lstStyle/>
          <a:p>
            <a:pPr lvl="0">
              <a:spcBef>
                <a:spcPct val="20000"/>
              </a:spcBef>
            </a:pPr>
            <a:r>
              <a:rPr lang="en-NZ" sz="2400" b="1" dirty="0">
                <a:solidFill>
                  <a:schemeClr val="tx2">
                    <a:lumMod val="60000"/>
                    <a:lumOff val="40000"/>
                  </a:schemeClr>
                </a:solidFill>
                <a:latin typeface="Courier New" pitchFamily="49" charset="0"/>
                <a:cs typeface="Courier New" pitchFamily="49" charset="0"/>
              </a:rPr>
              <a:t>Package</a:t>
            </a:r>
          </a:p>
          <a:p>
            <a:pPr lvl="0">
              <a:spcBef>
                <a:spcPct val="20000"/>
              </a:spcBef>
            </a:pPr>
            <a:r>
              <a:rPr lang="en-NZ" sz="2400" b="1" dirty="0">
                <a:solidFill>
                  <a:schemeClr val="bg1"/>
                </a:solidFill>
                <a:latin typeface="Courier New" pitchFamily="49" charset="0"/>
                <a:cs typeface="Courier New" pitchFamily="49" charset="0"/>
              </a:rPr>
              <a:t>{</a:t>
            </a:r>
          </a:p>
          <a:p>
            <a:pPr lvl="0">
              <a:spcBef>
                <a:spcPct val="20000"/>
              </a:spcBef>
            </a:pPr>
            <a:r>
              <a:rPr lang="en-NZ" sz="2400" b="1" dirty="0">
                <a:solidFill>
                  <a:schemeClr val="bg1"/>
                </a:solidFill>
                <a:latin typeface="Courier New" pitchFamily="49" charset="0"/>
                <a:cs typeface="Courier New" pitchFamily="49" charset="0"/>
              </a:rPr>
              <a:t>  </a:t>
            </a:r>
            <a:r>
              <a:rPr lang="en-NZ" sz="2400" b="1" dirty="0">
                <a:solidFill>
                  <a:schemeClr val="accent3">
                    <a:lumMod val="60000"/>
                    <a:lumOff val="40000"/>
                  </a:schemeClr>
                </a:solidFill>
                <a:latin typeface="Courier New" pitchFamily="49" charset="0"/>
                <a:cs typeface="Courier New" pitchFamily="49" charset="0"/>
              </a:rPr>
              <a:t>name</a:t>
            </a:r>
            <a:r>
              <a:rPr lang="en-NZ" sz="2400" b="1" dirty="0">
                <a:solidFill>
                  <a:schemeClr val="bg1"/>
                </a:solidFill>
                <a:latin typeface="Courier New" pitchFamily="49" charset="0"/>
                <a:cs typeface="Courier New" pitchFamily="49" charset="0"/>
              </a:rPr>
              <a:t>="C# Model"</a:t>
            </a:r>
          </a:p>
          <a:p>
            <a:pPr lvl="0">
              <a:spcBef>
                <a:spcPct val="20000"/>
              </a:spcBef>
            </a:pPr>
            <a:r>
              <a:rPr lang="en-NZ" sz="2400" b="1" dirty="0">
                <a:solidFill>
                  <a:schemeClr val="bg1"/>
                </a:solidFill>
                <a:latin typeface="Courier New" pitchFamily="49" charset="0"/>
                <a:cs typeface="Courier New" pitchFamily="49" charset="0"/>
              </a:rPr>
              <a:t>  </a:t>
            </a:r>
            <a:r>
              <a:rPr lang="en-NZ" sz="2400" b="1" dirty="0" err="1">
                <a:solidFill>
                  <a:schemeClr val="accent3">
                    <a:lumMod val="60000"/>
                    <a:lumOff val="40000"/>
                  </a:schemeClr>
                </a:solidFill>
                <a:latin typeface="Courier New" pitchFamily="49" charset="0"/>
                <a:cs typeface="Courier New" pitchFamily="49" charset="0"/>
              </a:rPr>
              <a:t>namespaceroot</a:t>
            </a:r>
            <a:r>
              <a:rPr lang="en-NZ" sz="2400" b="1" dirty="0">
                <a:solidFill>
                  <a:schemeClr val="bg1"/>
                </a:solidFill>
                <a:latin typeface="Courier New" pitchFamily="49" charset="0"/>
                <a:cs typeface="Courier New" pitchFamily="49" charset="0"/>
              </a:rPr>
              <a:t>="true"</a:t>
            </a:r>
          </a:p>
          <a:p>
            <a:pPr lvl="0">
              <a:spcBef>
                <a:spcPct val="20000"/>
              </a:spcBef>
            </a:pPr>
            <a:r>
              <a:rPr lang="en-NZ" sz="2400" b="1" dirty="0">
                <a:solidFill>
                  <a:schemeClr val="bg1"/>
                </a:solidFill>
                <a:latin typeface="Courier New" pitchFamily="49" charset="0"/>
                <a:cs typeface="Courier New" pitchFamily="49" charset="0"/>
              </a:rPr>
              <a:t>  </a:t>
            </a:r>
          </a:p>
          <a:p>
            <a:pPr lvl="0">
              <a:spcBef>
                <a:spcPct val="20000"/>
              </a:spcBef>
            </a:pPr>
            <a:r>
              <a:rPr lang="en-NZ" sz="2400" b="1" dirty="0">
                <a:solidFill>
                  <a:schemeClr val="bg1"/>
                </a:solidFill>
                <a:latin typeface="Courier New" pitchFamily="49" charset="0"/>
                <a:cs typeface="Courier New" pitchFamily="49" charset="0"/>
              </a:rPr>
              <a:t>  </a:t>
            </a:r>
            <a:r>
              <a:rPr lang="en-NZ" sz="2400" b="1" dirty="0">
                <a:solidFill>
                  <a:schemeClr val="tx2">
                    <a:lumMod val="60000"/>
                    <a:lumOff val="40000"/>
                  </a:schemeClr>
                </a:solidFill>
                <a:latin typeface="Courier New" pitchFamily="49" charset="0"/>
                <a:cs typeface="Courier New" pitchFamily="49" charset="0"/>
              </a:rPr>
              <a:t>Class</a:t>
            </a:r>
          </a:p>
          <a:p>
            <a:pPr lvl="0">
              <a:spcBef>
                <a:spcPct val="20000"/>
              </a:spcBef>
            </a:pPr>
            <a:r>
              <a:rPr lang="en-NZ" sz="2400" b="1" dirty="0">
                <a:solidFill>
                  <a:schemeClr val="bg1"/>
                </a:solidFill>
                <a:latin typeface="Courier New" pitchFamily="49" charset="0"/>
                <a:cs typeface="Courier New" pitchFamily="49" charset="0"/>
              </a:rPr>
              <a:t>  {</a:t>
            </a:r>
          </a:p>
          <a:p>
            <a:pPr lvl="0">
              <a:spcBef>
                <a:spcPct val="20000"/>
              </a:spcBef>
            </a:pPr>
            <a:r>
              <a:rPr lang="en-NZ" sz="2400" b="1" dirty="0">
                <a:solidFill>
                  <a:schemeClr val="bg1"/>
                </a:solidFill>
                <a:latin typeface="Courier New" pitchFamily="49" charset="0"/>
                <a:cs typeface="Courier New" pitchFamily="49" charset="0"/>
              </a:rPr>
              <a:t>    </a:t>
            </a:r>
            <a:r>
              <a:rPr lang="en-NZ" sz="2400" b="1" dirty="0" err="1" smtClean="0">
                <a:solidFill>
                  <a:schemeClr val="accent2">
                    <a:lumMod val="60000"/>
                    <a:lumOff val="40000"/>
                  </a:schemeClr>
                </a:solidFill>
                <a:latin typeface="Courier New" pitchFamily="49" charset="0"/>
                <a:cs typeface="Courier New" pitchFamily="49" charset="0"/>
              </a:rPr>
              <a:t>Xref</a:t>
            </a:r>
            <a:r>
              <a:rPr lang="en-NZ" sz="2400" b="1" dirty="0" smtClean="0">
                <a:solidFill>
                  <a:schemeClr val="accent3">
                    <a:lumMod val="60000"/>
                    <a:lumOff val="40000"/>
                  </a:schemeClr>
                </a:solidFill>
                <a:latin typeface="Courier New" pitchFamily="49" charset="0"/>
                <a:cs typeface="Courier New" pitchFamily="49" charset="0"/>
              </a:rPr>
              <a:t> </a:t>
            </a: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namespace</a:t>
            </a:r>
            <a:r>
              <a:rPr lang="en-NZ" sz="2400" b="1" dirty="0">
                <a:solidFill>
                  <a:schemeClr val="bg1"/>
                </a:solidFill>
                <a:latin typeface="Courier New" pitchFamily="49" charset="0"/>
                <a:cs typeface="Courier New" pitchFamily="49" charset="0"/>
              </a:rPr>
              <a:t>="C#" </a:t>
            </a:r>
            <a:r>
              <a:rPr lang="en-NZ" sz="2400" b="1" dirty="0">
                <a:solidFill>
                  <a:schemeClr val="accent3">
                    <a:lumMod val="60000"/>
                    <a:lumOff val="40000"/>
                  </a:schemeClr>
                </a:solidFill>
                <a:latin typeface="Courier New" pitchFamily="49" charset="0"/>
                <a:cs typeface="Courier New" pitchFamily="49" charset="0"/>
              </a:rPr>
              <a:t>name</a:t>
            </a:r>
            <a:r>
              <a:rPr lang="en-NZ" sz="2400" b="1" dirty="0">
                <a:solidFill>
                  <a:schemeClr val="bg1"/>
                </a:solidFill>
                <a:latin typeface="Courier New" pitchFamily="49" charset="0"/>
                <a:cs typeface="Courier New" pitchFamily="49" charset="0"/>
              </a:rPr>
              <a:t>="Class" </a:t>
            </a:r>
            <a:r>
              <a:rPr lang="en-NZ" sz="2400" b="1" dirty="0">
                <a:solidFill>
                  <a:schemeClr val="accent3">
                    <a:lumMod val="60000"/>
                    <a:lumOff val="40000"/>
                  </a:schemeClr>
                </a:solidFill>
                <a:latin typeface="Courier New" pitchFamily="49" charset="0"/>
                <a:cs typeface="Courier New" pitchFamily="49" charset="0"/>
              </a:rPr>
              <a:t>source</a:t>
            </a:r>
            <a:r>
              <a:rPr lang="en-NZ" sz="2400" b="1" dirty="0">
                <a:solidFill>
                  <a:schemeClr val="bg1"/>
                </a:solidFill>
                <a:latin typeface="Courier New" pitchFamily="49" charset="0"/>
                <a:cs typeface="Courier New" pitchFamily="49" charset="0"/>
              </a:rPr>
              <a:t>="{</a:t>
            </a:r>
            <a:r>
              <a:rPr lang="en-NZ" sz="2400" b="1" dirty="0" smtClean="0">
                <a:solidFill>
                  <a:schemeClr val="bg1"/>
                </a:solidFill>
                <a:latin typeface="Courier New" pitchFamily="49" charset="0"/>
                <a:cs typeface="Courier New" pitchFamily="49" charset="0"/>
              </a:rPr>
              <a:t>907F0550...}" }</a:t>
            </a:r>
            <a:endParaRPr lang="en-NZ" sz="2400" b="1" dirty="0">
              <a:solidFill>
                <a:schemeClr val="bg1"/>
              </a:solidFill>
              <a:latin typeface="Courier New" pitchFamily="49" charset="0"/>
              <a:cs typeface="Courier New" pitchFamily="49" charset="0"/>
            </a:endParaRPr>
          </a:p>
          <a:p>
            <a:pPr lvl="0">
              <a:spcBef>
                <a:spcPct val="20000"/>
              </a:spcBef>
            </a:pP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complexity</a:t>
            </a:r>
            <a:r>
              <a:rPr lang="en-NZ" sz="2400" b="1" dirty="0">
                <a:solidFill>
                  <a:schemeClr val="bg1"/>
                </a:solidFill>
                <a:latin typeface="Courier New" pitchFamily="49" charset="0"/>
                <a:cs typeface="Courier New" pitchFamily="49" charset="0"/>
              </a:rPr>
              <a:t>="1"</a:t>
            </a:r>
          </a:p>
          <a:p>
            <a:pPr lvl="0">
              <a:spcBef>
                <a:spcPct val="20000"/>
              </a:spcBef>
            </a:pPr>
            <a:r>
              <a:rPr lang="en-NZ" sz="2400" b="1" dirty="0">
                <a:solidFill>
                  <a:schemeClr val="bg1"/>
                </a:solidFill>
                <a:latin typeface="Courier New" pitchFamily="49" charset="0"/>
                <a:cs typeface="Courier New" pitchFamily="49" charset="0"/>
              </a:rPr>
              <a:t>    </a:t>
            </a:r>
            <a:r>
              <a:rPr lang="en-NZ" sz="2400" b="1" dirty="0">
                <a:solidFill>
                  <a:schemeClr val="accent3">
                    <a:lumMod val="60000"/>
                    <a:lumOff val="40000"/>
                  </a:schemeClr>
                </a:solidFill>
                <a:latin typeface="Courier New" pitchFamily="49" charset="0"/>
                <a:cs typeface="Courier New" pitchFamily="49" charset="0"/>
              </a:rPr>
              <a:t>status</a:t>
            </a:r>
            <a:r>
              <a:rPr lang="en-NZ" sz="2400" b="1" dirty="0">
                <a:solidFill>
                  <a:schemeClr val="bg1"/>
                </a:solidFill>
                <a:latin typeface="Courier New" pitchFamily="49" charset="0"/>
                <a:cs typeface="Courier New" pitchFamily="49" charset="0"/>
              </a:rPr>
              <a:t>="Proposed"</a:t>
            </a:r>
          </a:p>
          <a:p>
            <a:pPr lvl="0">
              <a:spcBef>
                <a:spcPct val="20000"/>
              </a:spcBef>
            </a:pP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author</a:t>
            </a:r>
            <a:r>
              <a:rPr lang="en-NZ" sz="2400" b="1" dirty="0">
                <a:solidFill>
                  <a:schemeClr val="bg1"/>
                </a:solidFill>
                <a:latin typeface="Courier New" pitchFamily="49" charset="0"/>
                <a:cs typeface="Courier New" pitchFamily="49" charset="0"/>
              </a:rPr>
              <a:t>="Alex Henderson"</a:t>
            </a:r>
          </a:p>
          <a:p>
            <a:pPr lvl="0">
              <a:spcBef>
                <a:spcPct val="20000"/>
              </a:spcBef>
            </a:pPr>
            <a:r>
              <a:rPr lang="en-NZ" sz="2400" b="1" dirty="0">
                <a:solidFill>
                  <a:schemeClr val="bg1"/>
                </a:solidFill>
                <a:latin typeface="Courier New" pitchFamily="49" charset="0"/>
                <a:cs typeface="Courier New" pitchFamily="49" charset="0"/>
              </a:rPr>
              <a:t>    </a:t>
            </a:r>
            <a:r>
              <a:rPr lang="en-NZ" sz="2400" b="1" dirty="0">
                <a:solidFill>
                  <a:schemeClr val="accent3">
                    <a:lumMod val="60000"/>
                    <a:lumOff val="40000"/>
                  </a:schemeClr>
                </a:solidFill>
                <a:latin typeface="Courier New" pitchFamily="49" charset="0"/>
                <a:cs typeface="Courier New" pitchFamily="49" charset="0"/>
              </a:rPr>
              <a:t>language</a:t>
            </a:r>
            <a:r>
              <a:rPr lang="en-NZ" sz="2400" b="1" dirty="0">
                <a:solidFill>
                  <a:schemeClr val="bg1"/>
                </a:solidFill>
                <a:latin typeface="Courier New" pitchFamily="49" charset="0"/>
                <a:cs typeface="Courier New" pitchFamily="49" charset="0"/>
              </a:rPr>
              <a:t>="C#"</a:t>
            </a:r>
          </a:p>
          <a:p>
            <a:pPr lvl="0">
              <a:spcBef>
                <a:spcPct val="20000"/>
              </a:spcBef>
            </a:pPr>
            <a:r>
              <a:rPr lang="en-NZ" sz="2400" b="1" dirty="0">
                <a:solidFill>
                  <a:schemeClr val="bg1"/>
                </a:solidFill>
                <a:latin typeface="Courier New" pitchFamily="49" charset="0"/>
                <a:cs typeface="Courier New" pitchFamily="49" charset="0"/>
              </a:rPr>
              <a:t>	</a:t>
            </a:r>
          </a:p>
          <a:p>
            <a:pPr lvl="0">
              <a:spcBef>
                <a:spcPct val="20000"/>
              </a:spcBef>
            </a:pPr>
            <a:r>
              <a:rPr lang="en-NZ" sz="2400" b="1" dirty="0">
                <a:solidFill>
                  <a:schemeClr val="bg1"/>
                </a:solidFill>
                <a:latin typeface="Courier New" pitchFamily="49" charset="0"/>
                <a:cs typeface="Courier New" pitchFamily="49" charset="0"/>
              </a:rPr>
              <a:t>    </a:t>
            </a:r>
            <a:r>
              <a:rPr lang="en-NZ" sz="2400" b="1" dirty="0">
                <a:solidFill>
                  <a:schemeClr val="tx2">
                    <a:lumMod val="60000"/>
                    <a:lumOff val="40000"/>
                  </a:schemeClr>
                </a:solidFill>
                <a:latin typeface="Courier New" pitchFamily="49" charset="0"/>
                <a:cs typeface="Courier New" pitchFamily="49" charset="0"/>
              </a:rPr>
              <a:t>Operation</a:t>
            </a:r>
          </a:p>
          <a:p>
            <a:pPr lvl="0">
              <a:spcBef>
                <a:spcPct val="20000"/>
              </a:spcBef>
            </a:pPr>
            <a:r>
              <a:rPr lang="en-NZ" sz="2400" b="1" dirty="0">
                <a:solidFill>
                  <a:schemeClr val="bg1"/>
                </a:solidFill>
                <a:latin typeface="Courier New" pitchFamily="49" charset="0"/>
                <a:cs typeface="Courier New" pitchFamily="49" charset="0"/>
              </a:rPr>
              <a:t>    {</a:t>
            </a:r>
          </a:p>
          <a:p>
            <a:pPr lvl="0">
              <a:spcBef>
                <a:spcPct val="20000"/>
              </a:spcBef>
            </a:pPr>
            <a:r>
              <a:rPr lang="en-NZ" sz="2400" b="1" dirty="0">
                <a:solidFill>
                  <a:schemeClr val="bg1"/>
                </a:solidFill>
                <a:latin typeface="Courier New" pitchFamily="49" charset="0"/>
                <a:cs typeface="Courier New" pitchFamily="49" charset="0"/>
              </a:rPr>
              <a:t>      </a:t>
            </a:r>
            <a:r>
              <a:rPr lang="en-NZ" sz="2400" b="1" dirty="0" err="1" smtClean="0">
                <a:solidFill>
                  <a:schemeClr val="accent2">
                    <a:lumMod val="60000"/>
                    <a:lumOff val="40000"/>
                  </a:schemeClr>
                </a:solidFill>
                <a:latin typeface="Courier New" pitchFamily="49" charset="0"/>
                <a:cs typeface="Courier New" pitchFamily="49" charset="0"/>
              </a:rPr>
              <a:t>Xref</a:t>
            </a:r>
            <a:r>
              <a:rPr lang="en-NZ" sz="2400" b="1" dirty="0" smtClean="0">
                <a:solidFill>
                  <a:schemeClr val="accent3">
                    <a:lumMod val="60000"/>
                    <a:lumOff val="40000"/>
                  </a:schemeClr>
                </a:solidFill>
                <a:latin typeface="Courier New" pitchFamily="49" charset="0"/>
                <a:cs typeface="Courier New" pitchFamily="49" charset="0"/>
              </a:rPr>
              <a:t> </a:t>
            </a: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namespace</a:t>
            </a:r>
            <a:r>
              <a:rPr lang="en-NZ" sz="2400" b="1" dirty="0">
                <a:solidFill>
                  <a:schemeClr val="bg1"/>
                </a:solidFill>
                <a:latin typeface="Courier New" pitchFamily="49" charset="0"/>
                <a:cs typeface="Courier New" pitchFamily="49" charset="0"/>
              </a:rPr>
              <a:t>="C#" </a:t>
            </a:r>
            <a:r>
              <a:rPr lang="en-NZ" sz="2400" b="1" dirty="0" smtClean="0">
                <a:solidFill>
                  <a:schemeClr val="accent3">
                    <a:lumMod val="60000"/>
                    <a:lumOff val="40000"/>
                  </a:schemeClr>
                </a:solidFill>
                <a:latin typeface="Courier New" pitchFamily="49" charset="0"/>
                <a:cs typeface="Courier New" pitchFamily="49" charset="0"/>
              </a:rPr>
              <a:t>name</a:t>
            </a:r>
            <a:r>
              <a:rPr lang="en-NZ" sz="2400" b="1" dirty="0">
                <a:solidFill>
                  <a:schemeClr val="bg1"/>
                </a:solidFill>
                <a:latin typeface="Courier New" pitchFamily="49" charset="0"/>
                <a:cs typeface="Courier New" pitchFamily="49" charset="0"/>
              </a:rPr>
              <a:t>="</a:t>
            </a:r>
            <a:r>
              <a:rPr lang="en-NZ" sz="2400" b="1" dirty="0" err="1">
                <a:solidFill>
                  <a:schemeClr val="bg1"/>
                </a:solidFill>
                <a:latin typeface="Courier New" pitchFamily="49" charset="0"/>
                <a:cs typeface="Courier New" pitchFamily="49" charset="0"/>
              </a:rPr>
              <a:t>LinkedAttributeProperty</a:t>
            </a:r>
            <a:r>
              <a:rPr lang="en-NZ" sz="2400" b="1" dirty="0">
                <a:solidFill>
                  <a:schemeClr val="bg1"/>
                </a:solidFill>
                <a:latin typeface="Courier New" pitchFamily="49" charset="0"/>
                <a:cs typeface="Courier New" pitchFamily="49" charset="0"/>
              </a:rPr>
              <a:t>" </a:t>
            </a:r>
            <a:r>
              <a:rPr lang="en-NZ" sz="2400" b="1" dirty="0">
                <a:solidFill>
                  <a:schemeClr val="accent3">
                    <a:lumMod val="60000"/>
                    <a:lumOff val="40000"/>
                  </a:schemeClr>
                </a:solidFill>
                <a:latin typeface="Courier New" pitchFamily="49" charset="0"/>
                <a:cs typeface="Courier New" pitchFamily="49" charset="0"/>
              </a:rPr>
              <a:t>source</a:t>
            </a:r>
            <a:r>
              <a:rPr lang="en-NZ" sz="2400" b="1" dirty="0">
                <a:solidFill>
                  <a:schemeClr val="bg1"/>
                </a:solidFill>
                <a:latin typeface="Courier New" pitchFamily="49" charset="0"/>
                <a:cs typeface="Courier New" pitchFamily="49" charset="0"/>
              </a:rPr>
              <a:t>="{</a:t>
            </a:r>
            <a:r>
              <a:rPr lang="en-NZ" sz="2400" b="1" dirty="0" smtClean="0">
                <a:solidFill>
                  <a:schemeClr val="bg1"/>
                </a:solidFill>
                <a:latin typeface="Courier New" pitchFamily="49" charset="0"/>
                <a:cs typeface="Courier New" pitchFamily="49" charset="0"/>
              </a:rPr>
              <a:t>907F0550-...}" }</a:t>
            </a:r>
            <a:endParaRPr lang="en-NZ" sz="2400" b="1" dirty="0">
              <a:solidFill>
                <a:schemeClr val="bg1"/>
              </a:solidFill>
              <a:latin typeface="Courier New" pitchFamily="49" charset="0"/>
              <a:cs typeface="Courier New" pitchFamily="49" charset="0"/>
            </a:endParaRPr>
          </a:p>
          <a:p>
            <a:pPr lvl="0">
              <a:spcBef>
                <a:spcPct val="20000"/>
              </a:spcBef>
            </a:pPr>
            <a:r>
              <a:rPr lang="en-NZ" sz="2400" b="1" dirty="0">
                <a:solidFill>
                  <a:schemeClr val="bg1"/>
                </a:solidFill>
                <a:latin typeface="Courier New" pitchFamily="49" charset="0"/>
                <a:cs typeface="Courier New" pitchFamily="49" charset="0"/>
              </a:rPr>
              <a:t>      </a:t>
            </a:r>
            <a:r>
              <a:rPr lang="en-NZ" sz="2400" b="1" dirty="0">
                <a:solidFill>
                  <a:schemeClr val="accent3">
                    <a:lumMod val="60000"/>
                    <a:lumOff val="40000"/>
                  </a:schemeClr>
                </a:solidFill>
                <a:latin typeface="Courier New" pitchFamily="49" charset="0"/>
                <a:cs typeface="Courier New" pitchFamily="49" charset="0"/>
              </a:rPr>
              <a:t>name</a:t>
            </a:r>
            <a:r>
              <a:rPr lang="en-NZ" sz="2400" b="1" dirty="0">
                <a:solidFill>
                  <a:schemeClr val="bg1"/>
                </a:solidFill>
                <a:latin typeface="Courier New" pitchFamily="49" charset="0"/>
                <a:cs typeface="Courier New" pitchFamily="49" charset="0"/>
              </a:rPr>
              <a:t>="</a:t>
            </a:r>
            <a:r>
              <a:rPr lang="en-NZ" sz="2400" b="1" dirty="0" smtClean="0">
                <a:solidFill>
                  <a:schemeClr val="bg1"/>
                </a:solidFill>
                <a:latin typeface="Courier New" pitchFamily="49" charset="0"/>
                <a:cs typeface="Courier New" pitchFamily="49" charset="0"/>
              </a:rPr>
              <a:t>Activity"</a:t>
            </a:r>
            <a:br>
              <a:rPr lang="en-NZ" sz="2400" b="1" dirty="0" smtClean="0">
                <a:solidFill>
                  <a:schemeClr val="bg1"/>
                </a:solidFill>
                <a:latin typeface="Courier New" pitchFamily="49" charset="0"/>
                <a:cs typeface="Courier New" pitchFamily="49" charset="0"/>
              </a:rPr>
            </a:b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notes</a:t>
            </a:r>
            <a:r>
              <a:rPr lang="en-NZ" sz="2400" b="1" dirty="0" smtClean="0">
                <a:solidFill>
                  <a:schemeClr val="bg1"/>
                </a:solidFill>
                <a:latin typeface="Courier New" pitchFamily="49" charset="0"/>
                <a:cs typeface="Courier New" pitchFamily="49" charset="0"/>
              </a:rPr>
              <a:t>="An Activity"</a:t>
            </a:r>
            <a:endParaRPr lang="en-NZ" sz="2400" b="1" dirty="0">
              <a:solidFill>
                <a:schemeClr val="bg1"/>
              </a:solidFill>
              <a:latin typeface="Courier New" pitchFamily="49" charset="0"/>
              <a:cs typeface="Courier New" pitchFamily="49" charset="0"/>
            </a:endParaRPr>
          </a:p>
          <a:p>
            <a:pPr lvl="0">
              <a:spcBef>
                <a:spcPct val="20000"/>
              </a:spcBef>
            </a:pPr>
            <a:r>
              <a:rPr lang="en-NZ" sz="2400" b="1" dirty="0">
                <a:solidFill>
                  <a:schemeClr val="bg1"/>
                </a:solidFill>
                <a:latin typeface="Courier New" pitchFamily="49" charset="0"/>
                <a:cs typeface="Courier New" pitchFamily="49" charset="0"/>
              </a:rPr>
              <a:t>      </a:t>
            </a:r>
            <a:r>
              <a:rPr lang="en-NZ" sz="2400" b="1" dirty="0">
                <a:solidFill>
                  <a:schemeClr val="accent3">
                    <a:lumMod val="60000"/>
                    <a:lumOff val="40000"/>
                  </a:schemeClr>
                </a:solidFill>
                <a:latin typeface="Courier New" pitchFamily="49" charset="0"/>
                <a:cs typeface="Courier New" pitchFamily="49" charset="0"/>
              </a:rPr>
              <a:t>stereotype</a:t>
            </a:r>
            <a:r>
              <a:rPr lang="en-NZ" sz="2400" b="1" dirty="0">
                <a:solidFill>
                  <a:schemeClr val="bg1"/>
                </a:solidFill>
                <a:latin typeface="Courier New" pitchFamily="49" charset="0"/>
                <a:cs typeface="Courier New" pitchFamily="49" charset="0"/>
              </a:rPr>
              <a:t>="</a:t>
            </a:r>
            <a:r>
              <a:rPr lang="en-NZ" sz="2400" b="1" dirty="0" smtClean="0">
                <a:solidFill>
                  <a:schemeClr val="bg1"/>
                </a:solidFill>
                <a:latin typeface="Courier New" pitchFamily="49" charset="0"/>
                <a:cs typeface="Courier New" pitchFamily="49" charset="0"/>
              </a:rPr>
              <a:t>property"</a:t>
            </a:r>
          </a:p>
          <a:p>
            <a:pPr lvl="0">
              <a:spcBef>
                <a:spcPct val="20000"/>
              </a:spcBef>
            </a:pP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scope</a:t>
            </a:r>
            <a:r>
              <a:rPr lang="en-NZ" sz="2400" b="1" dirty="0" smtClean="0">
                <a:solidFill>
                  <a:schemeClr val="bg1"/>
                </a:solidFill>
                <a:latin typeface="Courier New" pitchFamily="49" charset="0"/>
                <a:cs typeface="Courier New" pitchFamily="49" charset="0"/>
              </a:rPr>
              <a:t>="Public"</a:t>
            </a:r>
          </a:p>
          <a:p>
            <a:pPr lvl="0">
              <a:spcBef>
                <a:spcPct val="20000"/>
              </a:spcBef>
            </a:pPr>
            <a:r>
              <a:rPr lang="en-NZ" sz="2400" b="1" dirty="0">
                <a:solidFill>
                  <a:schemeClr val="bg1"/>
                </a:solidFill>
                <a:latin typeface="Courier New" pitchFamily="49" charset="0"/>
                <a:cs typeface="Courier New" pitchFamily="49" charset="0"/>
              </a:rPr>
              <a:t> </a:t>
            </a: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type</a:t>
            </a:r>
            <a:r>
              <a:rPr lang="en-NZ" sz="2400" b="1" dirty="0">
                <a:solidFill>
                  <a:schemeClr val="bg1"/>
                </a:solidFill>
                <a:latin typeface="Courier New" pitchFamily="49" charset="0"/>
                <a:cs typeface="Courier New" pitchFamily="49" charset="0"/>
              </a:rPr>
              <a:t>="</a:t>
            </a:r>
            <a:r>
              <a:rPr lang="en-NZ" sz="2400" b="1" dirty="0" smtClean="0">
                <a:solidFill>
                  <a:schemeClr val="bg1"/>
                </a:solidFill>
                <a:latin typeface="Courier New" pitchFamily="49" charset="0"/>
                <a:cs typeface="Courier New" pitchFamily="49" charset="0"/>
              </a:rPr>
              <a:t>Activity"</a:t>
            </a:r>
          </a:p>
          <a:p>
            <a:pPr lvl="0">
              <a:spcBef>
                <a:spcPct val="20000"/>
              </a:spcBef>
            </a:pPr>
            <a:r>
              <a:rPr lang="en-NZ" sz="2400" b="1" dirty="0">
                <a:solidFill>
                  <a:schemeClr val="bg1"/>
                </a:solidFill>
                <a:latin typeface="Courier New" pitchFamily="49" charset="0"/>
                <a:cs typeface="Courier New" pitchFamily="49" charset="0"/>
              </a:rPr>
              <a:t> </a:t>
            </a:r>
            <a:r>
              <a:rPr lang="en-NZ" sz="2400" b="1" dirty="0" smtClean="0">
                <a:solidFill>
                  <a:schemeClr val="bg1"/>
                </a:solidFill>
                <a:latin typeface="Courier New" pitchFamily="49" charset="0"/>
                <a:cs typeface="Courier New" pitchFamily="49" charset="0"/>
              </a:rPr>
              <a:t>     </a:t>
            </a:r>
            <a:r>
              <a:rPr lang="en-NZ" sz="2400" b="1" dirty="0" smtClean="0">
                <a:solidFill>
                  <a:schemeClr val="accent2">
                    <a:lumMod val="60000"/>
                    <a:lumOff val="40000"/>
                  </a:schemeClr>
                </a:solidFill>
                <a:latin typeface="Courier New" pitchFamily="49" charset="0"/>
                <a:cs typeface="Courier New" pitchFamily="49" charset="0"/>
              </a:rPr>
              <a:t>Tag</a:t>
            </a:r>
            <a:r>
              <a:rPr lang="en-NZ" sz="2400" b="1" dirty="0" smtClean="0">
                <a:solidFill>
                  <a:schemeClr val="accent3">
                    <a:lumMod val="60000"/>
                    <a:lumOff val="40000"/>
                  </a:schemeClr>
                </a:solidFill>
                <a:latin typeface="Courier New" pitchFamily="49" charset="0"/>
                <a:cs typeface="Courier New" pitchFamily="49" charset="0"/>
              </a:rPr>
              <a:t> </a:t>
            </a: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name</a:t>
            </a:r>
            <a:r>
              <a:rPr lang="en-NZ" sz="2400" b="1" dirty="0">
                <a:solidFill>
                  <a:schemeClr val="bg1"/>
                </a:solidFill>
                <a:latin typeface="Courier New" pitchFamily="49" charset="0"/>
                <a:cs typeface="Courier New" pitchFamily="49" charset="0"/>
              </a:rPr>
              <a:t>="</a:t>
            </a:r>
            <a:r>
              <a:rPr lang="en-NZ" sz="2400" b="1" dirty="0" err="1">
                <a:solidFill>
                  <a:schemeClr val="bg1"/>
                </a:solidFill>
                <a:latin typeface="Courier New" pitchFamily="49" charset="0"/>
                <a:cs typeface="Courier New" pitchFamily="49" charset="0"/>
              </a:rPr>
              <a:t>attribute_name</a:t>
            </a:r>
            <a:r>
              <a:rPr lang="en-NZ" sz="2400" b="1" dirty="0">
                <a:solidFill>
                  <a:schemeClr val="bg1"/>
                </a:solidFill>
                <a:latin typeface="Courier New" pitchFamily="49" charset="0"/>
                <a:cs typeface="Courier New" pitchFamily="49" charset="0"/>
              </a:rPr>
              <a:t>" </a:t>
            </a:r>
            <a:r>
              <a:rPr lang="en-NZ" sz="2400" b="1" dirty="0">
                <a:solidFill>
                  <a:schemeClr val="accent3">
                    <a:lumMod val="60000"/>
                    <a:lumOff val="40000"/>
                  </a:schemeClr>
                </a:solidFill>
                <a:latin typeface="Courier New" pitchFamily="49" charset="0"/>
                <a:cs typeface="Courier New" pitchFamily="49" charset="0"/>
              </a:rPr>
              <a:t>value</a:t>
            </a:r>
            <a:r>
              <a:rPr lang="en-NZ" sz="2400" b="1" dirty="0">
                <a:solidFill>
                  <a:schemeClr val="bg1"/>
                </a:solidFill>
                <a:latin typeface="Courier New" pitchFamily="49" charset="0"/>
                <a:cs typeface="Courier New" pitchFamily="49" charset="0"/>
              </a:rPr>
              <a:t>="_</a:t>
            </a:r>
            <a:r>
              <a:rPr lang="en-NZ" sz="2400" b="1" dirty="0" smtClean="0">
                <a:solidFill>
                  <a:schemeClr val="bg1"/>
                </a:solidFill>
                <a:latin typeface="Courier New" pitchFamily="49" charset="0"/>
                <a:cs typeface="Courier New" pitchFamily="49" charset="0"/>
              </a:rPr>
              <a:t>activity" }</a:t>
            </a:r>
          </a:p>
          <a:p>
            <a:pPr lvl="0">
              <a:spcBef>
                <a:spcPct val="20000"/>
              </a:spcBef>
            </a:pPr>
            <a:r>
              <a:rPr lang="en-NZ" sz="2400" b="1" dirty="0">
                <a:solidFill>
                  <a:schemeClr val="bg1"/>
                </a:solidFill>
                <a:latin typeface="Courier New" pitchFamily="49" charset="0"/>
                <a:cs typeface="Courier New" pitchFamily="49" charset="0"/>
              </a:rPr>
              <a:t> </a:t>
            </a:r>
            <a:r>
              <a:rPr lang="en-NZ" sz="2400" b="1" dirty="0" smtClean="0">
                <a:solidFill>
                  <a:schemeClr val="bg1"/>
                </a:solidFill>
                <a:latin typeface="Courier New" pitchFamily="49" charset="0"/>
                <a:cs typeface="Courier New" pitchFamily="49" charset="0"/>
              </a:rPr>
              <a:t>     </a:t>
            </a:r>
            <a:r>
              <a:rPr lang="en-NZ" sz="2400" b="1" dirty="0" smtClean="0">
                <a:solidFill>
                  <a:schemeClr val="accent2">
                    <a:lumMod val="60000"/>
                    <a:lumOff val="40000"/>
                  </a:schemeClr>
                </a:solidFill>
                <a:latin typeface="Courier New" pitchFamily="49" charset="0"/>
                <a:cs typeface="Courier New" pitchFamily="49" charset="0"/>
              </a:rPr>
              <a:t>Tag</a:t>
            </a:r>
            <a:r>
              <a:rPr lang="en-NZ" sz="2400" b="1" dirty="0" smtClean="0">
                <a:solidFill>
                  <a:schemeClr val="accent3">
                    <a:lumMod val="60000"/>
                    <a:lumOff val="40000"/>
                  </a:schemeClr>
                </a:solidFill>
                <a:latin typeface="Courier New" pitchFamily="49" charset="0"/>
                <a:cs typeface="Courier New" pitchFamily="49" charset="0"/>
              </a:rPr>
              <a:t> </a:t>
            </a: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name</a:t>
            </a:r>
            <a:r>
              <a:rPr lang="en-NZ" sz="2400" b="1" dirty="0">
                <a:solidFill>
                  <a:schemeClr val="bg1"/>
                </a:solidFill>
                <a:latin typeface="Courier New" pitchFamily="49" charset="0"/>
                <a:cs typeface="Courier New" pitchFamily="49" charset="0"/>
              </a:rPr>
              <a:t>="Attribute" </a:t>
            </a:r>
            <a:r>
              <a:rPr lang="en-NZ" sz="2400" b="1" dirty="0">
                <a:solidFill>
                  <a:schemeClr val="accent3">
                    <a:lumMod val="60000"/>
                    <a:lumOff val="40000"/>
                  </a:schemeClr>
                </a:solidFill>
                <a:latin typeface="Courier New" pitchFamily="49" charset="0"/>
                <a:cs typeface="Courier New" pitchFamily="49" charset="0"/>
              </a:rPr>
              <a:t>value</a:t>
            </a:r>
            <a:r>
              <a:rPr lang="en-NZ" sz="2400" b="1" dirty="0">
                <a:solidFill>
                  <a:schemeClr val="bg1"/>
                </a:solidFill>
                <a:latin typeface="Courier New" pitchFamily="49" charset="0"/>
                <a:cs typeface="Courier New" pitchFamily="49" charset="0"/>
              </a:rPr>
              <a:t>="[</a:t>
            </a:r>
            <a:r>
              <a:rPr lang="en-NZ" sz="2400" b="1" dirty="0" err="1">
                <a:solidFill>
                  <a:schemeClr val="bg1"/>
                </a:solidFill>
                <a:latin typeface="Courier New" pitchFamily="49" charset="0"/>
                <a:cs typeface="Courier New" pitchFamily="49" charset="0"/>
              </a:rPr>
              <a:t>BelongsTo</a:t>
            </a:r>
            <a:r>
              <a:rPr lang="en-NZ" sz="2400" b="1" dirty="0">
                <a:solidFill>
                  <a:schemeClr val="bg1"/>
                </a:solidFill>
                <a:latin typeface="Courier New" pitchFamily="49" charset="0"/>
                <a:cs typeface="Courier New" pitchFamily="49" charset="0"/>
              </a:rPr>
              <a:t>(\"</a:t>
            </a:r>
            <a:r>
              <a:rPr lang="en-NZ" sz="2400" b="1" dirty="0" err="1">
                <a:solidFill>
                  <a:schemeClr val="bg1"/>
                </a:solidFill>
                <a:latin typeface="Courier New" pitchFamily="49" charset="0"/>
                <a:cs typeface="Courier New" pitchFamily="49" charset="0"/>
              </a:rPr>
              <a:t>ActivityId</a:t>
            </a:r>
            <a:r>
              <a:rPr lang="en-NZ" sz="2400" b="1" dirty="0" smtClean="0">
                <a:solidFill>
                  <a:schemeClr val="bg1"/>
                </a:solidFill>
                <a:latin typeface="Courier New" pitchFamily="49" charset="0"/>
                <a:cs typeface="Courier New" pitchFamily="49" charset="0"/>
              </a:rPr>
              <a:t>\")]" }</a:t>
            </a:r>
          </a:p>
          <a:p>
            <a:pPr lvl="0">
              <a:spcBef>
                <a:spcPct val="20000"/>
              </a:spcBef>
            </a:pPr>
            <a:r>
              <a:rPr lang="en-NZ" sz="2400" b="1" dirty="0">
                <a:solidFill>
                  <a:schemeClr val="bg1"/>
                </a:solidFill>
                <a:latin typeface="Courier New" pitchFamily="49" charset="0"/>
                <a:cs typeface="Courier New" pitchFamily="49" charset="0"/>
              </a:rPr>
              <a:t> </a:t>
            </a:r>
            <a:r>
              <a:rPr lang="en-NZ" sz="2400" b="1" dirty="0" smtClean="0">
                <a:solidFill>
                  <a:schemeClr val="bg1"/>
                </a:solidFill>
                <a:latin typeface="Courier New" pitchFamily="49" charset="0"/>
                <a:cs typeface="Courier New" pitchFamily="49" charset="0"/>
              </a:rPr>
              <a:t>     </a:t>
            </a:r>
            <a:r>
              <a:rPr lang="en-NZ" sz="2400" b="1" dirty="0" smtClean="0">
                <a:solidFill>
                  <a:schemeClr val="accent2">
                    <a:lumMod val="60000"/>
                    <a:lumOff val="40000"/>
                  </a:schemeClr>
                </a:solidFill>
                <a:latin typeface="Courier New" pitchFamily="49" charset="0"/>
                <a:cs typeface="Courier New" pitchFamily="49" charset="0"/>
              </a:rPr>
              <a:t>Tag</a:t>
            </a:r>
            <a:r>
              <a:rPr lang="en-NZ" sz="2400" b="1" dirty="0" smtClean="0">
                <a:solidFill>
                  <a:schemeClr val="accent3">
                    <a:lumMod val="60000"/>
                    <a:lumOff val="40000"/>
                  </a:schemeClr>
                </a:solidFill>
                <a:latin typeface="Courier New" pitchFamily="49" charset="0"/>
                <a:cs typeface="Courier New" pitchFamily="49" charset="0"/>
              </a:rPr>
              <a:t> </a:t>
            </a:r>
            <a:r>
              <a:rPr lang="en-NZ" sz="2400" b="1" dirty="0" smtClean="0">
                <a:solidFill>
                  <a:schemeClr val="bg1"/>
                </a:solidFill>
                <a:latin typeface="Courier New" pitchFamily="49" charset="0"/>
                <a:cs typeface="Courier New" pitchFamily="49" charset="0"/>
              </a:rPr>
              <a:t>{ </a:t>
            </a:r>
            <a:r>
              <a:rPr lang="en-NZ" sz="2400" b="1" dirty="0" smtClean="0">
                <a:solidFill>
                  <a:schemeClr val="accent3">
                    <a:lumMod val="60000"/>
                    <a:lumOff val="40000"/>
                  </a:schemeClr>
                </a:solidFill>
                <a:latin typeface="Courier New" pitchFamily="49" charset="0"/>
                <a:cs typeface="Courier New" pitchFamily="49" charset="0"/>
              </a:rPr>
              <a:t>name</a:t>
            </a:r>
            <a:r>
              <a:rPr lang="en-NZ" sz="2400" b="1" dirty="0">
                <a:solidFill>
                  <a:schemeClr val="bg1"/>
                </a:solidFill>
                <a:latin typeface="Courier New" pitchFamily="49" charset="0"/>
                <a:cs typeface="Courier New" pitchFamily="49" charset="0"/>
              </a:rPr>
              <a:t>="virtual" </a:t>
            </a:r>
            <a:r>
              <a:rPr lang="en-NZ" sz="2400" b="1" dirty="0">
                <a:solidFill>
                  <a:schemeClr val="accent3">
                    <a:lumMod val="60000"/>
                    <a:lumOff val="40000"/>
                  </a:schemeClr>
                </a:solidFill>
                <a:latin typeface="Courier New" pitchFamily="49" charset="0"/>
                <a:cs typeface="Courier New" pitchFamily="49" charset="0"/>
              </a:rPr>
              <a:t>value</a:t>
            </a:r>
            <a:r>
              <a:rPr lang="en-NZ" sz="2400" b="1" dirty="0">
                <a:solidFill>
                  <a:schemeClr val="bg1"/>
                </a:solidFill>
                <a:latin typeface="Courier New" pitchFamily="49" charset="0"/>
                <a:cs typeface="Courier New" pitchFamily="49" charset="0"/>
              </a:rPr>
              <a:t>="</a:t>
            </a:r>
            <a:r>
              <a:rPr lang="en-NZ" sz="2400" b="1" dirty="0" smtClean="0">
                <a:solidFill>
                  <a:schemeClr val="bg1"/>
                </a:solidFill>
                <a:latin typeface="Courier New" pitchFamily="49" charset="0"/>
                <a:cs typeface="Courier New" pitchFamily="49" charset="0"/>
              </a:rPr>
              <a:t>true" }</a:t>
            </a:r>
            <a:endParaRPr lang="en-NZ" sz="2400" b="1" dirty="0">
              <a:solidFill>
                <a:schemeClr val="bg1"/>
              </a:solidFill>
              <a:latin typeface="Courier New" pitchFamily="49" charset="0"/>
              <a:cs typeface="Courier New" pitchFamily="49" charset="0"/>
            </a:endParaRPr>
          </a:p>
          <a:p>
            <a:pPr lvl="0">
              <a:spcBef>
                <a:spcPct val="20000"/>
              </a:spcBef>
            </a:pPr>
            <a:r>
              <a:rPr lang="en-NZ" sz="2400" b="1" dirty="0">
                <a:solidFill>
                  <a:schemeClr val="bg1"/>
                </a:solidFill>
                <a:latin typeface="Courier New" pitchFamily="49" charset="0"/>
                <a:cs typeface="Courier New" pitchFamily="49" charset="0"/>
              </a:rPr>
              <a:t>    }</a:t>
            </a:r>
          </a:p>
          <a:p>
            <a:pPr lvl="0">
              <a:spcBef>
                <a:spcPct val="20000"/>
              </a:spcBef>
            </a:pPr>
            <a:r>
              <a:rPr lang="en-NZ" sz="2400" b="1" dirty="0">
                <a:solidFill>
                  <a:schemeClr val="bg1"/>
                </a:solidFill>
                <a:latin typeface="Courier New" pitchFamily="49" charset="0"/>
                <a:cs typeface="Courier New" pitchFamily="49" charset="0"/>
              </a:rPr>
              <a:t>  }  </a:t>
            </a:r>
          </a:p>
          <a:p>
            <a:pPr lvl="0">
              <a:spcBef>
                <a:spcPct val="20000"/>
              </a:spcBef>
            </a:pPr>
            <a:r>
              <a:rPr lang="en-NZ" sz="2400" b="1" dirty="0">
                <a:solidFill>
                  <a:schemeClr val="bg1"/>
                </a:solidFill>
                <a:latin typeface="Courier New" pitchFamily="49" charset="0"/>
                <a:cs typeface="Courier New" pitchFamily="49" charset="0"/>
              </a:rPr>
              <a:t>}</a:t>
            </a:r>
            <a:endParaRPr kumimoji="0" lang="en-NZ" sz="2400" b="1" i="0" u="none" strike="noStrike" kern="1200" cap="none" spc="0" normalizeH="0" noProof="0" dirty="0" smtClean="0">
              <a:ln>
                <a:noFill/>
              </a:ln>
              <a:solidFill>
                <a:schemeClr val="bg1"/>
              </a:solidFill>
              <a:effectLst/>
              <a:uLnTx/>
              <a:uFillTx/>
              <a:latin typeface="Courier New" pitchFamily="49" charset="0"/>
              <a:cs typeface="Courier New" pitchFamily="49" charset="0"/>
            </a:endParaRPr>
          </a:p>
        </p:txBody>
      </p:sp>
      <p:sp>
        <p:nvSpPr>
          <p:cNvPr id="11" name="Rectangle 10"/>
          <p:cNvSpPr/>
          <p:nvPr/>
        </p:nvSpPr>
        <p:spPr>
          <a:xfrm>
            <a:off x="142844" y="571480"/>
            <a:ext cx="2531655"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MDA Transformations</a:t>
            </a:r>
            <a:endParaRPr lang="en-NZ" dirty="0">
              <a:solidFill>
                <a:srgbClr val="A4D06A"/>
              </a:solidFill>
              <a:effectLst>
                <a:reflection blurRad="6350" stA="55000" endA="300" endPos="45500" dir="5400000" sy="-100000" algn="bl" rotWithShape="0"/>
              </a:effectLst>
              <a:latin typeface="Museo 500" pitchFamily="50" charset="0"/>
            </a:endParaRPr>
          </a:p>
        </p:txBody>
      </p:sp>
      <p:grpSp>
        <p:nvGrpSpPr>
          <p:cNvPr id="12" name="Group 11"/>
          <p:cNvGrpSpPr/>
          <p:nvPr/>
        </p:nvGrpSpPr>
        <p:grpSpPr>
          <a:xfrm>
            <a:off x="3214678" y="2571744"/>
            <a:ext cx="5143536" cy="1071570"/>
            <a:chOff x="2928926" y="1071546"/>
            <a:chExt cx="5143536" cy="1071570"/>
          </a:xfrm>
        </p:grpSpPr>
        <p:sp>
          <p:nvSpPr>
            <p:cNvPr id="7" name="Rounded Rectangle 6"/>
            <p:cNvSpPr/>
            <p:nvPr/>
          </p:nvSpPr>
          <p:spPr>
            <a:xfrm>
              <a:off x="2928926" y="1285860"/>
              <a:ext cx="514353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t>XRef</a:t>
              </a:r>
              <a:r>
                <a:rPr lang="en-NZ" dirty="0" smtClean="0"/>
                <a:t> provides the mechanism for forward synchronizing changes from your PIM to your PSM.</a:t>
              </a:r>
              <a:endParaRPr lang="en-NZ" dirty="0"/>
            </a:p>
          </p:txBody>
        </p:sp>
        <p:cxnSp>
          <p:nvCxnSpPr>
            <p:cNvPr id="9" name="Straight Arrow Connector 8"/>
            <p:cNvCxnSpPr/>
            <p:nvPr/>
          </p:nvCxnSpPr>
          <p:spPr>
            <a:xfrm rot="10800000">
              <a:off x="6215074" y="1071546"/>
              <a:ext cx="642942" cy="2857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274770" y="5429264"/>
            <a:ext cx="4500594" cy="1101550"/>
            <a:chOff x="3786182" y="1041566"/>
            <a:chExt cx="4500594" cy="1101550"/>
          </a:xfrm>
        </p:grpSpPr>
        <p:sp>
          <p:nvSpPr>
            <p:cNvPr id="14" name="Rounded Rectangle 13"/>
            <p:cNvSpPr/>
            <p:nvPr/>
          </p:nvSpPr>
          <p:spPr>
            <a:xfrm>
              <a:off x="3786182" y="1285860"/>
              <a:ext cx="450059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Backslash is used to escape characters, such as the double quote within a value string.</a:t>
              </a:r>
              <a:endParaRPr lang="en-NZ" dirty="0"/>
            </a:p>
          </p:txBody>
        </p:sp>
        <p:cxnSp>
          <p:nvCxnSpPr>
            <p:cNvPr id="15" name="Straight Arrow Connector 14"/>
            <p:cNvCxnSpPr/>
            <p:nvPr/>
          </p:nvCxnSpPr>
          <p:spPr>
            <a:xfrm rot="10800000">
              <a:off x="6226552" y="1041566"/>
              <a:ext cx="988654" cy="2442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1000100" y="571480"/>
            <a:ext cx="5677768" cy="571504"/>
            <a:chOff x="1000100" y="928670"/>
            <a:chExt cx="5022641" cy="571504"/>
          </a:xfrm>
        </p:grpSpPr>
        <p:sp>
          <p:nvSpPr>
            <p:cNvPr id="18" name="Rounded Rectangle 17"/>
            <p:cNvSpPr/>
            <p:nvPr/>
          </p:nvSpPr>
          <p:spPr>
            <a:xfrm>
              <a:off x="3022345" y="928670"/>
              <a:ext cx="300039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This is the </a:t>
              </a:r>
              <a:r>
                <a:rPr lang="en-NZ" dirty="0" err="1" smtClean="0"/>
                <a:t>objectType</a:t>
              </a:r>
              <a:r>
                <a:rPr lang="en-NZ" dirty="0" smtClean="0"/>
                <a:t> i.e. Package, Class etc.</a:t>
              </a:r>
              <a:endParaRPr lang="en-NZ" dirty="0"/>
            </a:p>
          </p:txBody>
        </p:sp>
        <p:cxnSp>
          <p:nvCxnSpPr>
            <p:cNvPr id="19" name="Straight Arrow Connector 18"/>
            <p:cNvCxnSpPr>
              <a:stCxn id="18" idx="1"/>
            </p:cNvCxnSpPr>
            <p:nvPr/>
          </p:nvCxnSpPr>
          <p:spPr>
            <a:xfrm rot="10800000" flipV="1">
              <a:off x="1000100" y="1214422"/>
              <a:ext cx="2022245" cy="2857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2428860" y="1214422"/>
            <a:ext cx="6215106" cy="928694"/>
            <a:chOff x="2428860" y="1214422"/>
            <a:chExt cx="6215106" cy="928694"/>
          </a:xfrm>
        </p:grpSpPr>
        <p:sp>
          <p:nvSpPr>
            <p:cNvPr id="29" name="Rounded Rectangle 28"/>
            <p:cNvSpPr/>
            <p:nvPr/>
          </p:nvSpPr>
          <p:spPr>
            <a:xfrm>
              <a:off x="4429124" y="1214422"/>
              <a:ext cx="421484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This is an </a:t>
              </a:r>
              <a:r>
                <a:rPr lang="en-NZ" dirty="0" err="1" smtClean="0"/>
                <a:t>objectProperty</a:t>
              </a:r>
              <a:r>
                <a:rPr lang="en-NZ" dirty="0" smtClean="0"/>
                <a:t> – often these have a direct counterpart in the properties dialog within EA.</a:t>
              </a:r>
            </a:p>
          </p:txBody>
        </p:sp>
        <p:cxnSp>
          <p:nvCxnSpPr>
            <p:cNvPr id="30" name="Straight Arrow Connector 29"/>
            <p:cNvCxnSpPr>
              <a:stCxn id="29" idx="1"/>
            </p:cNvCxnSpPr>
            <p:nvPr/>
          </p:nvCxnSpPr>
          <p:spPr>
            <a:xfrm rot="10800000" flipV="1">
              <a:off x="2428860" y="1678769"/>
              <a:ext cx="2000264" cy="357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714613" y="4233319"/>
            <a:ext cx="6097942" cy="910191"/>
            <a:chOff x="2212058" y="1245082"/>
            <a:chExt cx="5885224" cy="744702"/>
          </a:xfrm>
        </p:grpSpPr>
        <p:sp>
          <p:nvSpPr>
            <p:cNvPr id="43" name="Rounded Rectangle 42"/>
            <p:cNvSpPr/>
            <p:nvPr/>
          </p:nvSpPr>
          <p:spPr>
            <a:xfrm>
              <a:off x="2810870" y="1245082"/>
              <a:ext cx="5286412"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Tag is an element (basically a property with child properties) – other common elements include Attribute, Parameter or any valid </a:t>
              </a:r>
              <a:r>
                <a:rPr lang="en-NZ" dirty="0" err="1" smtClean="0"/>
                <a:t>objectType</a:t>
              </a:r>
              <a:r>
                <a:rPr lang="en-NZ" dirty="0" smtClean="0"/>
                <a:t>.</a:t>
              </a:r>
              <a:endParaRPr lang="en-NZ" dirty="0"/>
            </a:p>
          </p:txBody>
        </p:sp>
        <p:cxnSp>
          <p:nvCxnSpPr>
            <p:cNvPr id="44" name="Straight Arrow Connector 43"/>
            <p:cNvCxnSpPr>
              <a:stCxn id="43" idx="1"/>
            </p:cNvCxnSpPr>
            <p:nvPr/>
          </p:nvCxnSpPr>
          <p:spPr>
            <a:xfrm rot="10800000" flipV="1">
              <a:off x="2212058" y="1566552"/>
              <a:ext cx="598813" cy="4232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20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20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142844" y="571480"/>
            <a:ext cx="2531655"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MDA Transformations</a:t>
            </a:r>
            <a:endParaRPr lang="en-NZ" dirty="0">
              <a:solidFill>
                <a:srgbClr val="A4D06A"/>
              </a:solidFill>
              <a:effectLst>
                <a:reflection blurRad="6350" stA="55000" endA="300" endPos="45500" dir="5400000" sy="-100000" algn="bl" rotWithShape="0"/>
              </a:effectLst>
              <a:latin typeface="Museo 500" pitchFamily="50" charset="0"/>
            </a:endParaRPr>
          </a:p>
        </p:txBody>
      </p:sp>
      <p:sp>
        <p:nvSpPr>
          <p:cNvPr id="22" name="Subtitle 2"/>
          <p:cNvSpPr txBox="1">
            <a:spLocks/>
          </p:cNvSpPr>
          <p:nvPr/>
        </p:nvSpPr>
        <p:spPr>
          <a:xfrm>
            <a:off x="142844" y="1000108"/>
            <a:ext cx="8001056" cy="5214974"/>
          </a:xfrm>
          <a:prstGeom prst="rect">
            <a:avLst/>
          </a:prstGeom>
        </p:spPr>
        <p:txBody>
          <a:bodyPr vert="horz" lIns="91440" tIns="45720" rIns="91440" bIns="45720" rtlCol="0">
            <a:normAutofit/>
          </a:bodyPr>
          <a:lstStyle/>
          <a:p>
            <a:pPr lvl="0" fontAlgn="base">
              <a:spcBef>
                <a:spcPct val="0"/>
              </a:spcBef>
              <a:spcAft>
                <a:spcPct val="0"/>
              </a:spcAft>
            </a:pP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err="1" smtClean="0">
                <a:ln>
                  <a:noFill/>
                </a:ln>
                <a:solidFill>
                  <a:schemeClr val="tx2">
                    <a:lumMod val="60000"/>
                    <a:lumOff val="40000"/>
                  </a:schemeClr>
                </a:solidFill>
                <a:effectLst/>
                <a:latin typeface="Courier New" pitchFamily="49" charset="0"/>
                <a:ea typeface="Times New Roman" pitchFamily="18" charset="0"/>
                <a:cs typeface="Courier New" pitchFamily="49" charset="0"/>
              </a:rPr>
              <a:t>elemType</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p>
          <a:p>
            <a:pPr lvl="0" eaLnBrk="0" fontAlgn="base" hangingPunct="0">
              <a:spcBef>
                <a:spcPct val="0"/>
              </a:spcBef>
              <a:spcAft>
                <a:spcPct val="0"/>
              </a:spcAft>
            </a:pP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TRANSFORM_REFERENCE</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("Class")%</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TRANSFORM_CURRENT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("language", "name")%</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name=%</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qt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name%</a:t>
            </a:r>
            <a:r>
              <a:rPr kumimoji="0" lang="en-NZ" sz="1400" b="1" i="0" u="none" strike="noStrike" cap="none" normalizeH="0" baseline="0" dirty="0" err="1" smtClean="0">
                <a:ln>
                  <a:noFill/>
                </a:ln>
                <a:solidFill>
                  <a:schemeClr val="tx2">
                    <a:lumMod val="60000"/>
                    <a:lumOff val="40000"/>
                  </a:schemeClr>
                </a:solidFill>
                <a:effectLst/>
                <a:latin typeface="Courier New" pitchFamily="49" charset="0"/>
                <a:ea typeface="Times New Roman" pitchFamily="18" charset="0"/>
                <a:cs typeface="Courier New" pitchFamily="49" charset="0"/>
              </a:rPr>
              <a:t>qt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language="C#"</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list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ClassBase</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@separator</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="\n"</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@indent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list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ClassInterface</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@separator</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="\n"</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@indent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list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InnerClass</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@separator</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="\n"</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@indent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if</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err="1"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elementType</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=="Class"</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and</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err="1"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classStereotype</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 "</a:t>
            </a:r>
            <a:r>
              <a:rPr kumimoji="0" lang="en-NZ" sz="1400" b="1"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picklist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list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="Attribute"</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@separator</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="\n"</a:t>
            </a:r>
            <a:r>
              <a:rPr kumimoji="0" lang="en-NZ" sz="1400" b="1" i="0" u="none" strike="noStrike" cap="none" normalizeH="0" dirty="0" smtClean="0">
                <a:ln>
                  <a:noFill/>
                </a:ln>
                <a:solidFill>
                  <a:srgbClr val="A31515"/>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err="1"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attStereotype</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enum</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else</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endParaRPr kumimoji="0" lang="en-N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if</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err="1"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elemType</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"Class"%</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list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="Attribute"</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@separator</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="\n"</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@indent</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err="1" smtClean="0">
                <a:ln>
                  <a:noFill/>
                </a:ln>
                <a:solidFill>
                  <a:schemeClr val="tx2">
                    <a:lumMod val="60000"/>
                    <a:lumOff val="40000"/>
                  </a:schemeClr>
                </a:solidFill>
                <a:effectLst/>
                <a:latin typeface="Courier New" pitchFamily="49" charset="0"/>
                <a:ea typeface="Times New Roman" pitchFamily="18" charset="0"/>
                <a:cs typeface="Courier New" pitchFamily="49" charset="0"/>
              </a:rPr>
              <a:t>endIf</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err="1" smtClean="0">
                <a:ln>
                  <a:noFill/>
                </a:ln>
                <a:solidFill>
                  <a:schemeClr val="tx2">
                    <a:lumMod val="60000"/>
                    <a:lumOff val="40000"/>
                  </a:schemeClr>
                </a:solidFill>
                <a:effectLst/>
                <a:latin typeface="Courier New" pitchFamily="49" charset="0"/>
                <a:ea typeface="Times New Roman" pitchFamily="18" charset="0"/>
                <a:cs typeface="Courier New" pitchFamily="49" charset="0"/>
              </a:rPr>
              <a:t>endIf</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chemeClr val="tx2">
                    <a:lumMod val="60000"/>
                    <a:lumOff val="40000"/>
                  </a:schemeClr>
                </a:solidFill>
                <a:effectLst/>
                <a:latin typeface="Courier New" pitchFamily="49" charset="0"/>
                <a:ea typeface="Times New Roman" pitchFamily="18" charset="0"/>
                <a:cs typeface="Courier New" pitchFamily="49" charset="0"/>
              </a:rPr>
              <a:t>if</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err="1"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elemType</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"Class"</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and</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err="1" smtClean="0">
                <a:ln>
                  <a:noFill/>
                </a:ln>
                <a:solidFill>
                  <a:schemeClr val="accent1">
                    <a:lumMod val="60000"/>
                    <a:lumOff val="40000"/>
                  </a:schemeClr>
                </a:solidFill>
                <a:effectLst/>
                <a:latin typeface="Courier New" pitchFamily="49" charset="0"/>
                <a:ea typeface="Times New Roman" pitchFamily="18" charset="0"/>
                <a:cs typeface="Courier New" pitchFamily="49" charset="0"/>
              </a:rPr>
              <a:t>classStereotype</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"enumeration"%</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endParaRPr kumimoji="0" lang="en-N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accent2">
                    <a:lumMod val="60000"/>
                    <a:lumOff val="40000"/>
                  </a:schemeClr>
                </a:solidFill>
                <a:effectLst/>
                <a:latin typeface="Courier New" pitchFamily="49" charset="0"/>
                <a:ea typeface="Times New Roman" pitchFamily="18" charset="0"/>
                <a:cs typeface="Courier New" pitchFamily="49" charset="0"/>
              </a:rPr>
              <a:t>Tag</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name="partial"</a:t>
            </a: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value="true"</a:t>
            </a: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endParaRPr kumimoji="0" lang="en-N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lvl="0" eaLnBrk="0" fontAlgn="base" hangingPunct="0">
              <a:spcBef>
                <a:spcPct val="0"/>
              </a:spcBef>
              <a:spcAft>
                <a:spcPct val="0"/>
              </a:spcAft>
            </a:pPr>
            <a:r>
              <a:rPr kumimoji="0" lang="en-NZ"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NZ" sz="14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p>
          <a:p>
            <a:pPr lvl="0" eaLnBrk="0" fontAlgn="base" hangingPunct="0">
              <a:spcBef>
                <a:spcPct val="0"/>
              </a:spcBef>
              <a:spcAft>
                <a:spcPct val="0"/>
              </a:spcAft>
            </a:pPr>
            <a:endParaRPr kumimoji="0" lang="en-NZ" sz="1400" b="1" i="0" u="none" strike="noStrike" cap="none" normalizeH="0" baseline="0" dirty="0" smtClean="0">
              <a:ln>
                <a:noFill/>
              </a:ln>
              <a:solidFill>
                <a:schemeClr val="tx1"/>
              </a:solidFill>
              <a:effectLst/>
              <a:latin typeface="Courier New" pitchFamily="49" charset="0"/>
              <a:cs typeface="Courier New" pitchFamily="49" charset="0"/>
            </a:endParaRPr>
          </a:p>
        </p:txBody>
      </p:sp>
      <p:grpSp>
        <p:nvGrpSpPr>
          <p:cNvPr id="31" name="Group 30"/>
          <p:cNvGrpSpPr/>
          <p:nvPr/>
        </p:nvGrpSpPr>
        <p:grpSpPr>
          <a:xfrm>
            <a:off x="1285852" y="571480"/>
            <a:ext cx="5072098" cy="785818"/>
            <a:chOff x="1285852" y="571480"/>
            <a:chExt cx="5072098" cy="785818"/>
          </a:xfrm>
        </p:grpSpPr>
        <p:sp>
          <p:nvSpPr>
            <p:cNvPr id="24" name="Rounded Rectangle 23"/>
            <p:cNvSpPr/>
            <p:nvPr/>
          </p:nvSpPr>
          <p:spPr>
            <a:xfrm>
              <a:off x="2786050" y="571480"/>
              <a:ext cx="3571900"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This will output the contents of the variable “</a:t>
              </a:r>
              <a:r>
                <a:rPr lang="en-NZ" dirty="0" err="1" smtClean="0"/>
                <a:t>elemType</a:t>
              </a:r>
              <a:r>
                <a:rPr lang="en-NZ" dirty="0" smtClean="0"/>
                <a:t>”.</a:t>
              </a:r>
              <a:endParaRPr lang="en-NZ" dirty="0"/>
            </a:p>
          </p:txBody>
        </p:sp>
        <p:cxnSp>
          <p:nvCxnSpPr>
            <p:cNvPr id="25" name="Straight Arrow Connector 24"/>
            <p:cNvCxnSpPr>
              <a:stCxn id="24" idx="1"/>
            </p:cNvCxnSpPr>
            <p:nvPr/>
          </p:nvCxnSpPr>
          <p:spPr>
            <a:xfrm rot="10800000" flipV="1">
              <a:off x="1285852" y="964388"/>
              <a:ext cx="1500198" cy="1785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4643438" y="1500174"/>
            <a:ext cx="4357718" cy="785818"/>
            <a:chOff x="2357422" y="571480"/>
            <a:chExt cx="4357718" cy="785818"/>
          </a:xfrm>
        </p:grpSpPr>
        <p:sp>
          <p:nvSpPr>
            <p:cNvPr id="33" name="Rounded Rectangle 32"/>
            <p:cNvSpPr/>
            <p:nvPr/>
          </p:nvSpPr>
          <p:spPr>
            <a:xfrm>
              <a:off x="3143240" y="571480"/>
              <a:ext cx="3571900"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Outputs all the properties of the current class excluding the list of properties supplied...</a:t>
              </a:r>
              <a:endParaRPr lang="en-NZ" dirty="0"/>
            </a:p>
          </p:txBody>
        </p:sp>
        <p:cxnSp>
          <p:nvCxnSpPr>
            <p:cNvPr id="34" name="Straight Arrow Connector 33"/>
            <p:cNvCxnSpPr/>
            <p:nvPr/>
          </p:nvCxnSpPr>
          <p:spPr>
            <a:xfrm rot="10800000" flipV="1">
              <a:off x="2357422" y="785794"/>
              <a:ext cx="785818" cy="714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786446" y="2428868"/>
            <a:ext cx="3214710" cy="1285884"/>
            <a:chOff x="1267992" y="571480"/>
            <a:chExt cx="5447148" cy="785818"/>
          </a:xfrm>
        </p:grpSpPr>
        <p:sp>
          <p:nvSpPr>
            <p:cNvPr id="40" name="Rounded Rectangle 39"/>
            <p:cNvSpPr/>
            <p:nvPr/>
          </p:nvSpPr>
          <p:spPr>
            <a:xfrm>
              <a:off x="3143240" y="571480"/>
              <a:ext cx="3571900"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 List </a:t>
              </a:r>
              <a:r>
                <a:rPr lang="en-NZ" dirty="0"/>
                <a:t>c</a:t>
              </a:r>
              <a:r>
                <a:rPr lang="en-NZ" dirty="0" smtClean="0"/>
                <a:t>alls another template, passing a list of elements...</a:t>
              </a:r>
              <a:endParaRPr lang="en-NZ" dirty="0"/>
            </a:p>
          </p:txBody>
        </p:sp>
        <p:cxnSp>
          <p:nvCxnSpPr>
            <p:cNvPr id="41" name="Straight Arrow Connector 40"/>
            <p:cNvCxnSpPr/>
            <p:nvPr/>
          </p:nvCxnSpPr>
          <p:spPr>
            <a:xfrm rot="10800000" flipV="1">
              <a:off x="1267992" y="785794"/>
              <a:ext cx="1875248" cy="476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6000760" y="4000504"/>
            <a:ext cx="2928958" cy="1071570"/>
            <a:chOff x="6000760" y="4000504"/>
            <a:chExt cx="2928958" cy="1071570"/>
          </a:xfrm>
        </p:grpSpPr>
        <p:sp>
          <p:nvSpPr>
            <p:cNvPr id="45" name="Rounded Rectangle 44"/>
            <p:cNvSpPr/>
            <p:nvPr/>
          </p:nvSpPr>
          <p:spPr>
            <a:xfrm>
              <a:off x="7000892" y="4000504"/>
              <a:ext cx="192882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Support exists for basic if/else statements.</a:t>
              </a:r>
              <a:endParaRPr lang="en-NZ" dirty="0"/>
            </a:p>
          </p:txBody>
        </p:sp>
        <p:cxnSp>
          <p:nvCxnSpPr>
            <p:cNvPr id="46" name="Straight Arrow Connector 45"/>
            <p:cNvCxnSpPr/>
            <p:nvPr/>
          </p:nvCxnSpPr>
          <p:spPr>
            <a:xfrm rot="10800000" flipV="1">
              <a:off x="6000760" y="4214818"/>
              <a:ext cx="1178142" cy="2143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2214546" y="5000636"/>
            <a:ext cx="2571768" cy="928694"/>
            <a:chOff x="2214546" y="5000636"/>
            <a:chExt cx="2571768" cy="928694"/>
          </a:xfrm>
        </p:grpSpPr>
        <p:sp>
          <p:nvSpPr>
            <p:cNvPr id="48" name="Rounded Rectangle 47"/>
            <p:cNvSpPr/>
            <p:nvPr/>
          </p:nvSpPr>
          <p:spPr>
            <a:xfrm>
              <a:off x="2786050" y="5000636"/>
              <a:ext cx="2000264"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Anything not inside </a:t>
              </a:r>
              <a:r>
                <a:rPr lang="en-NZ" dirty="0" smtClean="0">
                  <a:solidFill>
                    <a:schemeClr val="accent2">
                      <a:lumMod val="60000"/>
                      <a:lumOff val="40000"/>
                    </a:schemeClr>
                  </a:solidFill>
                </a:rPr>
                <a:t>%</a:t>
              </a:r>
              <a:r>
                <a:rPr lang="en-NZ" dirty="0" smtClean="0"/>
                <a:t>quotes</a:t>
              </a:r>
              <a:r>
                <a:rPr lang="en-NZ" dirty="0" smtClean="0">
                  <a:solidFill>
                    <a:schemeClr val="accent2">
                      <a:lumMod val="60000"/>
                      <a:lumOff val="40000"/>
                    </a:schemeClr>
                  </a:solidFill>
                </a:rPr>
                <a:t>%</a:t>
              </a:r>
              <a:r>
                <a:rPr lang="en-NZ" dirty="0" smtClean="0"/>
                <a:t> is output “as-is”</a:t>
              </a:r>
              <a:endParaRPr lang="en-NZ" dirty="0"/>
            </a:p>
          </p:txBody>
        </p:sp>
        <p:cxnSp>
          <p:nvCxnSpPr>
            <p:cNvPr id="49" name="Straight Arrow Connector 48"/>
            <p:cNvCxnSpPr/>
            <p:nvPr/>
          </p:nvCxnSpPr>
          <p:spPr>
            <a:xfrm rot="10800000">
              <a:off x="2214546" y="5214950"/>
              <a:ext cx="64294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2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20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000">
              <a:srgbClr val="37424B"/>
            </a:gs>
            <a:gs pos="65000">
              <a:srgbClr val="37424B"/>
            </a:gs>
            <a:gs pos="100000">
              <a:schemeClr val="tx1"/>
            </a:gs>
          </a:gsLst>
          <a:lin ang="5400000" scaled="0"/>
        </a:gradFill>
        <a:effectLst/>
      </p:bgPr>
    </p:bg>
    <p:spTree>
      <p:nvGrpSpPr>
        <p:cNvPr id="1" name=""/>
        <p:cNvGrpSpPr/>
        <p:nvPr/>
      </p:nvGrpSpPr>
      <p:grpSpPr>
        <a:xfrm>
          <a:off x="0" y="0"/>
          <a:ext cx="0" cy="0"/>
          <a:chOff x="0" y="0"/>
          <a:chExt cx="0" cy="0"/>
        </a:xfrm>
      </p:grpSpPr>
      <p:grpSp>
        <p:nvGrpSpPr>
          <p:cNvPr id="2" name="Group 6"/>
          <p:cNvGrpSpPr/>
          <p:nvPr/>
        </p:nvGrpSpPr>
        <p:grpSpPr>
          <a:xfrm>
            <a:off x="0" y="37451"/>
            <a:ext cx="9144000" cy="392741"/>
            <a:chOff x="0" y="37451"/>
            <a:chExt cx="9144000" cy="392741"/>
          </a:xfrm>
        </p:grpSpPr>
        <p:pic>
          <p:nvPicPr>
            <p:cNvPr id="1026" name="Picture 2"/>
            <p:cNvPicPr>
              <a:picLocks noChangeAspect="1" noChangeArrowheads="1"/>
            </p:cNvPicPr>
            <p:nvPr/>
          </p:nvPicPr>
          <p:blipFill>
            <a:blip r:embed="rId2" cstate="print"/>
            <a:srcRect/>
            <a:stretch>
              <a:fillRect/>
            </a:stretch>
          </p:blipFill>
          <p:spPr bwMode="auto">
            <a:xfrm>
              <a:off x="41426" y="37451"/>
              <a:ext cx="2786081" cy="346643"/>
            </a:xfrm>
            <a:prstGeom prst="rect">
              <a:avLst/>
            </a:prstGeom>
            <a:noFill/>
            <a:ln w="9525">
              <a:noFill/>
              <a:miter lim="800000"/>
              <a:headEnd/>
              <a:tailEnd/>
            </a:ln>
            <a:effectLst/>
          </p:spPr>
        </p:pic>
        <p:cxnSp>
          <p:nvCxnSpPr>
            <p:cNvPr id="6" name="Straight Connector 5"/>
            <p:cNvCxnSpPr/>
            <p:nvPr/>
          </p:nvCxnSpPr>
          <p:spPr>
            <a:xfrm>
              <a:off x="0" y="428604"/>
              <a:ext cx="9144000" cy="1588"/>
            </a:xfrm>
            <a:prstGeom prst="line">
              <a:avLst/>
            </a:prstGeom>
            <a:ln>
              <a:solidFill>
                <a:srgbClr val="A4D06A"/>
              </a:solidFill>
            </a:ln>
          </p:spPr>
          <p:style>
            <a:lnRef idx="1">
              <a:schemeClr val="accent1"/>
            </a:lnRef>
            <a:fillRef idx="0">
              <a:schemeClr val="accent1"/>
            </a:fillRef>
            <a:effectRef idx="0">
              <a:schemeClr val="accent1"/>
            </a:effectRef>
            <a:fontRef idx="minor">
              <a:schemeClr val="tx1"/>
            </a:fontRef>
          </p:style>
        </p:cxnSp>
      </p:grpSp>
      <p:sp>
        <p:nvSpPr>
          <p:cNvPr id="10" name="Subtitle 2"/>
          <p:cNvSpPr txBox="1">
            <a:spLocks/>
          </p:cNvSpPr>
          <p:nvPr/>
        </p:nvSpPr>
        <p:spPr>
          <a:xfrm>
            <a:off x="285720" y="1000108"/>
            <a:ext cx="8715436" cy="4429156"/>
          </a:xfrm>
          <a:prstGeom prst="rect">
            <a:avLst/>
          </a:prstGeom>
        </p:spPr>
        <p:txBody>
          <a:bodyPr vert="horz" lIns="91440" tIns="45720" rIns="91440" bIns="45720" numCol="3" rtlCol="0">
            <a:normAutofit fontScale="62500" lnSpcReduction="20000"/>
          </a:bodyPr>
          <a:lstStyle/>
          <a:p>
            <a:pPr lvl="0">
              <a:spcBef>
                <a:spcPct val="20000"/>
              </a:spcBef>
              <a:buFont typeface="Arial" pitchFamily="34" charset="0"/>
              <a:buChar char="•"/>
            </a:pPr>
            <a:r>
              <a:rPr lang="en-NZ" sz="2400" dirty="0">
                <a:solidFill>
                  <a:schemeClr val="bg1"/>
                </a:solidFill>
              </a:rPr>
              <a:t>Action </a:t>
            </a:r>
          </a:p>
          <a:p>
            <a:pPr lvl="0">
              <a:spcBef>
                <a:spcPct val="20000"/>
              </a:spcBef>
              <a:buFont typeface="Arial" pitchFamily="34" charset="0"/>
              <a:buChar char="•"/>
            </a:pPr>
            <a:r>
              <a:rPr lang="en-NZ" sz="2400" dirty="0" err="1">
                <a:solidFill>
                  <a:schemeClr val="bg1"/>
                </a:solidFill>
              </a:rPr>
              <a:t>ActionPin</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Activity </a:t>
            </a:r>
          </a:p>
          <a:p>
            <a:pPr lvl="0">
              <a:spcBef>
                <a:spcPct val="20000"/>
              </a:spcBef>
              <a:buFont typeface="Arial" pitchFamily="34" charset="0"/>
              <a:buChar char="•"/>
            </a:pPr>
            <a:r>
              <a:rPr lang="en-NZ" sz="2400" dirty="0" err="1">
                <a:solidFill>
                  <a:schemeClr val="bg1"/>
                </a:solidFill>
              </a:rPr>
              <a:t>ActivityParameter</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ActivityPartition</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ActivityRegion</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Actor </a:t>
            </a:r>
          </a:p>
          <a:p>
            <a:pPr lvl="0">
              <a:spcBef>
                <a:spcPct val="20000"/>
              </a:spcBef>
              <a:buFont typeface="Arial" pitchFamily="34" charset="0"/>
              <a:buChar char="•"/>
            </a:pPr>
            <a:r>
              <a:rPr lang="en-NZ" sz="2400" dirty="0">
                <a:solidFill>
                  <a:schemeClr val="bg1"/>
                </a:solidFill>
              </a:rPr>
              <a:t>Association </a:t>
            </a:r>
          </a:p>
          <a:p>
            <a:pPr lvl="0">
              <a:spcBef>
                <a:spcPct val="20000"/>
              </a:spcBef>
              <a:buFont typeface="Arial" pitchFamily="34" charset="0"/>
              <a:buChar char="•"/>
            </a:pPr>
            <a:r>
              <a:rPr lang="en-NZ" sz="2400" dirty="0">
                <a:solidFill>
                  <a:schemeClr val="bg1"/>
                </a:solidFill>
              </a:rPr>
              <a:t>Change</a:t>
            </a:r>
          </a:p>
          <a:p>
            <a:pPr lvl="0">
              <a:spcBef>
                <a:spcPct val="20000"/>
              </a:spcBef>
              <a:buFont typeface="Arial" pitchFamily="34" charset="0"/>
              <a:buChar char="•"/>
            </a:pPr>
            <a:r>
              <a:rPr lang="en-NZ" sz="2400" dirty="0">
                <a:solidFill>
                  <a:schemeClr val="bg1"/>
                </a:solidFill>
              </a:rPr>
              <a:t>Class </a:t>
            </a:r>
          </a:p>
          <a:p>
            <a:pPr lvl="0">
              <a:spcBef>
                <a:spcPct val="20000"/>
              </a:spcBef>
              <a:buFont typeface="Arial" pitchFamily="34" charset="0"/>
              <a:buChar char="•"/>
            </a:pPr>
            <a:r>
              <a:rPr lang="en-NZ" sz="2400" dirty="0">
                <a:solidFill>
                  <a:schemeClr val="bg1"/>
                </a:solidFill>
              </a:rPr>
              <a:t>Collaboration </a:t>
            </a:r>
          </a:p>
          <a:p>
            <a:pPr lvl="0">
              <a:spcBef>
                <a:spcPct val="20000"/>
              </a:spcBef>
              <a:buFont typeface="Arial" pitchFamily="34" charset="0"/>
              <a:buChar char="•"/>
            </a:pPr>
            <a:r>
              <a:rPr lang="en-NZ" sz="2400" dirty="0" err="1">
                <a:solidFill>
                  <a:schemeClr val="bg1"/>
                </a:solidFill>
              </a:rPr>
              <a:t>CollaborationOccurrence</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Component </a:t>
            </a:r>
          </a:p>
          <a:p>
            <a:pPr lvl="0">
              <a:spcBef>
                <a:spcPct val="20000"/>
              </a:spcBef>
              <a:buFont typeface="Arial" pitchFamily="34" charset="0"/>
              <a:buChar char="•"/>
            </a:pPr>
            <a:r>
              <a:rPr lang="en-NZ" sz="2400" dirty="0" err="1">
                <a:solidFill>
                  <a:schemeClr val="bg1"/>
                </a:solidFill>
              </a:rPr>
              <a:t>DeploymentSpecification</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DiagramFrame</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Decision </a:t>
            </a:r>
          </a:p>
          <a:p>
            <a:pPr lvl="0">
              <a:spcBef>
                <a:spcPct val="20000"/>
              </a:spcBef>
              <a:buFont typeface="Arial" pitchFamily="34" charset="0"/>
              <a:buChar char="•"/>
            </a:pPr>
            <a:r>
              <a:rPr lang="en-NZ" sz="2400" dirty="0" err="1">
                <a:solidFill>
                  <a:schemeClr val="bg1"/>
                </a:solidFill>
              </a:rPr>
              <a:t>EntryPoint</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Event </a:t>
            </a:r>
          </a:p>
          <a:p>
            <a:pPr lvl="0">
              <a:spcBef>
                <a:spcPct val="20000"/>
              </a:spcBef>
              <a:buFont typeface="Arial" pitchFamily="34" charset="0"/>
              <a:buChar char="•"/>
            </a:pPr>
            <a:r>
              <a:rPr lang="en-NZ" sz="2400" dirty="0" err="1">
                <a:solidFill>
                  <a:schemeClr val="bg1"/>
                </a:solidFill>
              </a:rPr>
              <a:t>ExitPoint</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ExceptionHandler</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ExpansionNode</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ExpansionRegion</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ExposedInterface</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GUIElement</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InteractionFragment</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InteractionOccurrence</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InteractionState</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Interface </a:t>
            </a:r>
          </a:p>
          <a:p>
            <a:pPr lvl="0">
              <a:spcBef>
                <a:spcPct val="20000"/>
              </a:spcBef>
              <a:buFont typeface="Arial" pitchFamily="34" charset="0"/>
              <a:buChar char="•"/>
            </a:pPr>
            <a:r>
              <a:rPr lang="en-NZ" sz="2400" dirty="0" err="1">
                <a:solidFill>
                  <a:schemeClr val="bg1"/>
                </a:solidFill>
              </a:rPr>
              <a:t>InterruptibleActivityRegion</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Issue </a:t>
            </a:r>
          </a:p>
          <a:p>
            <a:pPr lvl="0">
              <a:spcBef>
                <a:spcPct val="20000"/>
              </a:spcBef>
              <a:buFont typeface="Arial" pitchFamily="34" charset="0"/>
              <a:buChar char="•"/>
            </a:pPr>
            <a:r>
              <a:rPr lang="en-NZ" sz="2400" dirty="0">
                <a:solidFill>
                  <a:schemeClr val="bg1"/>
                </a:solidFill>
              </a:rPr>
              <a:t>Iteration </a:t>
            </a:r>
          </a:p>
          <a:p>
            <a:pPr lvl="0">
              <a:spcBef>
                <a:spcPct val="20000"/>
              </a:spcBef>
              <a:buFont typeface="Arial" pitchFamily="34" charset="0"/>
              <a:buChar char="•"/>
            </a:pPr>
            <a:r>
              <a:rPr lang="en-NZ" sz="2400" dirty="0">
                <a:solidFill>
                  <a:schemeClr val="bg1"/>
                </a:solidFill>
              </a:rPr>
              <a:t>Object </a:t>
            </a:r>
          </a:p>
          <a:p>
            <a:pPr lvl="0">
              <a:spcBef>
                <a:spcPct val="20000"/>
              </a:spcBef>
              <a:buFont typeface="Arial" pitchFamily="34" charset="0"/>
              <a:buChar char="•"/>
            </a:pPr>
            <a:r>
              <a:rPr lang="en-NZ" sz="2400" dirty="0" err="1">
                <a:solidFill>
                  <a:schemeClr val="bg1"/>
                </a:solidFill>
              </a:rPr>
              <a:t>ObjectNode</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MessageEndpoint</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Node </a:t>
            </a:r>
          </a:p>
          <a:p>
            <a:pPr lvl="0">
              <a:spcBef>
                <a:spcPct val="20000"/>
              </a:spcBef>
              <a:buFont typeface="Arial" pitchFamily="34" charset="0"/>
              <a:buChar char="•"/>
            </a:pPr>
            <a:r>
              <a:rPr lang="en-NZ" sz="2400" dirty="0">
                <a:solidFill>
                  <a:schemeClr val="bg1"/>
                </a:solidFill>
              </a:rPr>
              <a:t>Package </a:t>
            </a:r>
          </a:p>
          <a:p>
            <a:pPr lvl="0">
              <a:spcBef>
                <a:spcPct val="20000"/>
              </a:spcBef>
              <a:buFont typeface="Arial" pitchFamily="34" charset="0"/>
              <a:buChar char="•"/>
            </a:pPr>
            <a:r>
              <a:rPr lang="en-NZ" sz="2400" dirty="0">
                <a:solidFill>
                  <a:schemeClr val="bg1"/>
                </a:solidFill>
              </a:rPr>
              <a:t>Parameter </a:t>
            </a:r>
          </a:p>
          <a:p>
            <a:pPr lvl="0">
              <a:spcBef>
                <a:spcPct val="20000"/>
              </a:spcBef>
              <a:buFont typeface="Arial" pitchFamily="34" charset="0"/>
              <a:buChar char="•"/>
            </a:pPr>
            <a:r>
              <a:rPr lang="en-NZ" sz="2400" dirty="0">
                <a:solidFill>
                  <a:schemeClr val="bg1"/>
                </a:solidFill>
              </a:rPr>
              <a:t>Part </a:t>
            </a:r>
          </a:p>
          <a:p>
            <a:pPr lvl="0">
              <a:spcBef>
                <a:spcPct val="20000"/>
              </a:spcBef>
              <a:buFont typeface="Arial" pitchFamily="34" charset="0"/>
              <a:buChar char="•"/>
            </a:pPr>
            <a:r>
              <a:rPr lang="en-NZ" sz="2400" dirty="0">
                <a:solidFill>
                  <a:schemeClr val="bg1"/>
                </a:solidFill>
              </a:rPr>
              <a:t>Port </a:t>
            </a:r>
          </a:p>
          <a:p>
            <a:pPr lvl="0">
              <a:spcBef>
                <a:spcPct val="20000"/>
              </a:spcBef>
              <a:buFont typeface="Arial" pitchFamily="34" charset="0"/>
              <a:buChar char="•"/>
            </a:pPr>
            <a:r>
              <a:rPr lang="en-NZ" sz="2400" dirty="0" err="1">
                <a:solidFill>
                  <a:schemeClr val="bg1"/>
                </a:solidFill>
              </a:rPr>
              <a:t>ProvidedInterface</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RequiredInterface</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Requirement </a:t>
            </a:r>
          </a:p>
          <a:p>
            <a:pPr lvl="0">
              <a:spcBef>
                <a:spcPct val="20000"/>
              </a:spcBef>
              <a:buFont typeface="Arial" pitchFamily="34" charset="0"/>
              <a:buChar char="•"/>
            </a:pPr>
            <a:r>
              <a:rPr lang="en-NZ" sz="2400" dirty="0">
                <a:solidFill>
                  <a:schemeClr val="bg1"/>
                </a:solidFill>
              </a:rPr>
              <a:t>Sequence </a:t>
            </a:r>
          </a:p>
          <a:p>
            <a:pPr lvl="0">
              <a:spcBef>
                <a:spcPct val="20000"/>
              </a:spcBef>
              <a:buFont typeface="Arial" pitchFamily="34" charset="0"/>
              <a:buChar char="•"/>
            </a:pPr>
            <a:r>
              <a:rPr lang="en-NZ" sz="2400" dirty="0">
                <a:solidFill>
                  <a:schemeClr val="bg1"/>
                </a:solidFill>
              </a:rPr>
              <a:t>State </a:t>
            </a:r>
          </a:p>
          <a:p>
            <a:pPr lvl="0">
              <a:spcBef>
                <a:spcPct val="20000"/>
              </a:spcBef>
              <a:buFont typeface="Arial" pitchFamily="34" charset="0"/>
              <a:buChar char="•"/>
            </a:pPr>
            <a:r>
              <a:rPr lang="en-NZ" sz="2400" dirty="0" err="1">
                <a:solidFill>
                  <a:schemeClr val="bg1"/>
                </a:solidFill>
              </a:rPr>
              <a:t>StateNode</a:t>
            </a:r>
            <a:r>
              <a:rPr lang="en-NZ" sz="2400" dirty="0">
                <a:solidFill>
                  <a:schemeClr val="bg1"/>
                </a:solidFill>
              </a:rPr>
              <a:t> </a:t>
            </a:r>
          </a:p>
          <a:p>
            <a:pPr lvl="0">
              <a:spcBef>
                <a:spcPct val="20000"/>
              </a:spcBef>
              <a:buFont typeface="Arial" pitchFamily="34" charset="0"/>
              <a:buChar char="•"/>
            </a:pPr>
            <a:r>
              <a:rPr lang="en-NZ" sz="2400" dirty="0">
                <a:solidFill>
                  <a:schemeClr val="bg1"/>
                </a:solidFill>
              </a:rPr>
              <a:t>Synchronization </a:t>
            </a:r>
          </a:p>
          <a:p>
            <a:pPr lvl="0">
              <a:spcBef>
                <a:spcPct val="20000"/>
              </a:spcBef>
              <a:buFont typeface="Arial" pitchFamily="34" charset="0"/>
              <a:buChar char="•"/>
            </a:pPr>
            <a:r>
              <a:rPr lang="en-NZ" sz="2400" dirty="0">
                <a:solidFill>
                  <a:schemeClr val="bg1"/>
                </a:solidFill>
              </a:rPr>
              <a:t>Table </a:t>
            </a:r>
          </a:p>
          <a:p>
            <a:pPr lvl="0">
              <a:spcBef>
                <a:spcPct val="20000"/>
              </a:spcBef>
              <a:buFont typeface="Arial" pitchFamily="34" charset="0"/>
              <a:buChar char="•"/>
            </a:pPr>
            <a:r>
              <a:rPr lang="en-NZ" sz="2400" dirty="0">
                <a:solidFill>
                  <a:schemeClr val="bg1"/>
                </a:solidFill>
              </a:rPr>
              <a:t>TimeLine </a:t>
            </a:r>
          </a:p>
          <a:p>
            <a:pPr lvl="0">
              <a:spcBef>
                <a:spcPct val="20000"/>
              </a:spcBef>
              <a:buFont typeface="Arial" pitchFamily="34" charset="0"/>
              <a:buChar char="•"/>
            </a:pPr>
            <a:r>
              <a:rPr lang="en-NZ" sz="2400" dirty="0" err="1">
                <a:solidFill>
                  <a:schemeClr val="bg1"/>
                </a:solidFill>
              </a:rPr>
              <a:t>UMLDiagram</a:t>
            </a:r>
            <a:r>
              <a:rPr lang="en-NZ" sz="2400" dirty="0">
                <a:solidFill>
                  <a:schemeClr val="bg1"/>
                </a:solidFill>
              </a:rPr>
              <a:t> </a:t>
            </a:r>
          </a:p>
          <a:p>
            <a:pPr lvl="0">
              <a:spcBef>
                <a:spcPct val="20000"/>
              </a:spcBef>
              <a:buFont typeface="Arial" pitchFamily="34" charset="0"/>
              <a:buChar char="•"/>
            </a:pPr>
            <a:r>
              <a:rPr lang="en-NZ" sz="2400" dirty="0" err="1">
                <a:solidFill>
                  <a:schemeClr val="bg1"/>
                </a:solidFill>
              </a:rPr>
              <a:t>UseCase</a:t>
            </a:r>
            <a:endParaRPr lang="en-NZ" sz="2400" dirty="0">
              <a:solidFill>
                <a:schemeClr val="bg1"/>
              </a:solidFill>
            </a:endParaRPr>
          </a:p>
        </p:txBody>
      </p:sp>
      <p:sp>
        <p:nvSpPr>
          <p:cNvPr id="11" name="Rectangle 10"/>
          <p:cNvSpPr/>
          <p:nvPr/>
        </p:nvSpPr>
        <p:spPr>
          <a:xfrm>
            <a:off x="142844" y="571480"/>
            <a:ext cx="4212821" cy="369332"/>
          </a:xfrm>
          <a:prstGeom prst="rect">
            <a:avLst/>
          </a:prstGeom>
        </p:spPr>
        <p:txBody>
          <a:bodyPr wrap="none">
            <a:spAutoFit/>
          </a:bodyPr>
          <a:lstStyle/>
          <a:p>
            <a:pPr lvl="0" algn="ctr">
              <a:spcBef>
                <a:spcPct val="0"/>
              </a:spcBef>
              <a:defRPr/>
            </a:pPr>
            <a:r>
              <a:rPr lang="en-NZ" dirty="0" smtClean="0">
                <a:solidFill>
                  <a:srgbClr val="A4D06A"/>
                </a:solidFill>
                <a:effectLst>
                  <a:reflection blurRad="6350" stA="55000" endA="300" endPos="45500" dir="5400000" sy="-100000" algn="bl" rotWithShape="0"/>
                </a:effectLst>
                <a:latin typeface="Museo 500" pitchFamily="50" charset="0"/>
              </a:rPr>
              <a:t>MDA Transformations – Object Types</a:t>
            </a:r>
            <a:endParaRPr lang="en-NZ" dirty="0">
              <a:solidFill>
                <a:srgbClr val="A4D06A"/>
              </a:solidFill>
              <a:effectLst>
                <a:reflection blurRad="6350" stA="55000" endA="300" endPos="45500" dir="5400000" sy="-100000" algn="bl" rotWithShape="0"/>
              </a:effectLst>
              <a:latin typeface="Museo 500" pitchFamily="50" charset="0"/>
            </a:endParaRPr>
          </a:p>
        </p:txBody>
      </p:sp>
      <p:sp>
        <p:nvSpPr>
          <p:cNvPr id="12" name="Rounded Rectangle 11"/>
          <p:cNvSpPr/>
          <p:nvPr/>
        </p:nvSpPr>
        <p:spPr>
          <a:xfrm>
            <a:off x="2000232" y="5572116"/>
            <a:ext cx="5000660" cy="85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There are a lot of object types, but in most cases you will only need a few to handle the basic scenarios!</a:t>
            </a:r>
            <a:endParaRPr lang="en-NZ"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TotalTime>
  <Words>1456</Words>
  <Application>Microsoft Office PowerPoint</Application>
  <PresentationFormat>On-screen Show (4:3)</PresentationFormat>
  <Paragraphs>264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Driven Architecture</dc:title>
  <dc:creator>Windows User</dc:creator>
  <cp:lastModifiedBy>Alex C. Henderson</cp:lastModifiedBy>
  <cp:revision>48</cp:revision>
  <dcterms:created xsi:type="dcterms:W3CDTF">2008-08-13T06:34:58Z</dcterms:created>
  <dcterms:modified xsi:type="dcterms:W3CDTF">2008-08-15T02:18:13Z</dcterms:modified>
</cp:coreProperties>
</file>