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637" autoAdjust="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68E4E-90EA-4C6B-8C71-83E89D074033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1ADC3-7DB2-42D7-B9F7-2C9A1024D559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Uri’s are considered</a:t>
            </a:r>
            <a:r>
              <a:rPr lang="en-NZ" baseline="0" dirty="0" smtClean="0"/>
              <a:t> opaque – don’t try to pull them apart to infer additional meaning, you can only reliably rely on the representations returned from the </a:t>
            </a:r>
            <a:r>
              <a:rPr lang="en-NZ" baseline="0" dirty="0" err="1" smtClean="0"/>
              <a:t>GET’ing</a:t>
            </a:r>
            <a:r>
              <a:rPr lang="en-NZ" baseline="0" dirty="0" smtClean="0"/>
              <a:t> the </a:t>
            </a:r>
            <a:r>
              <a:rPr lang="en-NZ" baseline="0" dirty="0" err="1" smtClean="0"/>
              <a:t>uri</a:t>
            </a:r>
            <a:r>
              <a:rPr lang="en-NZ" baseline="0" dirty="0" smtClean="0"/>
              <a:t> and it’s associated metadata in headers to discover meaning about the resource.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1ADC3-7DB2-42D7-B9F7-2C9A1024D559}" type="slidenum">
              <a:rPr lang="en-NZ" smtClean="0"/>
              <a:pPr/>
              <a:t>3</a:t>
            </a:fld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</a:t>
            </a:r>
            <a:r>
              <a:rPr lang="en-NZ" baseline="0" dirty="0" smtClean="0"/>
              <a:t> you GET a resource you pull back a representation, it could be anything.</a:t>
            </a:r>
            <a:br>
              <a:rPr lang="en-NZ" baseline="0" dirty="0" smtClean="0"/>
            </a:br>
            <a:r>
              <a:rPr lang="en-NZ" baseline="0" dirty="0" smtClean="0"/>
              <a:t>Not all resources will provide enough fidelity to round-trip them.</a:t>
            </a:r>
          </a:p>
          <a:p>
            <a:r>
              <a:rPr lang="en-NZ" baseline="0" dirty="0" smtClean="0"/>
              <a:t>Representations should be strict out, loose in... </a:t>
            </a:r>
          </a:p>
          <a:p>
            <a:endParaRPr lang="en-NZ" baseline="0" dirty="0" smtClean="0"/>
          </a:p>
          <a:p>
            <a:r>
              <a:rPr lang="en-NZ" baseline="0" dirty="0" smtClean="0"/>
              <a:t>This could mean using an XSD to validate output your service produces, but to be quite forgiving with what a client posts or puts back i.e. Using </a:t>
            </a:r>
            <a:r>
              <a:rPr lang="en-NZ" baseline="0" dirty="0" err="1" smtClean="0"/>
              <a:t>xpath</a:t>
            </a:r>
            <a:r>
              <a:rPr lang="en-NZ" baseline="0" dirty="0" smtClean="0"/>
              <a:t> to fetch only the elements you require, and to default missing elements to reasonable values.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1ADC3-7DB2-42D7-B9F7-2C9A1024D559}" type="slidenum">
              <a:rPr lang="en-NZ" smtClean="0"/>
              <a:pPr/>
              <a:t>4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Unlike web services</a:t>
            </a:r>
            <a:r>
              <a:rPr lang="en-NZ" baseline="0" dirty="0" smtClean="0"/>
              <a:t>, which are effectively remote procedure calls, normally aligned with business processes – REST has a set of verbs, and each verb has a specific set of behaviour, working at a resource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1ADC3-7DB2-42D7-B9F7-2C9A1024D559}" type="slidenum">
              <a:rPr lang="en-NZ" smtClean="0"/>
              <a:pPr/>
              <a:t>5</a:t>
            </a:fld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NZ" dirty="0" smtClean="0"/>
              <a:t>Add </a:t>
            </a:r>
            <a:r>
              <a:rPr lang="en-NZ" dirty="0" err="1" smtClean="0"/>
              <a:t>System.ServiceModel.Web</a:t>
            </a:r>
            <a:r>
              <a:rPr lang="en-NZ" dirty="0" smtClean="0"/>
              <a:t> reference.</a:t>
            </a:r>
          </a:p>
          <a:p>
            <a:pPr>
              <a:buFont typeface="Arial" charset="0"/>
              <a:buChar char="•"/>
            </a:pPr>
            <a:r>
              <a:rPr lang="en-NZ" dirty="0" smtClean="0"/>
              <a:t>Add</a:t>
            </a:r>
            <a:r>
              <a:rPr lang="en-NZ" baseline="0" dirty="0" smtClean="0"/>
              <a:t> </a:t>
            </a:r>
            <a:r>
              <a:rPr lang="en-NZ" baseline="0" dirty="0" err="1" smtClean="0"/>
              <a:t>WebGet</a:t>
            </a:r>
            <a:r>
              <a:rPr lang="en-NZ" baseline="0" dirty="0" smtClean="0"/>
              <a:t> attributes.</a:t>
            </a:r>
          </a:p>
          <a:p>
            <a:pPr>
              <a:buFont typeface="Arial" charset="0"/>
              <a:buChar char="•"/>
            </a:pPr>
            <a:r>
              <a:rPr lang="en-NZ" baseline="0" dirty="0" smtClean="0"/>
              <a:t>Add </a:t>
            </a:r>
            <a:r>
              <a:rPr lang="en-NZ" baseline="0" dirty="0" err="1" smtClean="0"/>
              <a:t>UriTemplate</a:t>
            </a:r>
            <a:r>
              <a:rPr lang="en-NZ" baseline="0" dirty="0" smtClean="0"/>
              <a:t> parameter to </a:t>
            </a:r>
            <a:r>
              <a:rPr lang="en-NZ" baseline="0" dirty="0" err="1" smtClean="0"/>
              <a:t>WebGet</a:t>
            </a:r>
            <a:r>
              <a:rPr lang="en-NZ" baseline="0" dirty="0" smtClean="0"/>
              <a:t> attribute.</a:t>
            </a:r>
          </a:p>
          <a:p>
            <a:pPr>
              <a:buFont typeface="Arial" charset="0"/>
              <a:buNone/>
            </a:pPr>
            <a:r>
              <a:rPr lang="en-NZ" baseline="0" dirty="0" smtClean="0"/>
              <a:t>*Change </a:t>
            </a:r>
            <a:r>
              <a:rPr lang="en-NZ" baseline="0" dirty="0" err="1" smtClean="0"/>
              <a:t>wsHttpBinding</a:t>
            </a:r>
            <a:r>
              <a:rPr lang="en-NZ" baseline="0" dirty="0" smtClean="0"/>
              <a:t> to </a:t>
            </a:r>
            <a:r>
              <a:rPr lang="en-NZ" baseline="0" dirty="0" err="1" smtClean="0"/>
              <a:t>webHttpBinding</a:t>
            </a:r>
            <a:endParaRPr lang="en-NZ" baseline="0" dirty="0" smtClean="0"/>
          </a:p>
          <a:p>
            <a:pPr>
              <a:buFont typeface="Arial" charset="0"/>
              <a:buNone/>
            </a:pPr>
            <a:endParaRPr lang="en-NZ" baseline="0" dirty="0" smtClean="0"/>
          </a:p>
          <a:p>
            <a:pPr>
              <a:buFont typeface="Arial" charset="0"/>
              <a:buNone/>
            </a:pPr>
            <a:endParaRPr lang="en-NZ" baseline="0" dirty="0" smtClean="0"/>
          </a:p>
          <a:p>
            <a:pPr>
              <a:buFont typeface="Arial" charset="0"/>
              <a:buChar char="•"/>
            </a:pPr>
            <a:r>
              <a:rPr lang="en-NZ" baseline="0" dirty="0" smtClean="0"/>
              <a:t>Explain lack of “Self” or “Links” to related resources – need to be manually injected into </a:t>
            </a:r>
            <a:r>
              <a:rPr lang="en-NZ" baseline="0" dirty="0" smtClean="0"/>
              <a:t>DTO (</a:t>
            </a:r>
            <a:r>
              <a:rPr lang="en-NZ" baseline="0" dirty="0" err="1" smtClean="0"/>
              <a:t>Linq</a:t>
            </a:r>
            <a:r>
              <a:rPr lang="en-NZ" baseline="0" dirty="0" smtClean="0"/>
              <a:t> is good for this)</a:t>
            </a:r>
            <a:endParaRPr lang="en-NZ" baseline="0" dirty="0" smtClean="0"/>
          </a:p>
          <a:p>
            <a:pPr>
              <a:buFont typeface="Arial" charset="0"/>
              <a:buChar char="•"/>
            </a:pPr>
            <a:r>
              <a:rPr lang="en-NZ" baseline="0" dirty="0" smtClean="0"/>
              <a:t>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1ADC3-7DB2-42D7-B9F7-2C9A1024D559}" type="slidenum">
              <a:rPr lang="en-NZ" smtClean="0"/>
              <a:pPr/>
              <a:t>10</a:t>
            </a:fld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Create service project.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Remove default</a:t>
            </a:r>
            <a:r>
              <a:rPr lang="en-NZ" baseline="0" dirty="0" smtClean="0"/>
              <a:t> service, clean up the </a:t>
            </a:r>
            <a:r>
              <a:rPr lang="en-NZ" baseline="0" dirty="0" err="1" smtClean="0"/>
              <a:t>web.config</a:t>
            </a:r>
            <a:r>
              <a:rPr lang="en-NZ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Select </a:t>
            </a:r>
            <a:r>
              <a:rPr lang="en-NZ" baseline="0" dirty="0" err="1" smtClean="0"/>
              <a:t>AdventureWorks</a:t>
            </a:r>
            <a:r>
              <a:rPr lang="en-NZ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Select just tables.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Add </a:t>
            </a:r>
            <a:r>
              <a:rPr lang="en-NZ" baseline="0" dirty="0" err="1" smtClean="0"/>
              <a:t>ADO.Net</a:t>
            </a:r>
            <a:r>
              <a:rPr lang="en-NZ" baseline="0" dirty="0" smtClean="0"/>
              <a:t> Data Service Item (under web tab, easier to find that way)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Set the missing &lt;T&gt; parameter on </a:t>
            </a:r>
            <a:r>
              <a:rPr lang="en-NZ" baseline="0" dirty="0" err="1" smtClean="0"/>
              <a:t>DataService</a:t>
            </a:r>
            <a:r>
              <a:rPr lang="en-NZ" baseline="0" dirty="0" smtClean="0"/>
              <a:t>&lt;T&gt;... 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Set the access rules for entities and operations to be “free for all”.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endParaRPr lang="en-NZ" baseline="0" dirty="0" smtClean="0"/>
          </a:p>
          <a:p>
            <a:endParaRPr lang="en-NZ" baseline="0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1ADC3-7DB2-42D7-B9F7-2C9A1024D559}" type="slidenum">
              <a:rPr lang="en-NZ" smtClean="0"/>
              <a:pPr/>
              <a:t>14</a:t>
            </a:fld>
            <a:endParaRPr lang="en-N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Show navigating to a workspace</a:t>
            </a:r>
          </a:p>
          <a:p>
            <a:r>
              <a:rPr lang="en-NZ" dirty="0" smtClean="0"/>
              <a:t>Drill into Employee collection</a:t>
            </a:r>
          </a:p>
          <a:p>
            <a:r>
              <a:rPr lang="en-NZ" dirty="0" smtClean="0"/>
              <a:t>Display first Employee</a:t>
            </a:r>
          </a:p>
          <a:p>
            <a:r>
              <a:rPr lang="en-NZ" dirty="0" smtClean="0"/>
              <a:t>Display contact details for first</a:t>
            </a:r>
            <a:r>
              <a:rPr lang="en-NZ" baseline="0" dirty="0" smtClean="0"/>
              <a:t> Employee</a:t>
            </a:r>
          </a:p>
          <a:p>
            <a:r>
              <a:rPr lang="en-NZ" baseline="0" dirty="0" smtClean="0"/>
              <a:t>Display gender property of employee</a:t>
            </a:r>
          </a:p>
          <a:p>
            <a:r>
              <a:rPr lang="en-NZ" baseline="0" dirty="0" smtClean="0"/>
              <a:t>Display department history for a shift...</a:t>
            </a:r>
          </a:p>
          <a:p>
            <a:endParaRPr lang="en-NZ" baseline="0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1ADC3-7DB2-42D7-B9F7-2C9A1024D559}" type="slidenum">
              <a:rPr lang="en-NZ" smtClean="0"/>
              <a:pPr/>
              <a:t>15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Show navigating to a workspace</a:t>
            </a:r>
          </a:p>
          <a:p>
            <a:r>
              <a:rPr lang="en-NZ" dirty="0" smtClean="0"/>
              <a:t>Drill into Employee collection</a:t>
            </a:r>
          </a:p>
          <a:p>
            <a:r>
              <a:rPr lang="en-NZ" dirty="0" smtClean="0"/>
              <a:t>Display first Employee</a:t>
            </a:r>
          </a:p>
          <a:p>
            <a:r>
              <a:rPr lang="en-NZ" dirty="0" smtClean="0"/>
              <a:t>Display contact details for first</a:t>
            </a:r>
            <a:r>
              <a:rPr lang="en-NZ" baseline="0" dirty="0" smtClean="0"/>
              <a:t> Employee</a:t>
            </a:r>
          </a:p>
          <a:p>
            <a:r>
              <a:rPr lang="en-NZ" baseline="0" dirty="0" smtClean="0"/>
              <a:t>Display gender property of employee</a:t>
            </a:r>
          </a:p>
          <a:p>
            <a:r>
              <a:rPr lang="en-NZ" baseline="0" dirty="0" smtClean="0"/>
              <a:t>Display department history for a shift...</a:t>
            </a:r>
          </a:p>
          <a:p>
            <a:endParaRPr lang="en-NZ" baseline="0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1ADC3-7DB2-42D7-B9F7-2C9A1024D559}" type="slidenum">
              <a:rPr lang="en-NZ" smtClean="0"/>
              <a:pPr/>
              <a:t>16</a:t>
            </a:fld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Add “</a:t>
            </a:r>
            <a:r>
              <a:rPr lang="en-NZ" dirty="0" err="1" smtClean="0"/>
              <a:t>SystemEntities</a:t>
            </a:r>
            <a:r>
              <a:rPr lang="en-NZ" dirty="0" smtClean="0"/>
              <a:t>” class exposing </a:t>
            </a:r>
            <a:r>
              <a:rPr lang="en-NZ" dirty="0" err="1" smtClean="0"/>
              <a:t>Queryable</a:t>
            </a:r>
            <a:r>
              <a:rPr lang="en-NZ" baseline="0" dirty="0" smtClean="0"/>
              <a:t> set of process DTO’s </a:t>
            </a:r>
          </a:p>
          <a:p>
            <a:r>
              <a:rPr lang="en-NZ" baseline="0" dirty="0" smtClean="0"/>
              <a:t>Process are returned by query via </a:t>
            </a:r>
            <a:r>
              <a:rPr lang="en-NZ" baseline="0" dirty="0" err="1" smtClean="0"/>
              <a:t>System.Diagnostics.Process.GetProcesses</a:t>
            </a:r>
            <a:r>
              <a:rPr lang="en-NZ" baseline="0" dirty="0" smtClean="0"/>
              <a:t>.</a:t>
            </a:r>
          </a:p>
          <a:p>
            <a:r>
              <a:rPr lang="en-NZ" baseline="0" dirty="0" smtClean="0"/>
              <a:t>Mention that we need to let </a:t>
            </a:r>
            <a:r>
              <a:rPr lang="en-NZ" baseline="0" dirty="0" err="1" smtClean="0"/>
              <a:t>ADO.Net</a:t>
            </a:r>
            <a:r>
              <a:rPr lang="en-NZ" baseline="0" dirty="0" smtClean="0"/>
              <a:t> data services know what the key is for out entity – and for that we need to reference another assembly: </a:t>
            </a:r>
            <a:r>
              <a:rPr lang="en-NZ" b="1" baseline="0" dirty="0" err="1" smtClean="0"/>
              <a:t>System.Data.Services.Client</a:t>
            </a:r>
            <a:endParaRPr lang="en-NZ" b="1" baseline="0" dirty="0" smtClean="0"/>
          </a:p>
          <a:p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1ADC3-7DB2-42D7-B9F7-2C9A1024D559}" type="slidenum">
              <a:rPr lang="en-NZ" smtClean="0"/>
              <a:pPr/>
              <a:t>17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164A74-7FE6-49DD-BB1B-882CE67B4C18}" type="datetimeFigureOut">
              <a:rPr lang="en-US" smtClean="0"/>
              <a:pPr/>
              <a:t>5/27/2008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487607-1CFF-4B46-9559-32E1D3F53735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.:8080/api.svc/customer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i/custom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api/customers/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i.svc/customers/1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api.svc/customers/12/ord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REST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b="1" dirty="0" err="1" smtClean="0"/>
              <a:t>RE</a:t>
            </a:r>
            <a:r>
              <a:rPr lang="en-NZ" dirty="0" err="1" smtClean="0"/>
              <a:t>presentational</a:t>
            </a:r>
            <a:r>
              <a:rPr lang="en-NZ" dirty="0" smtClean="0"/>
              <a:t> </a:t>
            </a:r>
            <a:r>
              <a:rPr lang="en-NZ" b="1" dirty="0" smtClean="0"/>
              <a:t>S</a:t>
            </a:r>
            <a:r>
              <a:rPr lang="en-NZ" dirty="0" smtClean="0"/>
              <a:t>tate </a:t>
            </a:r>
            <a:r>
              <a:rPr lang="en-NZ" b="1" dirty="0" smtClean="0"/>
              <a:t>T</a:t>
            </a:r>
            <a:r>
              <a:rPr lang="en-NZ" dirty="0" smtClean="0"/>
              <a:t>ransfer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 #1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WCF </a:t>
            </a:r>
            <a:r>
              <a:rPr lang="en-NZ" dirty="0" smtClean="0"/>
              <a:t>Demo - </a:t>
            </a:r>
            <a:r>
              <a:rPr lang="en-NZ" dirty="0" smtClean="0"/>
              <a:t>A quick tour of a WCF REST service.</a:t>
            </a:r>
          </a:p>
          <a:p>
            <a:pPr lvl="1"/>
            <a:r>
              <a:rPr lang="en-NZ" dirty="0" err="1" smtClean="0"/>
              <a:t>webHttpBinding</a:t>
            </a:r>
            <a:endParaRPr lang="en-NZ" dirty="0" smtClean="0"/>
          </a:p>
          <a:p>
            <a:pPr lvl="1"/>
            <a:r>
              <a:rPr lang="en-NZ" dirty="0" err="1" smtClean="0"/>
              <a:t>WebGet</a:t>
            </a:r>
            <a:r>
              <a:rPr lang="en-NZ" dirty="0" smtClean="0"/>
              <a:t> </a:t>
            </a:r>
            <a:r>
              <a:rPr lang="en-NZ" dirty="0" err="1" smtClean="0"/>
              <a:t>vs</a:t>
            </a:r>
            <a:r>
              <a:rPr lang="en-NZ" dirty="0" smtClean="0"/>
              <a:t> </a:t>
            </a:r>
            <a:r>
              <a:rPr lang="en-NZ" dirty="0" err="1" smtClean="0"/>
              <a:t>WebInvoke</a:t>
            </a:r>
            <a:endParaRPr lang="en-NZ" dirty="0" smtClean="0"/>
          </a:p>
          <a:p>
            <a:pPr lvl="1"/>
            <a:r>
              <a:rPr lang="en-NZ" dirty="0" err="1" smtClean="0"/>
              <a:t>UriTemplates</a:t>
            </a:r>
            <a:endParaRPr lang="en-NZ" dirty="0" smtClean="0"/>
          </a:p>
          <a:p>
            <a:pPr lvl="1"/>
            <a:r>
              <a:rPr lang="en-NZ" dirty="0" smtClean="0"/>
              <a:t>GET, POST, PUT, &amp; Delete</a:t>
            </a:r>
          </a:p>
          <a:p>
            <a:pPr lvl="1"/>
            <a:r>
              <a:rPr lang="en-NZ" dirty="0" smtClean="0"/>
              <a:t>Changing the representation.</a:t>
            </a:r>
            <a:endParaRPr lang="en-N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Fresh to Fiddler?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Fiddler is very useful when developing REST services.</a:t>
            </a:r>
          </a:p>
          <a:p>
            <a:r>
              <a:rPr lang="en-NZ" dirty="0" smtClean="0"/>
              <a:t>There are some catches for first time users:</a:t>
            </a:r>
          </a:p>
          <a:p>
            <a:pPr lvl="1"/>
            <a:r>
              <a:rPr lang="en-NZ" dirty="0" smtClean="0"/>
              <a:t>Disable IPV6 in Fiddler when using Cassini (it doesn’t like the ::1 loopback address)</a:t>
            </a:r>
          </a:p>
          <a:p>
            <a:pPr lvl="1"/>
            <a:r>
              <a:rPr lang="en-NZ" dirty="0" smtClean="0"/>
              <a:t>Use “.” after </a:t>
            </a:r>
            <a:r>
              <a:rPr lang="en-NZ" dirty="0" err="1" smtClean="0"/>
              <a:t>localhost</a:t>
            </a:r>
            <a:r>
              <a:rPr lang="en-NZ" dirty="0" smtClean="0"/>
              <a:t> when testing with IE 7 to stop proxy being bypassed.</a:t>
            </a:r>
          </a:p>
          <a:p>
            <a:pPr lvl="2"/>
            <a:r>
              <a:rPr lang="en-NZ" dirty="0" smtClean="0"/>
              <a:t>i.e. </a:t>
            </a:r>
            <a:r>
              <a:rPr lang="en-NZ" dirty="0" smtClean="0">
                <a:hlinkClick r:id="rId2"/>
              </a:rPr>
              <a:t>http://localhost</a:t>
            </a:r>
            <a:r>
              <a:rPr lang="en-NZ" b="1" dirty="0" smtClean="0">
                <a:hlinkClick r:id="rId2"/>
              </a:rPr>
              <a:t>.</a:t>
            </a:r>
            <a:r>
              <a:rPr lang="en-NZ" dirty="0" smtClean="0">
                <a:hlinkClick r:id="rId2"/>
              </a:rPr>
              <a:t>:8080/api.svc/customers/</a:t>
            </a:r>
            <a:endParaRPr lang="en-NZ" dirty="0" smtClean="0"/>
          </a:p>
          <a:p>
            <a:pPr lvl="1"/>
            <a:r>
              <a:rPr lang="en-NZ" dirty="0" err="1" smtClean="0"/>
              <a:t>FireFox</a:t>
            </a:r>
            <a:r>
              <a:rPr lang="en-NZ" dirty="0" smtClean="0"/>
              <a:t> users - you need to manually configure proxy settings.</a:t>
            </a:r>
          </a:p>
          <a:p>
            <a:pPr lvl="1"/>
            <a:endParaRPr lang="en-N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WCF </a:t>
            </a:r>
            <a:r>
              <a:rPr lang="en-NZ" dirty="0" err="1" smtClean="0"/>
              <a:t>Gotchas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NZ" dirty="0" smtClean="0"/>
              <a:t>Exceptions end up as 500 errors on client. </a:t>
            </a:r>
          </a:p>
          <a:p>
            <a:pPr lvl="2"/>
            <a:r>
              <a:rPr lang="en-NZ" dirty="0" smtClean="0"/>
              <a:t>You need to explicitly set status for non-server errors (i.e. For invalid requests)</a:t>
            </a:r>
          </a:p>
          <a:p>
            <a:pPr lvl="1"/>
            <a:r>
              <a:rPr lang="en-NZ" dirty="0" smtClean="0"/>
              <a:t>Uri Templates are fussy</a:t>
            </a:r>
          </a:p>
          <a:p>
            <a:pPr lvl="2"/>
            <a:r>
              <a:rPr lang="en-NZ" dirty="0" smtClean="0"/>
              <a:t>T</a:t>
            </a:r>
            <a:r>
              <a:rPr lang="en-NZ" dirty="0" smtClean="0"/>
              <a:t>railing slashes will cause a match to fail, contrary to many peoples expectations.</a:t>
            </a:r>
          </a:p>
          <a:p>
            <a:pPr lvl="1"/>
            <a:r>
              <a:rPr lang="en-NZ" dirty="0" smtClean="0"/>
              <a:t>HTTP Method names are case-sensitive.</a:t>
            </a:r>
          </a:p>
          <a:p>
            <a:pPr lvl="2"/>
            <a:r>
              <a:rPr lang="en-NZ" dirty="0" smtClean="0"/>
              <a:t>Using “Post” instead of “POST” can make for confusing 405 errors </a:t>
            </a:r>
            <a:r>
              <a:rPr lang="en-NZ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NZ" dirty="0" smtClean="0">
                <a:sym typeface="Wingdings" pitchFamily="2" charset="2"/>
              </a:rPr>
              <a:t>The input/output Representation format is defined at the contract operation level.</a:t>
            </a:r>
          </a:p>
          <a:p>
            <a:pPr lvl="2"/>
            <a:r>
              <a:rPr lang="en-NZ" dirty="0" smtClean="0">
                <a:sym typeface="Wingdings" pitchFamily="2" charset="2"/>
              </a:rPr>
              <a:t>Targeting multiple representations “across the board” is ugly.</a:t>
            </a:r>
          </a:p>
          <a:p>
            <a:pPr lvl="1"/>
            <a:r>
              <a:rPr lang="en-NZ" dirty="0" smtClean="0">
                <a:sym typeface="Wingdings" pitchFamily="2" charset="2"/>
              </a:rPr>
              <a:t>Support for linking resources is non-existent.</a:t>
            </a:r>
            <a:endParaRPr lang="en-N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 #2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ADO.Net</a:t>
            </a:r>
            <a:r>
              <a:rPr lang="en-NZ" dirty="0" smtClean="0"/>
              <a:t> Data Services (Was Astoria)</a:t>
            </a:r>
          </a:p>
          <a:p>
            <a:pPr lvl="1"/>
            <a:r>
              <a:rPr lang="en-NZ" dirty="0" smtClean="0"/>
              <a:t>Building Service using </a:t>
            </a:r>
            <a:r>
              <a:rPr lang="en-NZ" dirty="0" err="1" smtClean="0"/>
              <a:t>ADO.Net</a:t>
            </a:r>
            <a:r>
              <a:rPr lang="en-NZ" dirty="0" smtClean="0"/>
              <a:t> Entity Framework.</a:t>
            </a:r>
          </a:p>
          <a:p>
            <a:pPr lvl="1"/>
            <a:r>
              <a:rPr lang="en-NZ" dirty="0" smtClean="0"/>
              <a:t>Exploring Query Syntax.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Entity 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85765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Using EF - Out of scope </a:t>
            </a:r>
            <a:r>
              <a:rPr lang="en-NZ" sz="2000" dirty="0" smtClean="0">
                <a:sym typeface="Wingdings" pitchFamily="2" charset="2"/>
              </a:rPr>
              <a:t></a:t>
            </a:r>
          </a:p>
          <a:p>
            <a:r>
              <a:rPr lang="en-NZ" sz="2000" dirty="0" smtClean="0">
                <a:sym typeface="Wingdings" pitchFamily="2" charset="2"/>
              </a:rPr>
              <a:t>However... Provides easy way to quickly play with Astoria.</a:t>
            </a:r>
          </a:p>
          <a:p>
            <a:r>
              <a:rPr lang="en-NZ" sz="2000" dirty="0" smtClean="0">
                <a:sym typeface="Wingdings" pitchFamily="2" charset="2"/>
              </a:rPr>
              <a:t>Add Item -&gt; Entity Model </a:t>
            </a:r>
          </a:p>
          <a:p>
            <a:pPr lvl="1"/>
            <a:r>
              <a:rPr lang="en-NZ" sz="2000" dirty="0" smtClean="0">
                <a:sym typeface="Wingdings" pitchFamily="2" charset="2"/>
              </a:rPr>
              <a:t>Use </a:t>
            </a:r>
            <a:r>
              <a:rPr lang="en-NZ" sz="2000" dirty="0" err="1" smtClean="0">
                <a:sym typeface="Wingdings" pitchFamily="2" charset="2"/>
              </a:rPr>
              <a:t>AdventureWorks</a:t>
            </a:r>
            <a:r>
              <a:rPr lang="en-NZ" sz="2000" dirty="0" smtClean="0">
                <a:sym typeface="Wingdings" pitchFamily="2" charset="2"/>
              </a:rPr>
              <a:t> database, just the tables should do, call it “</a:t>
            </a:r>
            <a:r>
              <a:rPr lang="en-NZ" sz="2000" dirty="0" err="1" smtClean="0">
                <a:sym typeface="Wingdings" pitchFamily="2" charset="2"/>
              </a:rPr>
              <a:t>AdventureWorks</a:t>
            </a:r>
            <a:r>
              <a:rPr lang="en-NZ" sz="2000" dirty="0" smtClean="0">
                <a:sym typeface="Wingdings" pitchFamily="2" charset="2"/>
              </a:rPr>
              <a:t>”</a:t>
            </a:r>
          </a:p>
          <a:p>
            <a:r>
              <a:rPr lang="en-NZ" sz="2000" dirty="0" smtClean="0">
                <a:sym typeface="Wingdings" pitchFamily="2" charset="2"/>
              </a:rPr>
              <a:t>Add Item -&gt; </a:t>
            </a:r>
            <a:r>
              <a:rPr lang="en-NZ" sz="2000" dirty="0" err="1" smtClean="0">
                <a:sym typeface="Wingdings" pitchFamily="2" charset="2"/>
              </a:rPr>
              <a:t>ADO.Net</a:t>
            </a:r>
            <a:r>
              <a:rPr lang="en-NZ" sz="2000" dirty="0" smtClean="0">
                <a:sym typeface="Wingdings" pitchFamily="2" charset="2"/>
              </a:rPr>
              <a:t> Data Service</a:t>
            </a:r>
          </a:p>
          <a:p>
            <a:pPr lvl="1"/>
            <a:r>
              <a:rPr lang="en-NZ" sz="2000" dirty="0" smtClean="0">
                <a:sym typeface="Wingdings" pitchFamily="2" charset="2"/>
              </a:rPr>
              <a:t>Edit the .</a:t>
            </a:r>
            <a:r>
              <a:rPr lang="en-NZ" sz="2000" dirty="0" err="1" smtClean="0">
                <a:sym typeface="Wingdings" pitchFamily="2" charset="2"/>
              </a:rPr>
              <a:t>cs</a:t>
            </a:r>
            <a:r>
              <a:rPr lang="en-NZ" sz="2000" dirty="0" smtClean="0">
                <a:sym typeface="Wingdings" pitchFamily="2" charset="2"/>
              </a:rPr>
              <a:t> file, set entities class for service to </a:t>
            </a:r>
            <a:r>
              <a:rPr lang="en-NZ" sz="2000" dirty="0" err="1" smtClean="0"/>
              <a:t>AdventureWorksModel.AdventureWorksEntities</a:t>
            </a:r>
            <a:r>
              <a:rPr lang="en-NZ" sz="2000" dirty="0" smtClean="0"/>
              <a:t>.</a:t>
            </a:r>
          </a:p>
          <a:p>
            <a:pPr lvl="1"/>
            <a:r>
              <a:rPr lang="en-NZ" sz="2000" dirty="0" smtClean="0"/>
              <a:t>Alter </a:t>
            </a:r>
            <a:r>
              <a:rPr lang="en-NZ" sz="2000" b="1" dirty="0" err="1" smtClean="0"/>
              <a:t>InitializeService</a:t>
            </a:r>
            <a:r>
              <a:rPr lang="en-NZ" sz="2000" dirty="0" smtClean="0"/>
              <a:t> method to look like this</a:t>
            </a:r>
            <a:br>
              <a:rPr lang="en-NZ" sz="2000" dirty="0" smtClean="0"/>
            </a:br>
            <a:r>
              <a:rPr lang="en-NZ" sz="2000" dirty="0" smtClean="0"/>
              <a:t>           </a:t>
            </a:r>
            <a:r>
              <a:rPr lang="en-NZ" sz="2000" dirty="0" smtClean="0">
                <a:solidFill>
                  <a:schemeClr val="accent5">
                    <a:lumMod val="75000"/>
                  </a:schemeClr>
                </a:solidFill>
              </a:rPr>
              <a:t>(Don’t do this for production use)</a:t>
            </a:r>
            <a:endParaRPr lang="en-NZ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5143512"/>
            <a:ext cx="7929618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NZ" sz="1400" b="1" dirty="0" err="1" smtClean="0">
                <a:latin typeface="Courier New" pitchFamily="49" charset="0"/>
                <a:cs typeface="Courier New" pitchFamily="49" charset="0"/>
              </a:rPr>
              <a:t>InitializeService</a:t>
            </a:r>
            <a:r>
              <a:rPr lang="en-NZ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sz="14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IDataServiceConfiguration</a:t>
            </a:r>
            <a:r>
              <a:rPr lang="en-NZ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4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NZ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NZ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NZ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NZ" sz="1400" b="1" dirty="0" err="1" smtClean="0">
                <a:latin typeface="Courier New" pitchFamily="49" charset="0"/>
                <a:cs typeface="Courier New" pitchFamily="49" charset="0"/>
              </a:rPr>
              <a:t>config.SetEntitySetAccessRule</a:t>
            </a:r>
            <a:r>
              <a:rPr lang="en-NZ" sz="1400" b="1" dirty="0" smtClean="0">
                <a:latin typeface="Courier New" pitchFamily="49" charset="0"/>
                <a:cs typeface="Courier New" pitchFamily="49" charset="0"/>
              </a:rPr>
              <a:t>("*", </a:t>
            </a:r>
            <a:r>
              <a:rPr lang="en-NZ" sz="14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EntitySetRights</a:t>
            </a:r>
            <a:r>
              <a:rPr lang="en-NZ" sz="1400" b="1" dirty="0" err="1" smtClean="0">
                <a:latin typeface="Courier New" pitchFamily="49" charset="0"/>
                <a:cs typeface="Courier New" pitchFamily="49" charset="0"/>
              </a:rPr>
              <a:t>.All</a:t>
            </a:r>
            <a:r>
              <a:rPr lang="en-NZ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NZ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NZ" sz="1400" b="1" dirty="0" err="1" smtClean="0">
                <a:latin typeface="Courier New" pitchFamily="49" charset="0"/>
                <a:cs typeface="Courier New" pitchFamily="49" charset="0"/>
              </a:rPr>
              <a:t>config.SetServiceOperationAccessRule</a:t>
            </a:r>
            <a:r>
              <a:rPr lang="en-NZ" sz="1400" b="1" dirty="0" smtClean="0">
                <a:latin typeface="Courier New" pitchFamily="49" charset="0"/>
                <a:cs typeface="Courier New" pitchFamily="49" charset="0"/>
              </a:rPr>
              <a:t>("*", </a:t>
            </a:r>
            <a:r>
              <a:rPr lang="en-NZ" sz="14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ServiceOperationRights</a:t>
            </a:r>
            <a:r>
              <a:rPr lang="en-NZ" sz="1400" b="1" dirty="0" err="1" smtClean="0">
                <a:latin typeface="Courier New" pitchFamily="49" charset="0"/>
                <a:cs typeface="Courier New" pitchFamily="49" charset="0"/>
              </a:rPr>
              <a:t>.All</a:t>
            </a:r>
            <a:r>
              <a:rPr lang="en-NZ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NZ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NZ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Querying -Simple</a:t>
            </a:r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1714488"/>
          <a:ext cx="8143932" cy="440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689"/>
                <a:gridCol w="3826243"/>
              </a:tblGrid>
              <a:tr h="412616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Uri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Conceptual</a:t>
                      </a:r>
                      <a:endParaRPr lang="en-NZ" sz="1600" dirty="0"/>
                    </a:p>
                  </a:txBody>
                  <a:tcPr/>
                </a:tc>
              </a:tr>
              <a:tr h="577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dirty="0" smtClean="0"/>
                        <a:t>/</a:t>
                      </a:r>
                    </a:p>
                    <a:p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dirty="0" smtClean="0"/>
                        <a:t>List</a:t>
                      </a:r>
                      <a:r>
                        <a:rPr lang="en-NZ" sz="1600" baseline="0" dirty="0" smtClean="0"/>
                        <a:t> of types / tables </a:t>
                      </a:r>
                      <a:r>
                        <a:rPr lang="en-NZ" sz="1600" dirty="0" smtClean="0"/>
                        <a:t>-</a:t>
                      </a:r>
                      <a:r>
                        <a:rPr lang="en-NZ" sz="1600" baseline="0" dirty="0" smtClean="0"/>
                        <a:t> </a:t>
                      </a:r>
                      <a:r>
                        <a:rPr lang="en-NZ" sz="1600" dirty="0" smtClean="0"/>
                        <a:t>“Workspace” in </a:t>
                      </a:r>
                      <a:r>
                        <a:rPr lang="en-NZ" sz="1600" dirty="0" err="1" smtClean="0"/>
                        <a:t>AtomPub</a:t>
                      </a:r>
                      <a:r>
                        <a:rPr lang="en-NZ" sz="1600" dirty="0" smtClean="0"/>
                        <a:t>.</a:t>
                      </a:r>
                      <a:endParaRPr lang="en-NZ" sz="1600" dirty="0"/>
                    </a:p>
                  </a:txBody>
                  <a:tcPr/>
                </a:tc>
              </a:tr>
              <a:tr h="363874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/Employee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List of instances / rows </a:t>
                      </a:r>
                      <a:r>
                        <a:rPr lang="en-NZ" sz="1600" baseline="0" dirty="0" smtClean="0"/>
                        <a:t> - </a:t>
                      </a:r>
                      <a:r>
                        <a:rPr lang="en-NZ" sz="1600" dirty="0" smtClean="0"/>
                        <a:t>“Collection” or “Feed’ in </a:t>
                      </a:r>
                      <a:r>
                        <a:rPr lang="en-NZ" sz="1600" dirty="0" err="1" smtClean="0"/>
                        <a:t>AtomPub</a:t>
                      </a:r>
                      <a:r>
                        <a:rPr lang="en-NZ" sz="1600" baseline="0" dirty="0" smtClean="0"/>
                        <a:t>.</a:t>
                      </a:r>
                      <a:endParaRPr lang="en-NZ" sz="1600" dirty="0"/>
                    </a:p>
                  </a:txBody>
                  <a:tcPr/>
                </a:tc>
              </a:tr>
              <a:tr h="386952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/Employee(1)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Instance / Row by Key</a:t>
                      </a:r>
                      <a:r>
                        <a:rPr lang="en-NZ" sz="1600" baseline="0" dirty="0" smtClean="0"/>
                        <a:t>(s) – Collection “Member” or “Entry” in </a:t>
                      </a:r>
                      <a:r>
                        <a:rPr lang="en-NZ" sz="1600" baseline="0" dirty="0" err="1" smtClean="0"/>
                        <a:t>AtomPub</a:t>
                      </a:r>
                      <a:endParaRPr lang="en-NZ" sz="1600" dirty="0"/>
                    </a:p>
                  </a:txBody>
                  <a:tcPr/>
                </a:tc>
              </a:tr>
              <a:tr h="330197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/Employee(1)/Contact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baseline="0" dirty="0" smtClean="0"/>
                        <a:t>Foreign Key / Relationship</a:t>
                      </a:r>
                      <a:endParaRPr lang="en-NZ" sz="1600" dirty="0"/>
                    </a:p>
                  </a:txBody>
                  <a:tcPr/>
                </a:tc>
              </a:tr>
              <a:tr h="379216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/Employee(1)/Gender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Property / Column</a:t>
                      </a:r>
                      <a:endParaRPr lang="en-NZ" sz="1600" dirty="0"/>
                    </a:p>
                  </a:txBody>
                  <a:tcPr/>
                </a:tc>
              </a:tr>
              <a:tr h="379216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</a:t>
                      </a:r>
                      <a:r>
                        <a:rPr lang="en-NZ" sz="1600" dirty="0" err="1" smtClean="0"/>
                        <a:t>ProductProductPhoto</a:t>
                      </a:r>
                      <a:r>
                        <a:rPr lang="en-NZ" sz="1600" dirty="0" smtClean="0"/>
                        <a:t>(</a:t>
                      </a:r>
                      <a:r>
                        <a:rPr lang="en-NZ" sz="1600" dirty="0" err="1" smtClean="0"/>
                        <a:t>ProductID</a:t>
                      </a:r>
                      <a:r>
                        <a:rPr lang="en-NZ" sz="1600" dirty="0" smtClean="0"/>
                        <a:t>=332,ProductPhotoID=160)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Instance (Composite Key)</a:t>
                      </a:r>
                      <a:endParaRPr lang="en-NZ" sz="1600" dirty="0"/>
                    </a:p>
                  </a:txBody>
                  <a:tcPr/>
                </a:tc>
              </a:tr>
              <a:tr h="379216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/Product?$orderby=Name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Order the results by the Name  property.</a:t>
                      </a:r>
                      <a:endParaRPr lang="en-NZ" sz="1600" dirty="0"/>
                    </a:p>
                  </a:txBody>
                  <a:tcPr/>
                </a:tc>
              </a:tr>
              <a:tr h="379216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/Product?$</a:t>
                      </a:r>
                      <a:r>
                        <a:rPr lang="en-NZ" sz="1600" dirty="0" err="1" smtClean="0"/>
                        <a:t>orderby</a:t>
                      </a:r>
                      <a:r>
                        <a:rPr lang="en-NZ" sz="1600" dirty="0" smtClean="0"/>
                        <a:t>=</a:t>
                      </a:r>
                      <a:r>
                        <a:rPr lang="en-NZ" sz="1600" dirty="0" err="1" smtClean="0"/>
                        <a:t>ListPrice</a:t>
                      </a:r>
                      <a:r>
                        <a:rPr lang="en-NZ" sz="1600" baseline="0" dirty="0" smtClean="0"/>
                        <a:t> </a:t>
                      </a:r>
                      <a:r>
                        <a:rPr lang="en-NZ" sz="1600" dirty="0" err="1" smtClean="0"/>
                        <a:t>desc</a:t>
                      </a:r>
                      <a:r>
                        <a:rPr lang="en-NZ" sz="1600" dirty="0" smtClean="0"/>
                        <a:t>, Name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Order by </a:t>
                      </a:r>
                      <a:r>
                        <a:rPr lang="en-NZ" sz="1600" dirty="0" err="1" smtClean="0"/>
                        <a:t>ListPrice</a:t>
                      </a:r>
                      <a:r>
                        <a:rPr lang="en-NZ" sz="1600" baseline="0" dirty="0" smtClean="0"/>
                        <a:t> in descending Order, then Name ascending.</a:t>
                      </a:r>
                      <a:endParaRPr lang="en-NZ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Querying – Advanced</a:t>
            </a:r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2" y="1643050"/>
          <a:ext cx="8143932" cy="483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338"/>
                <a:gridCol w="4500594"/>
              </a:tblGrid>
              <a:tr h="370698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Uri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Conceptual</a:t>
                      </a:r>
                      <a:endParaRPr lang="en-NZ" sz="1600" dirty="0"/>
                    </a:p>
                  </a:txBody>
                  <a:tcPr/>
                </a:tc>
              </a:tr>
              <a:tr h="926746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/Product?$filter=contains(Name,'wheel')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All products matching filter:</a:t>
                      </a:r>
                      <a:br>
                        <a:rPr lang="en-NZ" sz="1600" dirty="0" smtClean="0"/>
                      </a:br>
                      <a:r>
                        <a:rPr lang="en-NZ" sz="1600" dirty="0" smtClean="0"/>
                        <a:t>.Select(p=&gt;</a:t>
                      </a:r>
                      <a:r>
                        <a:rPr lang="en-NZ" sz="1600" dirty="0" err="1" smtClean="0"/>
                        <a:t>p.Name.Contains</a:t>
                      </a:r>
                      <a:r>
                        <a:rPr lang="en-NZ" sz="1600" dirty="0" smtClean="0"/>
                        <a:t>(“wheel’))</a:t>
                      </a:r>
                      <a:endParaRPr lang="en-NZ" sz="1600" dirty="0"/>
                    </a:p>
                  </a:txBody>
                  <a:tcPr/>
                </a:tc>
              </a:tr>
              <a:tr h="648722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/Shift(1)/</a:t>
                      </a:r>
                      <a:r>
                        <a:rPr lang="en-NZ" sz="1600" dirty="0" err="1" smtClean="0"/>
                        <a:t>EmployeeDepartmentHistory</a:t>
                      </a:r>
                      <a:r>
                        <a:rPr lang="en-NZ" sz="1600" dirty="0" smtClean="0"/>
                        <a:t>?$filter=</a:t>
                      </a:r>
                      <a:r>
                        <a:rPr lang="en-NZ" sz="1600" dirty="0" err="1" smtClean="0"/>
                        <a:t>EmployeeID</a:t>
                      </a:r>
                      <a:r>
                        <a:rPr lang="en-NZ" sz="1600" baseline="0" dirty="0" smtClean="0"/>
                        <a:t> </a:t>
                      </a:r>
                      <a:r>
                        <a:rPr lang="en-NZ" sz="1600" dirty="0" err="1" smtClean="0"/>
                        <a:t>eq</a:t>
                      </a:r>
                      <a:r>
                        <a:rPr lang="en-NZ" sz="1600" dirty="0" smtClean="0"/>
                        <a:t> </a:t>
                      </a:r>
                      <a:r>
                        <a:rPr lang="en-NZ" sz="1600" dirty="0" smtClean="0"/>
                        <a:t>30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Navigated</a:t>
                      </a:r>
                      <a:r>
                        <a:rPr lang="en-NZ" sz="1600" baseline="0" dirty="0" smtClean="0"/>
                        <a:t> Relationship with </a:t>
                      </a:r>
                      <a:r>
                        <a:rPr lang="en-NZ" sz="1600" baseline="0" dirty="0" smtClean="0"/>
                        <a:t>clause, same as:</a:t>
                      </a:r>
                    </a:p>
                    <a:p>
                      <a:r>
                        <a:rPr lang="en-NZ" sz="1600" baseline="0" dirty="0" smtClean="0"/>
                        <a:t/>
                      </a:r>
                      <a:br>
                        <a:rPr lang="en-NZ" sz="1600" baseline="0" dirty="0" smtClean="0"/>
                      </a:br>
                      <a:r>
                        <a:rPr lang="en-NZ" sz="1600" b="1" baseline="0" dirty="0" err="1" smtClean="0"/>
                        <a:t>Shifs.Select</a:t>
                      </a:r>
                      <a:r>
                        <a:rPr lang="en-NZ" sz="1600" b="1" baseline="0" dirty="0" smtClean="0"/>
                        <a:t>(s =&gt; </a:t>
                      </a:r>
                      <a:r>
                        <a:rPr lang="en-NZ" sz="1600" b="1" baseline="0" dirty="0" err="1" smtClean="0"/>
                        <a:t>s.Id</a:t>
                      </a:r>
                      <a:r>
                        <a:rPr lang="en-NZ" sz="1600" b="1" baseline="0" dirty="0" smtClean="0"/>
                        <a:t> == 1).</a:t>
                      </a:r>
                      <a:r>
                        <a:rPr lang="en-NZ" sz="1600" b="1" baseline="0" dirty="0" err="1" smtClean="0"/>
                        <a:t>SelectMany</a:t>
                      </a:r>
                      <a:r>
                        <a:rPr lang="en-NZ" sz="1600" b="1" baseline="0" dirty="0" smtClean="0"/>
                        <a:t>(s =&gt; </a:t>
                      </a:r>
                      <a:r>
                        <a:rPr lang="en-NZ" sz="1600" b="1" baseline="0" dirty="0" err="1" smtClean="0"/>
                        <a:t>s.EmployeeDepartmentHistory</a:t>
                      </a:r>
                      <a:r>
                        <a:rPr lang="en-NZ" sz="1600" b="1" baseline="0" dirty="0" smtClean="0"/>
                        <a:t>).Where(history =&gt; </a:t>
                      </a:r>
                      <a:r>
                        <a:rPr lang="en-NZ" sz="1600" b="1" baseline="0" dirty="0" err="1" smtClean="0"/>
                        <a:t>history.EmployeeID</a:t>
                      </a:r>
                      <a:r>
                        <a:rPr lang="en-NZ" sz="1600" b="1" baseline="0" dirty="0" smtClean="0"/>
                        <a:t> == 30)</a:t>
                      </a:r>
                    </a:p>
                  </a:txBody>
                  <a:tcPr/>
                </a:tc>
              </a:tr>
              <a:tr h="648722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/Product(528)?$expand=BillOfMaterials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Will expand the Navigation Property</a:t>
                      </a:r>
                      <a:r>
                        <a:rPr lang="en-NZ" sz="1600" baseline="0" dirty="0" smtClean="0"/>
                        <a:t> in-line instead of linking to it.</a:t>
                      </a:r>
                      <a:endParaRPr lang="en-NZ" sz="1600" dirty="0"/>
                    </a:p>
                  </a:txBody>
                  <a:tcPr/>
                </a:tc>
              </a:tr>
              <a:tr h="648722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/Product?$top=20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Top 20</a:t>
                      </a:r>
                      <a:r>
                        <a:rPr lang="en-NZ" sz="1600" baseline="0" dirty="0" smtClean="0"/>
                        <a:t> results, same as: </a:t>
                      </a:r>
                      <a:r>
                        <a:rPr lang="en-NZ" sz="1600" b="1" baseline="0" dirty="0" smtClean="0"/>
                        <a:t>.Take(20)</a:t>
                      </a:r>
                      <a:endParaRPr lang="en-NZ" sz="1600" b="1" dirty="0"/>
                    </a:p>
                  </a:txBody>
                  <a:tcPr/>
                </a:tc>
              </a:tr>
              <a:tr h="926746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/Product?$skip=20&amp;$take=10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Display</a:t>
                      </a:r>
                      <a:r>
                        <a:rPr lang="en-NZ" sz="1600" baseline="0" dirty="0" smtClean="0"/>
                        <a:t> page 3 (with page size of 10) same as: .</a:t>
                      </a:r>
                      <a:r>
                        <a:rPr lang="en-NZ" sz="1600" b="1" baseline="0" dirty="0" smtClean="0"/>
                        <a:t>Skip(20).Take(10)</a:t>
                      </a:r>
                      <a:endParaRPr lang="en-NZ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Custom Objects – Demo #3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dirty="0" err="1" smtClean="0"/>
              <a:t>ADO.Net</a:t>
            </a:r>
            <a:r>
              <a:rPr lang="en-NZ" dirty="0" smtClean="0"/>
              <a:t> Data Services isn’t limited to the EF.</a:t>
            </a:r>
          </a:p>
          <a:p>
            <a:pPr lvl="1"/>
            <a:r>
              <a:rPr lang="en-NZ" dirty="0" smtClean="0"/>
              <a:t>Anything implementing </a:t>
            </a:r>
            <a:r>
              <a:rPr lang="en-NZ" b="1" dirty="0" err="1" smtClean="0"/>
              <a:t>IQueryable</a:t>
            </a:r>
            <a:r>
              <a:rPr lang="en-NZ" dirty="0" smtClean="0"/>
              <a:t> interface will work too.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Let’s try!</a:t>
            </a:r>
          </a:p>
          <a:p>
            <a:pPr lvl="1">
              <a:buNone/>
            </a:pPr>
            <a:endParaRPr lang="en-NZ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Implementation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ADO.Net</a:t>
            </a:r>
            <a:r>
              <a:rPr lang="en-NZ" dirty="0" smtClean="0"/>
              <a:t> Data Entities - Client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NZ" dirty="0" smtClean="0"/>
              <a:t>Entities comes with a </a:t>
            </a:r>
            <a:r>
              <a:rPr lang="en-NZ" dirty="0" err="1" smtClean="0"/>
              <a:t>.Net</a:t>
            </a:r>
            <a:r>
              <a:rPr lang="en-NZ" dirty="0" smtClean="0"/>
              <a:t> Client.</a:t>
            </a:r>
          </a:p>
          <a:p>
            <a:pPr lvl="2"/>
            <a:r>
              <a:rPr lang="en-NZ" dirty="0" smtClean="0"/>
              <a:t>Found in the </a:t>
            </a:r>
            <a:r>
              <a:rPr lang="en-NZ" dirty="0" err="1" smtClean="0"/>
              <a:t>System.Data.Services.Client</a:t>
            </a:r>
            <a:r>
              <a:rPr lang="en-NZ" dirty="0" smtClean="0"/>
              <a:t> assembly.</a:t>
            </a:r>
          </a:p>
          <a:p>
            <a:pPr lvl="1"/>
            <a:r>
              <a:rPr lang="en-NZ" dirty="0" smtClean="0"/>
              <a:t>Client allows </a:t>
            </a:r>
            <a:r>
              <a:rPr lang="en-NZ" dirty="0" err="1" smtClean="0"/>
              <a:t>Linq</a:t>
            </a:r>
            <a:r>
              <a:rPr lang="en-NZ" dirty="0" smtClean="0"/>
              <a:t> -&gt; Uri -&gt; </a:t>
            </a:r>
            <a:r>
              <a:rPr lang="en-NZ" dirty="0" err="1" smtClean="0"/>
              <a:t>Linq</a:t>
            </a:r>
            <a:r>
              <a:rPr lang="en-NZ" dirty="0" smtClean="0"/>
              <a:t> -&gt; Whatever.</a:t>
            </a:r>
          </a:p>
          <a:p>
            <a:pPr lvl="2"/>
            <a:r>
              <a:rPr lang="en-NZ" dirty="0" smtClean="0"/>
              <a:t>With different Types on the client and Server!</a:t>
            </a:r>
          </a:p>
          <a:p>
            <a:pPr lvl="2"/>
            <a:r>
              <a:rPr lang="en-NZ" dirty="0" smtClean="0"/>
              <a:t>Client types can be POCO objects, even if the server side representations are not.</a:t>
            </a:r>
          </a:p>
          <a:p>
            <a:pPr lvl="2"/>
            <a:r>
              <a:rPr lang="en-NZ" dirty="0" smtClean="0"/>
              <a:t>[</a:t>
            </a:r>
            <a:r>
              <a:rPr lang="en-NZ" dirty="0" err="1" smtClean="0"/>
              <a:t>DataServiceKey</a:t>
            </a:r>
            <a:r>
              <a:rPr lang="en-NZ" dirty="0" smtClean="0"/>
              <a:t>(...)] attribute required to support non-GET requests.</a:t>
            </a:r>
          </a:p>
          <a:p>
            <a:pPr lvl="1"/>
            <a:r>
              <a:rPr lang="en-NZ" dirty="0" smtClean="0"/>
              <a:t>Client implements a “unit of work” like pattern, allowing changes to be collected and then persisted at once.</a:t>
            </a:r>
          </a:p>
          <a:p>
            <a:pPr lvl="1"/>
            <a:r>
              <a:rPr lang="en-NZ" dirty="0" smtClean="0"/>
              <a:t>Changes can be batched in a single request (though this can be viewed as a perversion of HTTP principles).</a:t>
            </a:r>
          </a:p>
          <a:p>
            <a:pPr lvl="1"/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REST - Theory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NZ" sz="3600" dirty="0" smtClean="0"/>
              <a:t>Resources </a:t>
            </a:r>
          </a:p>
          <a:p>
            <a:pPr lvl="1"/>
            <a:r>
              <a:rPr lang="en-NZ" sz="3600" dirty="0" smtClean="0"/>
              <a:t>Representations</a:t>
            </a:r>
          </a:p>
          <a:p>
            <a:pPr lvl="1"/>
            <a:r>
              <a:rPr lang="en-NZ" sz="3600" dirty="0" smtClean="0"/>
              <a:t>Verbs</a:t>
            </a:r>
          </a:p>
          <a:p>
            <a:pPr lvl="1"/>
            <a:r>
              <a:rPr lang="en-NZ" sz="3600" dirty="0" smtClean="0"/>
              <a:t>Links</a:t>
            </a:r>
          </a:p>
          <a:p>
            <a:pPr lvl="1"/>
            <a:r>
              <a:rPr lang="en-NZ" sz="3600" dirty="0" smtClean="0"/>
              <a:t>Headers</a:t>
            </a:r>
          </a:p>
          <a:p>
            <a:pPr lvl="1"/>
            <a:r>
              <a:rPr lang="en-NZ" sz="3600" dirty="0" smtClean="0"/>
              <a:t>HTTP Status Codes</a:t>
            </a:r>
          </a:p>
          <a:p>
            <a:endParaRPr lang="en-NZ" sz="3600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3600" dirty="0" smtClean="0"/>
              <a:t>A resource is identified by a </a:t>
            </a:r>
            <a:r>
              <a:rPr lang="en-NZ" sz="3600" b="1" dirty="0" smtClean="0"/>
              <a:t>Uri</a:t>
            </a:r>
            <a:r>
              <a:rPr lang="en-NZ" sz="3600" dirty="0" smtClean="0"/>
              <a:t>.</a:t>
            </a:r>
          </a:p>
          <a:p>
            <a:pPr lvl="1"/>
            <a:r>
              <a:rPr lang="en-NZ" sz="3600" dirty="0" smtClean="0"/>
              <a:t>Uri’s are considered </a:t>
            </a:r>
            <a:r>
              <a:rPr lang="en-NZ" sz="3600" b="1" dirty="0" smtClean="0"/>
              <a:t>Opaque</a:t>
            </a:r>
            <a:r>
              <a:rPr lang="en-NZ" sz="3600" dirty="0" smtClean="0"/>
              <a:t>.</a:t>
            </a:r>
            <a:br>
              <a:rPr lang="en-NZ" sz="3600" dirty="0" smtClean="0"/>
            </a:br>
            <a:endParaRPr lang="en-NZ" sz="3600" dirty="0" smtClean="0"/>
          </a:p>
          <a:p>
            <a:pPr lvl="1">
              <a:buNone/>
            </a:pPr>
            <a:r>
              <a:rPr lang="en-NZ" sz="3600" dirty="0" smtClean="0">
                <a:hlinkClick r:id="rId3"/>
              </a:rPr>
              <a:t>http://localhost/api/customers</a:t>
            </a:r>
            <a:endParaRPr lang="en-NZ" sz="3600" dirty="0" smtClean="0"/>
          </a:p>
          <a:p>
            <a:pPr lvl="1">
              <a:buNone/>
            </a:pPr>
            <a:r>
              <a:rPr lang="en-NZ" sz="3600" dirty="0" smtClean="0">
                <a:hlinkClick r:id="rId4"/>
              </a:rPr>
              <a:t>http://localhost/api/customers/1</a:t>
            </a:r>
            <a:endParaRPr lang="en-NZ" sz="3600" dirty="0" smtClean="0"/>
          </a:p>
          <a:p>
            <a:pPr lvl="1">
              <a:buNone/>
            </a:pPr>
            <a:endParaRPr lang="en-NZ" sz="3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Representations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NZ" sz="3600" dirty="0" smtClean="0"/>
              <a:t>Fetching a resource returns a </a:t>
            </a:r>
            <a:r>
              <a:rPr lang="en-NZ" sz="3600" b="1" dirty="0" smtClean="0"/>
              <a:t>Representation</a:t>
            </a:r>
            <a:r>
              <a:rPr lang="en-NZ" sz="3600" dirty="0" smtClean="0"/>
              <a:t>.</a:t>
            </a:r>
          </a:p>
          <a:p>
            <a:pPr lvl="1"/>
            <a:r>
              <a:rPr lang="en-NZ" sz="3600" dirty="0" smtClean="0"/>
              <a:t>Representations have a </a:t>
            </a:r>
            <a:r>
              <a:rPr lang="en-NZ" sz="3600" b="1" dirty="0" smtClean="0"/>
              <a:t>content type</a:t>
            </a:r>
            <a:r>
              <a:rPr lang="en-NZ" sz="3600" dirty="0" smtClean="0"/>
              <a:t> i.e. text/xml, </a:t>
            </a:r>
            <a:r>
              <a:rPr lang="en-NZ" sz="3600" dirty="0" smtClean="0"/>
              <a:t>application/</a:t>
            </a:r>
            <a:r>
              <a:rPr lang="en-NZ" sz="3600" dirty="0" err="1" smtClean="0"/>
              <a:t>json</a:t>
            </a:r>
            <a:r>
              <a:rPr lang="en-NZ" sz="3600" dirty="0" smtClean="0"/>
              <a:t>, text/html etc.</a:t>
            </a:r>
            <a:br>
              <a:rPr lang="en-NZ" sz="3600" dirty="0" smtClean="0"/>
            </a:br>
            <a:endParaRPr lang="en-NZ" sz="1100" dirty="0" smtClean="0"/>
          </a:p>
          <a:p>
            <a:pPr>
              <a:buNone/>
            </a:pPr>
            <a:r>
              <a:rPr lang="en-NZ" sz="2600" b="1" dirty="0" smtClean="0"/>
              <a:t>&lt;customer&gt;</a:t>
            </a:r>
          </a:p>
          <a:p>
            <a:pPr>
              <a:buNone/>
            </a:pPr>
            <a:r>
              <a:rPr lang="en-NZ" sz="2600" b="1" dirty="0" smtClean="0"/>
              <a:t>    &lt;self&gt;</a:t>
            </a:r>
            <a:r>
              <a:rPr lang="en-NZ" sz="2600" b="1" dirty="0" smtClean="0">
                <a:hlinkClick r:id="rId3"/>
              </a:rPr>
              <a:t>http://localhost/api.svc/customers/12</a:t>
            </a:r>
            <a:r>
              <a:rPr lang="en-NZ" sz="2600" b="1" dirty="0" smtClean="0"/>
              <a:t>&lt;/self&gt;</a:t>
            </a:r>
          </a:p>
          <a:p>
            <a:pPr>
              <a:buNone/>
            </a:pPr>
            <a:r>
              <a:rPr lang="en-NZ" sz="2600" b="1" dirty="0"/>
              <a:t> </a:t>
            </a:r>
            <a:r>
              <a:rPr lang="en-NZ" sz="2600" b="1" dirty="0" smtClean="0"/>
              <a:t>   &lt;organisation&gt;</a:t>
            </a:r>
            <a:r>
              <a:rPr lang="en-NZ" sz="2600" b="1" dirty="0" err="1" smtClean="0"/>
              <a:t>DevDefined</a:t>
            </a:r>
            <a:r>
              <a:rPr lang="en-NZ" sz="2600" b="1" dirty="0" smtClean="0"/>
              <a:t>&lt;/organisation&gt;</a:t>
            </a:r>
          </a:p>
          <a:p>
            <a:pPr>
              <a:buNone/>
            </a:pPr>
            <a:r>
              <a:rPr lang="en-NZ" sz="2600" b="1" dirty="0" smtClean="0"/>
              <a:t>    &lt;id&gt;1&lt;/id&gt;</a:t>
            </a:r>
          </a:p>
          <a:p>
            <a:pPr>
              <a:buNone/>
            </a:pPr>
            <a:r>
              <a:rPr lang="en-NZ" sz="2600" b="1" dirty="0" smtClean="0"/>
              <a:t>    &lt;orders&gt;</a:t>
            </a:r>
          </a:p>
          <a:p>
            <a:pPr>
              <a:buNone/>
            </a:pPr>
            <a:r>
              <a:rPr lang="en-NZ" sz="2600" b="1" dirty="0" smtClean="0"/>
              <a:t>        </a:t>
            </a:r>
            <a:r>
              <a:rPr lang="en-NZ" sz="2600" b="1" dirty="0" smtClean="0">
                <a:hlinkClick r:id="rId4"/>
              </a:rPr>
              <a:t>http://localhost/api.svc/customers/12/orders</a:t>
            </a:r>
            <a:r>
              <a:rPr lang="en-NZ" sz="2600" b="1" dirty="0" smtClean="0"/>
              <a:t> </a:t>
            </a:r>
          </a:p>
          <a:p>
            <a:pPr>
              <a:buNone/>
            </a:pPr>
            <a:r>
              <a:rPr lang="en-NZ" sz="2600" b="1" dirty="0" smtClean="0"/>
              <a:t>    &lt;/orders&gt;</a:t>
            </a:r>
          </a:p>
          <a:p>
            <a:pPr>
              <a:buNone/>
            </a:pPr>
            <a:r>
              <a:rPr lang="en-NZ" sz="2600" b="1" dirty="0" smtClean="0"/>
              <a:t>&lt;/customer&gt;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Verbs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4357694"/>
          <a:ext cx="81439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2714644"/>
                <a:gridCol w="2714644"/>
              </a:tblGrid>
              <a:tr h="285114">
                <a:tc>
                  <a:txBody>
                    <a:bodyPr/>
                    <a:lstStyle/>
                    <a:p>
                      <a:r>
                        <a:rPr lang="en-NZ" dirty="0" smtClean="0"/>
                        <a:t>Conceptual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SQL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HTTP (REST)</a:t>
                      </a:r>
                      <a:endParaRPr lang="en-NZ" dirty="0"/>
                    </a:p>
                  </a:txBody>
                  <a:tcPr/>
                </a:tc>
              </a:tr>
              <a:tr h="285114">
                <a:tc>
                  <a:txBody>
                    <a:bodyPr/>
                    <a:lstStyle/>
                    <a:p>
                      <a:r>
                        <a:rPr lang="en-NZ" dirty="0" smtClean="0"/>
                        <a:t>Find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SELECT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 smtClean="0"/>
                        <a:t>GET</a:t>
                      </a:r>
                      <a:endParaRPr lang="en-NZ" b="1" dirty="0"/>
                    </a:p>
                  </a:txBody>
                  <a:tcPr/>
                </a:tc>
              </a:tr>
              <a:tr h="285114">
                <a:tc>
                  <a:txBody>
                    <a:bodyPr/>
                    <a:lstStyle/>
                    <a:p>
                      <a:r>
                        <a:rPr lang="en-NZ" dirty="0" smtClean="0"/>
                        <a:t>Create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INSERT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 smtClean="0"/>
                        <a:t>POST ... Or PUT</a:t>
                      </a:r>
                      <a:endParaRPr lang="en-NZ" b="1" dirty="0"/>
                    </a:p>
                  </a:txBody>
                  <a:tcPr/>
                </a:tc>
              </a:tr>
              <a:tr h="285114">
                <a:tc>
                  <a:txBody>
                    <a:bodyPr/>
                    <a:lstStyle/>
                    <a:p>
                      <a:r>
                        <a:rPr lang="en-NZ" dirty="0" smtClean="0"/>
                        <a:t>Update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UPDATE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 smtClean="0"/>
                        <a:t>PUT</a:t>
                      </a:r>
                      <a:endParaRPr lang="en-NZ" b="1" dirty="0"/>
                    </a:p>
                  </a:txBody>
                  <a:tcPr/>
                </a:tc>
              </a:tr>
              <a:tr h="285114">
                <a:tc>
                  <a:txBody>
                    <a:bodyPr/>
                    <a:lstStyle/>
                    <a:p>
                      <a:r>
                        <a:rPr lang="en-NZ" dirty="0" smtClean="0"/>
                        <a:t>Destroy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DELETE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 smtClean="0"/>
                        <a:t>DELETE</a:t>
                      </a:r>
                      <a:endParaRPr lang="en-NZ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43051"/>
            <a:ext cx="8229600" cy="271464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lang="en-NZ" sz="3600" dirty="0" smtClean="0"/>
              <a:t>HTTP </a:t>
            </a:r>
            <a:r>
              <a:rPr lang="en-NZ" sz="3600" b="1" dirty="0" smtClean="0"/>
              <a:t>Verbs</a:t>
            </a:r>
            <a:r>
              <a:rPr lang="en-NZ" sz="3600" dirty="0" smtClean="0"/>
              <a:t> are used to operate on resources.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lang="en-NZ" sz="3600" dirty="0" smtClean="0"/>
              <a:t>GET must be </a:t>
            </a:r>
            <a:r>
              <a:rPr lang="en-NZ" sz="3600" b="1" dirty="0" smtClean="0"/>
              <a:t>Side Effect Free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lang="en-NZ" sz="3600" dirty="0" smtClean="0"/>
              <a:t>PUT must be </a:t>
            </a:r>
            <a:r>
              <a:rPr lang="en-NZ" sz="3600" b="1" dirty="0" smtClean="0"/>
              <a:t>Idempotent</a:t>
            </a:r>
            <a:r>
              <a:rPr lang="en-NZ" sz="360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NZ" sz="3600" dirty="0" smtClean="0"/>
              <a:t>Links are returned in representations.</a:t>
            </a:r>
          </a:p>
          <a:p>
            <a:pPr lvl="1"/>
            <a:r>
              <a:rPr lang="en-NZ" sz="3600" dirty="0" smtClean="0"/>
              <a:t>Clients follow links, allowing them to transition state.</a:t>
            </a:r>
          </a:p>
          <a:p>
            <a:pPr lvl="1"/>
            <a:r>
              <a:rPr lang="en-NZ" sz="3600" dirty="0" smtClean="0"/>
              <a:t>Using Links can provide elegant ways to scale out or integrate 3</a:t>
            </a:r>
            <a:r>
              <a:rPr lang="en-NZ" sz="3600" baseline="30000" dirty="0" smtClean="0"/>
              <a:t>rd</a:t>
            </a:r>
            <a:r>
              <a:rPr lang="en-NZ" sz="3600" dirty="0" smtClean="0"/>
              <a:t> party 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Headers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3600" dirty="0" smtClean="0"/>
              <a:t>If-Modified-Since</a:t>
            </a:r>
          </a:p>
          <a:p>
            <a:pPr lvl="1"/>
            <a:r>
              <a:rPr lang="en-NZ" sz="3600" dirty="0" err="1" smtClean="0"/>
              <a:t>Etag</a:t>
            </a:r>
            <a:endParaRPr lang="en-NZ" sz="3600" dirty="0" smtClean="0"/>
          </a:p>
          <a:p>
            <a:pPr lvl="1"/>
            <a:r>
              <a:rPr lang="en-NZ" sz="3600" dirty="0" smtClean="0"/>
              <a:t>Cache-Control</a:t>
            </a:r>
          </a:p>
          <a:p>
            <a:pPr lvl="1"/>
            <a:r>
              <a:rPr lang="en-NZ" sz="3600" dirty="0" smtClean="0"/>
              <a:t>Accept</a:t>
            </a:r>
          </a:p>
          <a:p>
            <a:pPr lvl="1"/>
            <a:r>
              <a:rPr lang="en-NZ" sz="3600" dirty="0" smtClean="0"/>
              <a:t>Content-Type</a:t>
            </a:r>
          </a:p>
          <a:p>
            <a:pPr lvl="1"/>
            <a:r>
              <a:rPr lang="en-NZ" sz="3600" dirty="0" smtClean="0"/>
              <a:t>Authorization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HTTP Status </a:t>
            </a:r>
            <a:r>
              <a:rPr lang="en-NZ" dirty="0" smtClean="0"/>
              <a:t>Codes (Just a few...)</a:t>
            </a:r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1582366"/>
          <a:ext cx="7929618" cy="491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2143140"/>
                <a:gridCol w="4286280"/>
              </a:tblGrid>
              <a:tr h="553645">
                <a:tc>
                  <a:txBody>
                    <a:bodyPr/>
                    <a:lstStyle/>
                    <a:p>
                      <a:r>
                        <a:rPr lang="en-NZ" dirty="0" smtClean="0"/>
                        <a:t>Code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</a:tr>
              <a:tr h="364295">
                <a:tc>
                  <a:txBody>
                    <a:bodyPr/>
                    <a:lstStyle/>
                    <a:p>
                      <a:r>
                        <a:rPr lang="en-NZ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Successful Request</a:t>
                      </a:r>
                      <a:r>
                        <a:rPr lang="en-NZ" baseline="0" dirty="0" smtClean="0"/>
                        <a:t>.</a:t>
                      </a:r>
                      <a:endParaRPr lang="en-NZ" dirty="0"/>
                    </a:p>
                  </a:txBody>
                  <a:tcPr/>
                </a:tc>
              </a:tr>
              <a:tr h="355725">
                <a:tc>
                  <a:txBody>
                    <a:bodyPr/>
                    <a:lstStyle/>
                    <a:p>
                      <a:r>
                        <a:rPr lang="en-NZ" dirty="0" smtClean="0"/>
                        <a:t>201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Created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New</a:t>
                      </a:r>
                      <a:r>
                        <a:rPr lang="en-NZ" baseline="0" dirty="0" smtClean="0"/>
                        <a:t> resource created, returns Uri.</a:t>
                      </a:r>
                      <a:endParaRPr lang="en-NZ" dirty="0"/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NZ" dirty="0" smtClean="0"/>
                        <a:t>202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Accepted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Request accepted, but</a:t>
                      </a:r>
                      <a:r>
                        <a:rPr lang="en-NZ" baseline="0" dirty="0" smtClean="0"/>
                        <a:t> resources haven’t been created yet.</a:t>
                      </a:r>
                      <a:endParaRPr lang="en-NZ" dirty="0"/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NZ" dirty="0" smtClean="0"/>
                        <a:t>304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Not Modified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Conditional</a:t>
                      </a:r>
                      <a:r>
                        <a:rPr lang="en-NZ" baseline="0" dirty="0" smtClean="0"/>
                        <a:t> get, resource is unchanged (so we can use a previously cached resource)</a:t>
                      </a:r>
                      <a:endParaRPr lang="en-NZ" dirty="0"/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NZ" dirty="0" smtClean="0"/>
                        <a:t>400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Bad Request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Error  in request(i.e. request</a:t>
                      </a:r>
                      <a:r>
                        <a:rPr lang="en-NZ" baseline="0" dirty="0" smtClean="0"/>
                        <a:t> failed validation)</a:t>
                      </a:r>
                      <a:endParaRPr lang="en-NZ" dirty="0"/>
                    </a:p>
                  </a:txBody>
                  <a:tcPr/>
                </a:tc>
              </a:tr>
              <a:tr h="427179">
                <a:tc>
                  <a:txBody>
                    <a:bodyPr/>
                    <a:lstStyle/>
                    <a:p>
                      <a:r>
                        <a:rPr lang="en-NZ" dirty="0" smtClean="0"/>
                        <a:t>404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Not Found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Resource was </a:t>
                      </a:r>
                      <a:r>
                        <a:rPr lang="en-NZ" b="1" dirty="0" smtClean="0"/>
                        <a:t>not</a:t>
                      </a:r>
                      <a:r>
                        <a:rPr lang="en-NZ" dirty="0" smtClean="0"/>
                        <a:t> found.</a:t>
                      </a:r>
                      <a:endParaRPr lang="en-NZ" dirty="0"/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NZ" dirty="0" smtClean="0"/>
                        <a:t>405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Method Not Allowed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aseline="0" dirty="0" smtClean="0"/>
                        <a:t>i.e. If you try to delete a read-only resource, or the whole resource container.</a:t>
                      </a:r>
                      <a:endParaRPr lang="en-NZ" dirty="0"/>
                    </a:p>
                  </a:txBody>
                  <a:tcPr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NZ" dirty="0" smtClean="0"/>
                        <a:t>500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Internal Server Error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Something</a:t>
                      </a:r>
                      <a:r>
                        <a:rPr lang="en-NZ" baseline="0" dirty="0" smtClean="0"/>
                        <a:t> else went wrong (default status for errors in WCF).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NZ" sz="3600" dirty="0" smtClean="0"/>
              <a:t>WCF – Building a Simple Rest Service</a:t>
            </a:r>
          </a:p>
          <a:p>
            <a:pPr lvl="1"/>
            <a:r>
              <a:rPr lang="en-NZ" sz="3600" dirty="0" err="1" smtClean="0"/>
              <a:t>Linq</a:t>
            </a:r>
            <a:r>
              <a:rPr lang="en-NZ" sz="3600" dirty="0" smtClean="0"/>
              <a:t> &amp; REST – </a:t>
            </a:r>
            <a:r>
              <a:rPr lang="en-NZ" sz="3600" dirty="0" err="1" smtClean="0"/>
              <a:t>ADO.Net</a:t>
            </a:r>
            <a:r>
              <a:rPr lang="en-NZ" sz="3600" dirty="0" smtClean="0"/>
              <a:t> Data Services</a:t>
            </a:r>
          </a:p>
          <a:p>
            <a:pPr lvl="2"/>
            <a:r>
              <a:rPr lang="en-NZ" sz="3600" dirty="0" smtClean="0"/>
              <a:t>Entity Framework</a:t>
            </a:r>
          </a:p>
          <a:p>
            <a:pPr lvl="2"/>
            <a:r>
              <a:rPr lang="en-NZ" sz="3600" dirty="0" smtClean="0"/>
              <a:t>Custom classes</a:t>
            </a:r>
          </a:p>
          <a:p>
            <a:pPr lvl="1"/>
            <a:r>
              <a:rPr lang="en-NZ" sz="3600" dirty="0" smtClean="0"/>
              <a:t>MVC meets REST - </a:t>
            </a:r>
            <a:r>
              <a:rPr lang="en-NZ" sz="3600" dirty="0" err="1" smtClean="0"/>
              <a:t>MonoRail</a:t>
            </a:r>
            <a:endParaRPr lang="en-NZ" sz="3600" dirty="0" smtClean="0"/>
          </a:p>
          <a:p>
            <a:pPr lvl="1"/>
            <a:r>
              <a:rPr lang="en-NZ" sz="3600" dirty="0" err="1" smtClean="0"/>
              <a:t>OAuth</a:t>
            </a:r>
            <a:r>
              <a:rPr lang="en-NZ" sz="3600" dirty="0" smtClean="0"/>
              <a:t> – </a:t>
            </a:r>
            <a:r>
              <a:rPr lang="en-NZ" sz="3600" dirty="0" err="1" smtClean="0"/>
              <a:t>RESTful</a:t>
            </a:r>
            <a:r>
              <a:rPr lang="en-NZ" sz="3600" dirty="0" smtClean="0"/>
              <a:t> Authorization</a:t>
            </a:r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884</TotalTime>
  <Words>1236</Words>
  <Application>Microsoft Office PowerPoint</Application>
  <PresentationFormat>On-screen Show (4:3)</PresentationFormat>
  <Paragraphs>225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REST</vt:lpstr>
      <vt:lpstr>REST - Theory</vt:lpstr>
      <vt:lpstr>Resources</vt:lpstr>
      <vt:lpstr>Representations</vt:lpstr>
      <vt:lpstr>Verbs</vt:lpstr>
      <vt:lpstr>Links</vt:lpstr>
      <vt:lpstr>Headers</vt:lpstr>
      <vt:lpstr>HTTP Status Codes (Just a few...)</vt:lpstr>
      <vt:lpstr>Demos</vt:lpstr>
      <vt:lpstr>Demo #1</vt:lpstr>
      <vt:lpstr>Fresh to Fiddler?</vt:lpstr>
      <vt:lpstr>WCF Gotchas</vt:lpstr>
      <vt:lpstr>Demo #2</vt:lpstr>
      <vt:lpstr>Entity Framework</vt:lpstr>
      <vt:lpstr>Querying -Simple</vt:lpstr>
      <vt:lpstr>Querying – Advanced</vt:lpstr>
      <vt:lpstr>Custom Objects – Demo #3</vt:lpstr>
      <vt:lpstr>Implementation</vt:lpstr>
      <vt:lpstr>ADO.Net Data Entities - Client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Windows User</dc:creator>
  <cp:lastModifiedBy>Windows User</cp:lastModifiedBy>
  <cp:revision>54</cp:revision>
  <dcterms:created xsi:type="dcterms:W3CDTF">2008-05-26T08:23:32Z</dcterms:created>
  <dcterms:modified xsi:type="dcterms:W3CDTF">2008-05-27T11:42:54Z</dcterms:modified>
</cp:coreProperties>
</file>