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tiff" ContentType="image/tiff"/>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54"/>
  </p:notesMasterIdLst>
  <p:sldIdLst>
    <p:sldId id="262" r:id="rId4"/>
    <p:sldId id="261" r:id="rId5"/>
    <p:sldId id="263" r:id="rId6"/>
    <p:sldId id="274" r:id="rId7"/>
    <p:sldId id="275" r:id="rId8"/>
    <p:sldId id="276" r:id="rId9"/>
    <p:sldId id="273" r:id="rId10"/>
    <p:sldId id="277" r:id="rId11"/>
    <p:sldId id="278" r:id="rId12"/>
    <p:sldId id="279" r:id="rId13"/>
    <p:sldId id="280" r:id="rId14"/>
    <p:sldId id="281" r:id="rId15"/>
    <p:sldId id="282" r:id="rId16"/>
    <p:sldId id="284" r:id="rId17"/>
    <p:sldId id="285" r:id="rId18"/>
    <p:sldId id="286" r:id="rId19"/>
    <p:sldId id="311" r:id="rId20"/>
    <p:sldId id="266" r:id="rId21"/>
    <p:sldId id="267" r:id="rId22"/>
    <p:sldId id="283" r:id="rId23"/>
    <p:sldId id="287" r:id="rId24"/>
    <p:sldId id="288" r:id="rId25"/>
    <p:sldId id="289" r:id="rId26"/>
    <p:sldId id="292" r:id="rId27"/>
    <p:sldId id="290" r:id="rId28"/>
    <p:sldId id="291" r:id="rId29"/>
    <p:sldId id="293" r:id="rId30"/>
    <p:sldId id="295" r:id="rId31"/>
    <p:sldId id="296" r:id="rId32"/>
    <p:sldId id="312" r:id="rId33"/>
    <p:sldId id="294" r:id="rId34"/>
    <p:sldId id="297" r:id="rId35"/>
    <p:sldId id="313" r:id="rId36"/>
    <p:sldId id="301" r:id="rId37"/>
    <p:sldId id="299" r:id="rId38"/>
    <p:sldId id="300" r:id="rId39"/>
    <p:sldId id="302" r:id="rId40"/>
    <p:sldId id="303" r:id="rId41"/>
    <p:sldId id="304" r:id="rId42"/>
    <p:sldId id="265" r:id="rId43"/>
    <p:sldId id="305" r:id="rId44"/>
    <p:sldId id="272" r:id="rId45"/>
    <p:sldId id="306" r:id="rId46"/>
    <p:sldId id="271" r:id="rId47"/>
    <p:sldId id="307" r:id="rId48"/>
    <p:sldId id="308" r:id="rId49"/>
    <p:sldId id="310" r:id="rId50"/>
    <p:sldId id="309" r:id="rId51"/>
    <p:sldId id="314" r:id="rId52"/>
    <p:sldId id="25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385BFA-195E-4E9F-9E8A-86900EEC6D5D}">
      <p14:sectionPr xmlns="" xmlns:p14="http://schemas.microsoft.com/office/powerpoint/2007/7/12/main">
        <p14:section name="Waiting" slideIdLst="262" id="{1CE39E74-461A-4C99-931B-DC5DF90E02C0}"/>
        <p14:section name="Content" slideIdLst="261 263 259" id="{08328B23-2E44-4F9E-80AB-567B30DD498B}"/>
        <p14:section name="End" slideIdLst="256" id="{8827F14D-431D-47F5-8837-336EC663155A}"/>
      </p14:sectionPr>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07/7/12/main" val="0"/>
    </p:ext>
    <p:ext uri="{D31A062A-798A-4329-ABDD-BBA856620510}">
      <p14:defaultImageDpi xmlns=""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69596" autoAdjust="0"/>
  </p:normalViewPr>
  <p:slideViewPr>
    <p:cSldViewPr>
      <p:cViewPr>
        <p:scale>
          <a:sx n="100" d="100"/>
          <a:sy n="100" d="100"/>
        </p:scale>
        <p:origin x="-504" y="12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1FA1CE-DAAF-4F99-A620-3F9AF44D7A85}" type="datetimeFigureOut">
              <a:rPr lang="en-US" smtClean="0"/>
              <a:pPr/>
              <a:t>9/13/2009</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344B6C-67A5-4889-AB88-0969DFF3C475}" type="slidenum">
              <a:rPr lang="en-NZ" smtClean="0"/>
              <a:pPr/>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Backus%E2%80%93Naur_For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Domain</a:t>
            </a:r>
            <a:r>
              <a:rPr lang="en-NZ" baseline="0" dirty="0" smtClean="0"/>
              <a:t> &amp; Context example:</a:t>
            </a:r>
          </a:p>
          <a:p>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Domain – Healthcare</a:t>
            </a:r>
          </a:p>
          <a:p>
            <a:r>
              <a:rPr lang="en-NZ" baseline="0" dirty="0" smtClean="0"/>
              <a:t>Context – Medication dosages, Heard Condition Diagnosis</a:t>
            </a:r>
          </a:p>
          <a:p>
            <a:endParaRPr lang="en-NZ" baseline="0" dirty="0" smtClean="0"/>
          </a:p>
          <a:p>
            <a:r>
              <a:rPr lang="en-NZ" baseline="0" dirty="0" smtClean="0"/>
              <a:t>Domain – E-Commerce Website</a:t>
            </a:r>
          </a:p>
          <a:p>
            <a:r>
              <a:rPr lang="en-NZ" baseline="0" dirty="0" smtClean="0"/>
              <a:t>Context – Cart Discounts</a:t>
            </a:r>
          </a:p>
        </p:txBody>
      </p:sp>
      <p:sp>
        <p:nvSpPr>
          <p:cNvPr id="4" name="Slide Number Placeholder 3"/>
          <p:cNvSpPr>
            <a:spLocks noGrp="1"/>
          </p:cNvSpPr>
          <p:nvPr>
            <p:ph type="sldNum" sz="quarter" idx="10"/>
          </p:nvPr>
        </p:nvSpPr>
        <p:spPr/>
        <p:txBody>
          <a:bodyPr/>
          <a:lstStyle/>
          <a:p>
            <a:fld id="{FE344B6C-67A5-4889-AB88-0969DFF3C475}" type="slidenum">
              <a:rPr lang="en-NZ" smtClean="0"/>
              <a:pPr/>
              <a:t>5</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drop the parentheses</a:t>
            </a:r>
            <a:r>
              <a:rPr lang="en-NZ" baseline="0" dirty="0" smtClean="0"/>
              <a:t> from method calls... </a:t>
            </a:r>
          </a:p>
          <a:p>
            <a:r>
              <a:rPr lang="en-NZ" baseline="0" dirty="0" smtClean="0"/>
              <a:t>Also notice the 5d, that’s a </a:t>
            </a:r>
            <a:r>
              <a:rPr lang="en-NZ" baseline="0" dirty="0" err="1" smtClean="0"/>
              <a:t>timespan</a:t>
            </a:r>
            <a:r>
              <a:rPr lang="en-NZ" baseline="0" dirty="0" smtClean="0"/>
              <a:t> literal – boo has support for a number of different literals, and support for custom literals – so you can concisely specify things like 5kg’s or 120psi as part of your DSL, using the same written terminology as your subject matter experts.</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22</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a:t>
            </a:r>
            <a:r>
              <a:rPr lang="en-NZ" baseline="0" dirty="0" smtClean="0"/>
              <a:t> hopefully now it’s starting to get a little more intriguing...  When I talk about the ceremony of C#, this is what comes to my mind.</a:t>
            </a:r>
          </a:p>
          <a:p>
            <a:endParaRPr lang="en-NZ" baseline="0" dirty="0" smtClean="0"/>
          </a:p>
          <a:p>
            <a:r>
              <a:rPr lang="en-NZ" baseline="0" dirty="0" smtClean="0"/>
              <a:t>In the C# version we have a mass of what to most business users would read as crazy punctuation...</a:t>
            </a:r>
            <a:br>
              <a:rPr lang="en-NZ" baseline="0" dirty="0" smtClean="0"/>
            </a:br>
            <a:endParaRPr lang="en-NZ" baseline="0" dirty="0" smtClean="0"/>
          </a:p>
          <a:p>
            <a:r>
              <a:rPr lang="en-NZ" baseline="0" dirty="0" smtClean="0"/>
              <a:t>We have 8!! parentheses</a:t>
            </a:r>
            <a:br>
              <a:rPr lang="en-NZ" baseline="0" dirty="0" smtClean="0"/>
            </a:br>
            <a:r>
              <a:rPr lang="en-NZ" baseline="0" dirty="0" smtClean="0"/>
              <a:t>1 set of braces.</a:t>
            </a:r>
          </a:p>
          <a:p>
            <a:r>
              <a:rPr lang="en-NZ" baseline="0" dirty="0" smtClean="0"/>
              <a:t>3 semicolons</a:t>
            </a:r>
          </a:p>
          <a:p>
            <a:r>
              <a:rPr lang="en-NZ" baseline="0" dirty="0" smtClean="0"/>
              <a:t>One comma</a:t>
            </a:r>
          </a:p>
          <a:p>
            <a:r>
              <a:rPr lang="en-NZ" baseline="0" dirty="0" smtClean="0"/>
              <a:t>And a lambda operator (the arrow =&gt;)</a:t>
            </a:r>
            <a:br>
              <a:rPr lang="en-NZ" baseline="0" dirty="0" smtClean="0"/>
            </a:br>
            <a:r>
              <a:rPr lang="en-NZ" baseline="0" dirty="0" smtClean="0"/>
              <a:t/>
            </a:r>
            <a:br>
              <a:rPr lang="en-NZ" baseline="0" dirty="0" smtClean="0"/>
            </a:br>
            <a:r>
              <a:rPr lang="en-NZ" baseline="0" dirty="0" smtClean="0"/>
              <a:t>And in the boo equivalent we have, one colon and two significant tabs.</a:t>
            </a:r>
          </a:p>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23</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Duck typing – the old saying if that walks like and duck and it quacks like it duck... It must be duck.</a:t>
            </a:r>
          </a:p>
          <a:p>
            <a:endParaRPr lang="en-NZ" dirty="0" smtClean="0"/>
          </a:p>
          <a:p>
            <a:r>
              <a:rPr lang="en-NZ" dirty="0" smtClean="0"/>
              <a:t>Duck</a:t>
            </a:r>
            <a:r>
              <a:rPr lang="en-NZ" baseline="0" dirty="0" smtClean="0"/>
              <a:t> typing is the equivalent to missing method in other languages, it allows you to intercept calls to methods where the property or method may not exist.</a:t>
            </a:r>
            <a:br>
              <a:rPr lang="en-NZ" baseline="0" dirty="0" smtClean="0"/>
            </a:br>
            <a:r>
              <a:rPr lang="en-NZ" baseline="0" dirty="0" smtClean="0"/>
              <a:t/>
            </a:r>
            <a:br>
              <a:rPr lang="en-NZ" baseline="0" dirty="0" smtClean="0"/>
            </a:b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24</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Meta</a:t>
            </a:r>
            <a:r>
              <a:rPr lang="en-NZ" baseline="0" smtClean="0"/>
              <a:t> methods are one way of altering compiler behaviour</a:t>
            </a:r>
          </a:p>
          <a:p>
            <a:endParaRPr lang="en-NZ" baseline="0" smtClean="0"/>
          </a:p>
          <a:p>
            <a:r>
              <a:rPr lang="en-NZ" baseline="0" smtClean="0"/>
              <a:t>So during compilation the compiler identifies any calls to methods which are marked with the meta attribute, it then passes the Expression (which is the AST, or abstract syntax tree) for the macro call to the meta method, at which point it can then rearrange or replace the expression completely.</a:t>
            </a:r>
          </a:p>
          <a:p>
            <a:endParaRPr lang="en-NZ" baseline="0" smtClean="0"/>
          </a:p>
          <a:p>
            <a:endParaRPr lang="en-NZ" baseline="0" smtClean="0"/>
          </a:p>
          <a:p>
            <a:r>
              <a:rPr lang="en-NZ" smtClean="0"/>
              <a:t>Boo also supports syntactic macros and attributes – these allow you to use similar techniques, but working on blocks of statements</a:t>
            </a:r>
            <a:r>
              <a:rPr lang="en-NZ" baseline="0" smtClean="0"/>
              <a:t> or at the properties/methods/classes level – this gives you the ability to write small amounts of code, which at compile time are translated into different shapes – for example you could </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smtClean="0"/>
              <a:t>You should hopefully now have a good taste for the language</a:t>
            </a:r>
            <a:r>
              <a:rPr lang="en-NZ" sz="1200" baseline="0" dirty="0" smtClean="0"/>
              <a:t> </a:t>
            </a:r>
            <a:r>
              <a:rPr lang="en-NZ" sz="1200" dirty="0" smtClean="0"/>
              <a:t>– and we still haven’t touched on some other cool things like extension properties, first class functions etc.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26</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AST or abstract syntax tree, is a representation (in tree form) of the code that</a:t>
            </a:r>
            <a:r>
              <a:rPr lang="en-NZ" baseline="0" dirty="0" smtClean="0"/>
              <a:t> the compiler will then subsequently process and compile.</a:t>
            </a:r>
          </a:p>
          <a:p>
            <a:endParaRPr lang="en-NZ" baseline="0" dirty="0" smtClean="0"/>
          </a:p>
          <a:p>
            <a:r>
              <a:rPr lang="en-NZ" baseline="0" dirty="0" smtClean="0"/>
              <a:t>If you have ever interacted with the Code DOM or </a:t>
            </a:r>
            <a:r>
              <a:rPr lang="en-NZ" baseline="0" dirty="0" err="1" smtClean="0"/>
              <a:t>Linq</a:t>
            </a:r>
            <a:r>
              <a:rPr lang="en-NZ" baseline="0" dirty="0" smtClean="0"/>
              <a:t> Expression Tree’s you should be familiar with the concepts.</a:t>
            </a:r>
          </a:p>
          <a:p>
            <a:endParaRPr lang="en-NZ" baseline="0" dirty="0" smtClean="0"/>
          </a:p>
          <a:p>
            <a:r>
              <a:rPr lang="en-NZ" baseline="0" dirty="0" smtClean="0"/>
              <a:t>Unlike </a:t>
            </a:r>
            <a:r>
              <a:rPr lang="en-NZ" baseline="0" dirty="0" err="1" smtClean="0"/>
              <a:t>Linq</a:t>
            </a:r>
            <a:r>
              <a:rPr lang="en-NZ" baseline="0" dirty="0" smtClean="0"/>
              <a:t> Expressions boo’s AST is not immutable, and can be easily changed and tweaked.</a:t>
            </a:r>
          </a:p>
          <a:p>
            <a:endParaRPr lang="en-NZ" baseline="0" dirty="0" smtClean="0"/>
          </a:p>
          <a:p>
            <a:r>
              <a:rPr lang="en-NZ" baseline="0" dirty="0" smtClean="0"/>
              <a:t>Boo as a language gives you many different entry points at which you can write code that Takes the AST at compile time and transforms, or even replaces it completely.</a:t>
            </a:r>
          </a:p>
          <a:p>
            <a:endParaRPr lang="en-NZ" baseline="0" dirty="0" smtClean="0"/>
          </a:p>
          <a:p>
            <a:r>
              <a:rPr lang="en-NZ" baseline="0" dirty="0" smtClean="0"/>
              <a:t>You can also do other things with the AST – for example detect code that you don’t want to execute and throw an error..  Or even use it in your own language editors to provide basic refactoring support.</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27</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 for the</a:t>
            </a:r>
            <a:r>
              <a:rPr lang="en-NZ" baseline="0" dirty="0" smtClean="0"/>
              <a:t> boo language, the compiler parses the input files, and generates the matching AST – at which point that AST is passed through a pipeline of transforms, until eventually it’s emitted as intermediate language in an assembly and saved to disk.</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28</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key things to</a:t>
            </a:r>
            <a:r>
              <a:rPr lang="en-NZ" baseline="0" dirty="0" smtClean="0"/>
              <a:t> take away is that we can alter almost any of the compilers behaviour with relative ease, by adding new compiler steps or replacing existing ones, and because it’s open source we have full access to those compiler steps to learn form etc.</a:t>
            </a:r>
          </a:p>
          <a:p>
            <a:endParaRPr lang="en-NZ" baseline="0" dirty="0" smtClean="0"/>
          </a:p>
          <a:p>
            <a:r>
              <a:rPr lang="en-NZ" baseline="0" dirty="0" smtClean="0"/>
              <a:t>Now let’s take a look at an example compiler step...</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29</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Meta</a:t>
            </a:r>
            <a:r>
              <a:rPr lang="en-NZ" baseline="0" dirty="0" smtClean="0"/>
              <a:t> method</a:t>
            </a:r>
          </a:p>
          <a:p>
            <a:r>
              <a:rPr lang="en-NZ" baseline="0" dirty="0" smtClean="0"/>
              <a:t>Quasi notation</a:t>
            </a:r>
          </a:p>
          <a:p>
            <a:r>
              <a:rPr lang="en-NZ" baseline="0" dirty="0" smtClean="0"/>
              <a:t>The equivalent in C# is a little bit more long-winded.</a:t>
            </a:r>
          </a:p>
        </p:txBody>
      </p:sp>
      <p:sp>
        <p:nvSpPr>
          <p:cNvPr id="4" name="Slide Number Placeholder 3"/>
          <p:cNvSpPr>
            <a:spLocks noGrp="1"/>
          </p:cNvSpPr>
          <p:nvPr>
            <p:ph type="sldNum" sz="quarter" idx="10"/>
          </p:nvPr>
        </p:nvSpPr>
        <p:spPr/>
        <p:txBody>
          <a:bodyPr/>
          <a:lstStyle/>
          <a:p>
            <a:fld id="{FE344B6C-67A5-4889-AB88-0969DFF3C475}" type="slidenum">
              <a:rPr lang="en-NZ" smtClean="0"/>
              <a:pPr/>
              <a:t>30</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compiler step provides</a:t>
            </a:r>
            <a:r>
              <a:rPr lang="en-NZ" baseline="0" dirty="0" smtClean="0"/>
              <a:t> you with the highest level of power – allowing you to gain access to entire context of the compiler, including source files, referenced types, the AST etc.</a:t>
            </a:r>
          </a:p>
          <a:p>
            <a:endParaRPr lang="en-NZ" baseline="0" dirty="0" smtClean="0"/>
          </a:p>
          <a:p>
            <a:r>
              <a:rPr lang="en-NZ" baseline="0" dirty="0" smtClean="0"/>
              <a:t>In this case our compiler step is Visiting the current Compile Unit (in this case, the file being compiled) and we’re then overriding the </a:t>
            </a:r>
            <a:r>
              <a:rPr lang="en-NZ" baseline="0" dirty="0" err="1" smtClean="0"/>
              <a:t>OnReferenceExpression</a:t>
            </a:r>
            <a:r>
              <a:rPr lang="en-NZ" baseline="0" dirty="0" smtClean="0"/>
              <a:t> method – this will Visit </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31</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what are the problems.... Well speaking from my experience.</a:t>
            </a:r>
          </a:p>
          <a:p>
            <a:endParaRPr lang="en-NZ" dirty="0" smtClean="0"/>
          </a:p>
          <a:p>
            <a:r>
              <a:rPr lang="en-NZ" dirty="0" smtClean="0"/>
              <a:t>Our languages are too general purpose – this</a:t>
            </a:r>
            <a:r>
              <a:rPr lang="en-NZ" baseline="0" dirty="0" smtClean="0"/>
              <a:t> is a blessing for writing applications, but it’s a heavy price to pay when trying to expression business rules and logic – there are many ways to solve the same problem, and that general purpose nature forces restrictions on how we can write our business logic.  Business users can’t read and understand the general purpose code your write.</a:t>
            </a:r>
          </a:p>
          <a:p>
            <a:endParaRPr lang="en-NZ" baseline="0" dirty="0" smtClean="0"/>
          </a:p>
          <a:p>
            <a:r>
              <a:rPr lang="en-NZ" baseline="0" dirty="0" smtClean="0"/>
              <a:t>Next off, we don’t share a common metaphor between our developers and subject matter experts – now this is partly solved by disciplines such as domain driven design, but really in most cases when your writing business logic in software, the code you are writing is expressed in terms that your subject matter expert of business analyst is not familiar with, at best you’re both speaking the same language, but with different regional dialects.</a:t>
            </a:r>
          </a:p>
          <a:p>
            <a:endParaRPr lang="en-NZ" baseline="0" dirty="0" smtClean="0"/>
          </a:p>
          <a:p>
            <a:r>
              <a:rPr lang="en-NZ" baseline="0" dirty="0" smtClean="0"/>
              <a:t>Our domain experts can’t help us – now I’m not necessarily saying they might be able to cut code along side you, but they can’t even proof read the logic your writing – and have to resort to interaction based testing, which is really examining effect rather then cause.</a:t>
            </a:r>
          </a:p>
          <a:p>
            <a:endParaRPr lang="en-NZ" baseline="0" dirty="0" smtClean="0"/>
          </a:p>
          <a:p>
            <a:r>
              <a:rPr lang="en-NZ" baseline="0" dirty="0" smtClean="0"/>
              <a:t>Business code is full of boilerplate and ceremony – by boilerplate I mean repeated information – so for example if each of your business rules is defined in it’s own class, you have a namespace and class declarations for every rule, you might have some constructor parameters to inject services, you’re probably overriding some method and maybe even decorating the class with some attributes, to provide human readable descriptions for the rule – and finally, inside that one overridden method is the only piece of code that’s of interest to the business.</a:t>
            </a:r>
            <a:br>
              <a:rPr lang="en-NZ" baseline="0" dirty="0" smtClean="0"/>
            </a:br>
            <a:r>
              <a:rPr lang="en-NZ" baseline="0" dirty="0" smtClean="0"/>
              <a:t/>
            </a:r>
            <a:br>
              <a:rPr lang="en-NZ" baseline="0" dirty="0" smtClean="0"/>
            </a:br>
            <a:r>
              <a:rPr lang="en-NZ" baseline="0" dirty="0" smtClean="0"/>
              <a:t>Same goes for needless ceremony – Think of expressing a lambda in C#,  array declarations etc.  - this is useful and allows for precision in a general purpose language, but it’s not something I want to expose by domain experts too.</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7</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33</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here’s the DSL</a:t>
            </a:r>
            <a:r>
              <a:rPr lang="en-NZ" baseline="0" dirty="0" smtClean="0"/>
              <a:t> Syntax.</a:t>
            </a:r>
          </a:p>
          <a:p>
            <a:endParaRPr lang="en-NZ" baseline="0" dirty="0" smtClean="0"/>
          </a:p>
          <a:p>
            <a:r>
              <a:rPr lang="en-NZ" baseline="0" dirty="0" smtClean="0"/>
              <a:t>Business Scenario – generating quotes regarding how many machines and of what specifications are required </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34</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have a request</a:t>
            </a:r>
            <a:r>
              <a:rPr lang="en-NZ" baseline="0" dirty="0" smtClean="0"/>
              <a:t> for requirements information, that’s supplied to the quote generator, and returns a set of system modules, containing the information required.</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35</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we</a:t>
            </a:r>
            <a:r>
              <a:rPr lang="en-NZ" baseline="0" dirty="0" smtClean="0"/>
              <a:t> have seen that the quote generator creates an instance of a </a:t>
            </a:r>
            <a:r>
              <a:rPr lang="en-NZ" baseline="0" dirty="0" err="1" smtClean="0"/>
              <a:t>QuoteGeneratorRule</a:t>
            </a:r>
            <a:r>
              <a:rPr lang="en-NZ" baseline="0" dirty="0" smtClean="0"/>
              <a:t>, evaluates it and then returns the list of modules it collected during execution.</a:t>
            </a:r>
            <a:br>
              <a:rPr lang="en-NZ" baseline="0" dirty="0" smtClean="0"/>
            </a:br>
            <a:r>
              <a:rPr lang="en-NZ" baseline="0" dirty="0" smtClean="0"/>
              <a:t/>
            </a:r>
            <a:br>
              <a:rPr lang="en-NZ" baseline="0" dirty="0" smtClean="0"/>
            </a:br>
            <a:r>
              <a:rPr lang="en-NZ" baseline="0" dirty="0" smtClean="0"/>
              <a:t>Now taking a close look, we can see that </a:t>
            </a:r>
            <a:r>
              <a:rPr lang="en-NZ" baseline="0" dirty="0" err="1" smtClean="0"/>
              <a:t>QuoteGeneratorRule</a:t>
            </a:r>
            <a:r>
              <a:rPr lang="en-NZ" baseline="0" dirty="0" smtClean="0"/>
              <a:t> is in fact abstract – this is because we actually have compiler still which creates the surrounding class for our boo script – inheriting from </a:t>
            </a:r>
            <a:r>
              <a:rPr lang="en-NZ" baseline="0" dirty="0" err="1" smtClean="0"/>
              <a:t>QuoteGeneratorRule</a:t>
            </a:r>
            <a:r>
              <a:rPr lang="en-NZ" baseline="0" dirty="0" smtClean="0"/>
              <a:t> and inserting the statements from our script into the body of the evaluate </a:t>
            </a:r>
            <a:r>
              <a:rPr lang="en-NZ" baseline="0" dirty="0" smtClean="0"/>
              <a:t>method.</a:t>
            </a:r>
          </a:p>
          <a:p>
            <a:endParaRPr lang="en-NZ" baseline="0" dirty="0" smtClean="0"/>
          </a:p>
          <a:p>
            <a:r>
              <a:rPr lang="en-NZ" baseline="0" dirty="0" smtClean="0"/>
              <a:t>This approach is also great for a testing perspective – i.e. When testing, replace </a:t>
            </a:r>
            <a:r>
              <a:rPr lang="en-NZ" baseline="0" dirty="0" err="1" smtClean="0"/>
              <a:t>QuoteGeneratorRule</a:t>
            </a:r>
            <a:r>
              <a:rPr lang="en-NZ" baseline="0" dirty="0" smtClean="0"/>
              <a:t> with a </a:t>
            </a:r>
            <a:r>
              <a:rPr lang="en-NZ" baseline="0" dirty="0" err="1" smtClean="0"/>
              <a:t>TestableQuoteGeneratorRule</a:t>
            </a:r>
            <a:r>
              <a:rPr lang="en-NZ" baseline="0" dirty="0" smtClean="0"/>
              <a:t> – which might expose all the information it’s collecting in a way that’s easier test against.</a:t>
            </a:r>
            <a:endParaRPr lang="en-NZ" baseline="0"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pPr/>
              <a:t>37</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Here we’re making use of the </a:t>
            </a:r>
            <a:r>
              <a:rPr lang="en-NZ" dirty="0" err="1" smtClean="0"/>
              <a:t>RhinoDSL</a:t>
            </a:r>
            <a:r>
              <a:rPr lang="en-NZ" dirty="0" smtClean="0"/>
              <a:t> library which handles compiling the scripts – notice that we override the customize compiler method... We’re doing two things</a:t>
            </a:r>
            <a:r>
              <a:rPr lang="en-NZ" baseline="0" dirty="0" smtClean="0"/>
              <a:t> here:</a:t>
            </a:r>
            <a:br>
              <a:rPr lang="en-NZ" baseline="0" dirty="0" smtClean="0"/>
            </a:br>
            <a:r>
              <a:rPr lang="en-NZ" baseline="0" dirty="0" smtClean="0"/>
              <a:t/>
            </a:r>
            <a:br>
              <a:rPr lang="en-NZ" baseline="0" dirty="0" smtClean="0"/>
            </a:br>
            <a:r>
              <a:rPr lang="en-NZ" baseline="0" dirty="0" smtClean="0"/>
              <a:t>Adding a compiler step, which handles wrapping our scripts up inside an implicit base class, and two, adding a step to expand symbols (names starting with a @ - ampersand) into strings.</a:t>
            </a:r>
            <a:br>
              <a:rPr lang="en-NZ" baseline="0" dirty="0" smtClean="0"/>
            </a:br>
            <a:r>
              <a:rPr lang="en-NZ" baseline="0" dirty="0" smtClean="0"/>
              <a:t/>
            </a:r>
            <a:br>
              <a:rPr lang="en-NZ" baseline="0" dirty="0" smtClean="0"/>
            </a:br>
            <a:r>
              <a:rPr lang="en-NZ" baseline="0" dirty="0" smtClean="0"/>
              <a:t>Notice that the first parameter of insert takes an offset, so in this case these two pipelines will follow immediately after the first compiler step – which parses the input scripts into AST.</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38</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And the last piece of the puzzle – we register the </a:t>
            </a:r>
            <a:r>
              <a:rPr lang="en-NZ" dirty="0" err="1" smtClean="0"/>
              <a:t>QuoteGenerationDslEngine</a:t>
            </a:r>
            <a:r>
              <a:rPr lang="en-NZ" baseline="0" dirty="0" smtClean="0"/>
              <a:t> with the DSL Factory, which will take care of constructing instances of the classes, when supplied with the path of the script.</a:t>
            </a:r>
          </a:p>
          <a:p>
            <a:endParaRPr lang="en-NZ" baseline="0" dirty="0" smtClean="0"/>
          </a:p>
          <a:p>
            <a:r>
              <a:rPr lang="en-NZ" baseline="0" dirty="0" smtClean="0"/>
              <a:t>For these examples we’re using files – but you can store your scripts in other locations, such as a source control repository, database, embedded resources etc.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39</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Syntax is the textual representation of your DSL.</a:t>
            </a:r>
          </a:p>
          <a:p>
            <a:endParaRPr lang="en-NZ" dirty="0" smtClean="0"/>
          </a:p>
          <a:p>
            <a:r>
              <a:rPr lang="en-NZ" dirty="0" smtClean="0"/>
              <a:t>The Syntax is transformed into</a:t>
            </a:r>
            <a:r>
              <a:rPr lang="en-NZ" baseline="0" dirty="0" smtClean="0"/>
              <a:t> calls against an API.</a:t>
            </a:r>
          </a:p>
          <a:p>
            <a:endParaRPr lang="en-NZ" baseline="0" dirty="0" smtClean="0"/>
          </a:p>
          <a:p>
            <a:r>
              <a:rPr lang="en-NZ" baseline="0" dirty="0" smtClean="0"/>
              <a:t>The Model is what your API acts upon.  Generally speaking your API and Syntax should interact with a Model Facade, so that the model can undergo changes without thought needing to be given as to the effects on existing scripts etc.</a:t>
            </a:r>
          </a:p>
          <a:p>
            <a:r>
              <a:rPr lang="en-NZ" baseline="0" dirty="0" smtClean="0"/>
              <a:t/>
            </a:r>
            <a:br>
              <a:rPr lang="en-NZ" baseline="0" dirty="0" smtClean="0"/>
            </a:br>
            <a:r>
              <a:rPr lang="en-NZ" baseline="0" dirty="0" smtClean="0"/>
              <a:t>And finally the Engine is what handles invoking your DSL scripts, and orchestrates all moving parts – because it’s a compiled language and compilation can be resource intensive your engine normally also handles things like batch compilation (when you have lots of scripts in the same folder) – recompiling on the fly when scripts change – caching compilation results, so they don’t need to be compiled when the system next starts up etc.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40</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pPr/>
              <a:t>42</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Tooling is not just an Editor with </a:t>
            </a:r>
            <a:r>
              <a:rPr lang="en-NZ" dirty="0" err="1" smtClean="0"/>
              <a:t>Intellisense</a:t>
            </a:r>
            <a:r>
              <a:rPr lang="en-NZ" dirty="0" smtClean="0"/>
              <a:t>, but it can be.</a:t>
            </a:r>
          </a:p>
          <a:p>
            <a:endParaRPr lang="en-NZ" dirty="0" smtClean="0"/>
          </a:p>
          <a:p>
            <a:r>
              <a:rPr lang="en-NZ" dirty="0" smtClean="0"/>
              <a:t>Graphical views of scripts can be helpful.</a:t>
            </a:r>
          </a:p>
          <a:p>
            <a:endParaRPr lang="en-NZ" dirty="0" smtClean="0"/>
          </a:p>
          <a:p>
            <a:r>
              <a:rPr lang="en-NZ" dirty="0" smtClean="0"/>
              <a:t>Management.</a:t>
            </a:r>
          </a:p>
          <a:p>
            <a:endParaRPr lang="en-NZ" dirty="0" smtClean="0"/>
          </a:p>
          <a:p>
            <a:r>
              <a:rPr lang="en-NZ" dirty="0" smtClean="0"/>
              <a:t>Reporting is also useful – think about how you would manage a set of 100 or a 1000 scripts.	</a:t>
            </a:r>
          </a:p>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43</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Now, I wouldn’t be</a:t>
            </a:r>
            <a:r>
              <a:rPr lang="en-NZ" baseline="0" dirty="0" smtClean="0"/>
              <a:t> doing a talk on DSL’s If I wasn’t an Advocate for them – but I think at this point I would be reckless to suggest you all go off and start incorporating them in all your own projects.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I love what DSL’s are – and it’s fun code to write – but  you need to avoid overselling it, in some ways the onset of tools like Oslo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Hype curve.</a:t>
            </a:r>
            <a:br>
              <a:rPr lang="en-NZ" baseline="0" dirty="0" smtClean="0"/>
            </a:br>
            <a:r>
              <a:rPr lang="en-NZ" baseline="0" dirty="0" smtClean="0"/>
              <a:t/>
            </a:r>
            <a:br>
              <a:rPr lang="en-NZ" baseline="0" dirty="0" smtClean="0"/>
            </a:br>
            <a:r>
              <a:rPr lang="en-NZ" baseline="0" dirty="0" smtClean="0"/>
              <a:t>If you only have a hammer everything looks like a nail.  </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Same could be said for your favourite tool, if you only want to use a hammer, you’ll spend your time looking for nails.</a:t>
            </a:r>
            <a:endParaRPr lang="en-NZ"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pPr/>
              <a:t>44</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8</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smtClean="0"/>
              <a:t>Versioning of your DSL syntax needs to be well thought out – breaking </a:t>
            </a:r>
            <a:r>
              <a:rPr lang="en-NZ" b="1" dirty="0" smtClean="0"/>
              <a:t>hundreds of scripts </a:t>
            </a:r>
            <a:r>
              <a:rPr lang="en-NZ" dirty="0" smtClean="0"/>
              <a:t>could be time consuming.</a:t>
            </a:r>
          </a:p>
          <a:p>
            <a:pPr lvl="0"/>
            <a:endParaRPr lang="en-NZ" dirty="0" smtClean="0"/>
          </a:p>
          <a:p>
            <a:pPr lvl="0"/>
            <a:r>
              <a:rPr lang="en-NZ" dirty="0" smtClean="0"/>
              <a:t>If you want live updates, think about the impacts of:</a:t>
            </a:r>
          </a:p>
          <a:p>
            <a:pPr lvl="1"/>
            <a:r>
              <a:rPr lang="en-NZ" dirty="0" smtClean="0"/>
              <a:t>Not rolling out changes atomically for a set of scripts.</a:t>
            </a:r>
          </a:p>
          <a:p>
            <a:pPr lvl="1"/>
            <a:r>
              <a:rPr lang="en-NZ" dirty="0" smtClean="0"/>
              <a:t>Keeping a farm of servers in sync when rolling out script changes.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smtClean="0"/>
              <a:t>Auditing and security is important – changes made to the system by scripts may need to record the name &amp; version of the script itself that made them.</a:t>
            </a:r>
          </a:p>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45</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ETL Tool – Extract, Transform,</a:t>
            </a:r>
            <a:r>
              <a:rPr lang="en-NZ" baseline="0" dirty="0" smtClean="0"/>
              <a:t> Load</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47</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9</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Business DSL’s are actually quite</a:t>
            </a:r>
            <a:r>
              <a:rPr lang="en-NZ" baseline="0" dirty="0" smtClean="0"/>
              <a:t> hard to track down “in the wild”– this is often because they tend to be quite simple, and business specific – so you don’t see people publishing information about them, or in fact they are protective of them because they represent hard won Intellectual Property and analysis of the their domain.</a:t>
            </a:r>
          </a:p>
          <a:p>
            <a:endParaRPr lang="en-NZ" baseline="0" dirty="0" smtClean="0"/>
          </a:p>
          <a:p>
            <a:r>
              <a:rPr lang="en-NZ" baseline="0" dirty="0" smtClean="0"/>
              <a:t>Telecommunication – DSL’s describing call plans – just pick up your bill and you’ll see things like</a:t>
            </a:r>
          </a:p>
          <a:p>
            <a:endParaRPr lang="en-NZ" baseline="0" dirty="0" smtClean="0"/>
          </a:p>
          <a:p>
            <a:r>
              <a:rPr lang="en-NZ" baseline="0" dirty="0" smtClean="0"/>
              <a:t>300 Free Minutes</a:t>
            </a:r>
          </a:p>
          <a:p>
            <a:r>
              <a:rPr lang="en-NZ" baseline="0" dirty="0" smtClean="0"/>
              <a:t>1000 free texts</a:t>
            </a:r>
          </a:p>
          <a:p>
            <a:r>
              <a:rPr lang="en-NZ" baseline="0" dirty="0" smtClean="0"/>
              <a:t>Date your bill must be paid by</a:t>
            </a:r>
          </a:p>
          <a:p>
            <a:r>
              <a:rPr lang="en-NZ" baseline="0" dirty="0" smtClean="0"/>
              <a:t>Discount applied when paying on time</a:t>
            </a:r>
          </a:p>
          <a:p>
            <a:r>
              <a:rPr lang="en-NZ" baseline="0" dirty="0" smtClean="0"/>
              <a:t>Traffic usage</a:t>
            </a:r>
          </a:p>
          <a:p>
            <a:r>
              <a:rPr lang="en-NZ" baseline="0" dirty="0" smtClean="0"/>
              <a:t>When to send email / messages to customers if their volume of calls/data/</a:t>
            </a:r>
            <a:r>
              <a:rPr lang="en-NZ" baseline="0" dirty="0" err="1" smtClean="0"/>
              <a:t>txts</a:t>
            </a:r>
            <a:r>
              <a:rPr lang="en-NZ" baseline="0" dirty="0" smtClean="0"/>
              <a:t> exceed a certain threshold.</a:t>
            </a:r>
          </a:p>
          <a:p>
            <a:r>
              <a:rPr lang="en-NZ" baseline="0" dirty="0" smtClean="0"/>
              <a:t>When to recommend a different (cheaper) plan to a customer.</a:t>
            </a:r>
          </a:p>
          <a:p>
            <a:r>
              <a:rPr lang="en-NZ" baseline="0" dirty="0" smtClean="0"/>
              <a:t/>
            </a:r>
            <a:br>
              <a:rPr lang="en-NZ" baseline="0" dirty="0" smtClean="0"/>
            </a:br>
            <a:r>
              <a:rPr lang="en-NZ" baseline="0" dirty="0" smtClean="0"/>
              <a:t>Local government</a:t>
            </a:r>
          </a:p>
          <a:p>
            <a:endParaRPr lang="en-NZ" baseline="0" dirty="0" smtClean="0"/>
          </a:p>
          <a:p>
            <a:r>
              <a:rPr lang="en-NZ" baseline="0" dirty="0" smtClean="0"/>
              <a:t>I Have worked as a developer at a Local Council for a while</a:t>
            </a:r>
          </a:p>
          <a:p>
            <a:r>
              <a:rPr lang="en-NZ" baseline="0" dirty="0" smtClean="0"/>
              <a:t>Lots of domain specific terms and languages, unfortunately not all of them codified – but still, tailored to expressing particular details and information.</a:t>
            </a:r>
          </a:p>
          <a:p>
            <a:r>
              <a:rPr lang="en-NZ" baseline="0" dirty="0" smtClean="0"/>
              <a:t>Examples, water services – materials, when they were installed, at what point they need to be reviewed, </a:t>
            </a:r>
            <a:r>
              <a:rPr lang="en-NZ" baseline="0" dirty="0" err="1" smtClean="0"/>
              <a:t>lifespans</a:t>
            </a:r>
            <a:r>
              <a:rPr lang="en-NZ" baseline="0" dirty="0" smtClean="0"/>
              <a:t>, policies regarding things like joining – i.e. You have a long piece of pipe, that’s damaged in the middle – based on age, materials it’s made from etc. Will determine if the entire length of pipe should be replaced vs. Replacing a section and joining it to either end of the original length of pipe.  There’s also workflow around asset identification etc.  i.e. Does the piece of pipe at either end get assigned a new identifier (because we now have 3 pipes and 2 joiners in our network).</a:t>
            </a:r>
          </a:p>
          <a:p>
            <a:endParaRPr lang="en-NZ" baseline="0" dirty="0" smtClean="0"/>
          </a:p>
          <a:p>
            <a:r>
              <a:rPr lang="en-NZ" baseline="0" dirty="0" smtClean="0"/>
              <a:t>Customer Relationship Management</a:t>
            </a:r>
          </a:p>
          <a:p>
            <a:endParaRPr lang="en-NZ" baseline="0" dirty="0" smtClean="0"/>
          </a:p>
          <a:p>
            <a:r>
              <a:rPr lang="en-NZ" baseline="0" dirty="0" smtClean="0"/>
              <a:t>Developing a DSL for describing how opportunities and leads are ranked and evaluated.  This can be based of ranking information collected, as well as </a:t>
            </a:r>
            <a:r>
              <a:rPr lang="en-NZ" baseline="0" dirty="0" err="1" smtClean="0"/>
              <a:t>incorperating</a:t>
            </a:r>
            <a:r>
              <a:rPr lang="en-NZ" baseline="0" dirty="0" smtClean="0"/>
              <a:t> data from other systems.</a:t>
            </a:r>
          </a:p>
          <a:p>
            <a:endParaRPr lang="en-NZ" baseline="0" dirty="0" smtClean="0"/>
          </a:p>
          <a:p>
            <a:r>
              <a:rPr lang="en-NZ" baseline="0" dirty="0" smtClean="0"/>
              <a:t>Human resources</a:t>
            </a:r>
          </a:p>
          <a:p>
            <a:endParaRPr lang="en-NZ" baseline="0" dirty="0" smtClean="0"/>
          </a:p>
          <a:p>
            <a:r>
              <a:rPr lang="en-NZ" baseline="0" dirty="0" smtClean="0"/>
              <a:t>Skill set evaluation and ranking – providing ways to weight candidates against each other based on skills and experience – by externalising this information into a DSL you can slow evolve and improve these weightings, without having to make full releases of the software product.</a:t>
            </a:r>
          </a:p>
          <a:p>
            <a:r>
              <a:rPr lang="en-NZ" baseline="0" dirty="0" smtClean="0"/>
              <a:t/>
            </a:r>
            <a:br>
              <a:rPr lang="en-NZ" baseline="0" dirty="0" smtClean="0"/>
            </a:br>
            <a:r>
              <a:rPr lang="en-NZ" baseline="0" dirty="0" smtClean="0"/>
              <a:t>E-Commerce applications</a:t>
            </a:r>
          </a:p>
          <a:p>
            <a:endParaRPr lang="en-NZ" baseline="0" dirty="0" smtClean="0"/>
          </a:p>
          <a:p>
            <a:r>
              <a:rPr lang="en-NZ" baseline="0" dirty="0" smtClean="0"/>
              <a:t>If anyone’s written support for discounting products and coupons in an E-Commerce solution, this is a common problem where during the development phase the customer is really only guessing at how they wish there online discounting structure would work...  Any approach that uses language, rather then a data based approach allows you to be more flexible.</a:t>
            </a:r>
          </a:p>
          <a:p>
            <a:endParaRPr lang="en-NZ" baseline="0" dirty="0" smtClean="0"/>
          </a:p>
          <a:p>
            <a:r>
              <a:rPr lang="en-NZ" baseline="0" dirty="0" smtClean="0"/>
              <a:t>Simulations – noble ape is interesting - </a:t>
            </a:r>
            <a:r>
              <a:rPr lang="en-NZ" sz="1200" b="0" i="0" kern="1200" dirty="0" smtClean="0">
                <a:solidFill>
                  <a:schemeClr val="tx1"/>
                </a:solidFill>
                <a:latin typeface="+mn-lt"/>
                <a:ea typeface="+mn-ea"/>
                <a:cs typeface="+mn-cs"/>
              </a:rPr>
              <a:t>It features a number of autonomous simulation components including:</a:t>
            </a:r>
          </a:p>
          <a:p>
            <a:r>
              <a:rPr lang="en-NZ" sz="1200" b="0" i="0" kern="1200" dirty="0" smtClean="0">
                <a:solidFill>
                  <a:schemeClr val="tx1"/>
                </a:solidFill>
                <a:latin typeface="+mn-lt"/>
                <a:ea typeface="+mn-ea"/>
                <a:cs typeface="+mn-cs"/>
              </a:rPr>
              <a:t>landscape simulation</a:t>
            </a:r>
          </a:p>
          <a:p>
            <a:r>
              <a:rPr lang="en-NZ" sz="1200" b="0" i="0" kern="1200" dirty="0" smtClean="0">
                <a:solidFill>
                  <a:schemeClr val="tx1"/>
                </a:solidFill>
                <a:latin typeface="+mn-lt"/>
                <a:ea typeface="+mn-ea"/>
                <a:cs typeface="+mn-cs"/>
              </a:rPr>
              <a:t>biological simulation</a:t>
            </a:r>
          </a:p>
          <a:p>
            <a:r>
              <a:rPr lang="en-NZ" sz="1200" b="0" i="0" kern="1200" dirty="0" smtClean="0">
                <a:solidFill>
                  <a:schemeClr val="tx1"/>
                </a:solidFill>
                <a:latin typeface="+mn-lt"/>
                <a:ea typeface="+mn-ea"/>
                <a:cs typeface="+mn-cs"/>
              </a:rPr>
              <a:t>weather simulation</a:t>
            </a:r>
          </a:p>
          <a:p>
            <a:r>
              <a:rPr lang="en-NZ" sz="1200" b="0" i="0" kern="1200" dirty="0" smtClean="0">
                <a:solidFill>
                  <a:schemeClr val="tx1"/>
                </a:solidFill>
                <a:latin typeface="+mn-lt"/>
                <a:ea typeface="+mn-ea"/>
                <a:cs typeface="+mn-cs"/>
              </a:rPr>
              <a:t>sentient creature (Noble Ape) simulation</a:t>
            </a:r>
          </a:p>
          <a:p>
            <a:endParaRPr lang="en-NZ" sz="1200" b="0" i="0" kern="1200" baseline="0" dirty="0" smtClean="0">
              <a:solidFill>
                <a:schemeClr val="tx1"/>
              </a:solidFill>
              <a:latin typeface="+mn-lt"/>
              <a:ea typeface="+mn-ea"/>
              <a:cs typeface="+mn-cs"/>
            </a:endParaRPr>
          </a:p>
          <a:p>
            <a:r>
              <a:rPr lang="en-NZ" sz="1200" b="0" i="0" kern="1200" baseline="0" dirty="0" smtClean="0">
                <a:solidFill>
                  <a:schemeClr val="tx1"/>
                </a:solidFill>
                <a:latin typeface="+mn-lt"/>
                <a:ea typeface="+mn-ea"/>
                <a:cs typeface="+mn-cs"/>
              </a:rPr>
              <a:t>and</a:t>
            </a:r>
            <a:r>
              <a:rPr lang="en-NZ" baseline="0" dirty="0" smtClean="0"/>
              <a:t> comes with a scripting language called ape script – which can be used code additional behaviour into the “noble apes” as well orchestrate sandbox-wide simulations.</a:t>
            </a:r>
          </a:p>
          <a:p>
            <a:endParaRPr lang="en-NZ" baseline="0" dirty="0" smtClean="0"/>
          </a:p>
          <a:p>
            <a:r>
              <a:rPr lang="en-NZ" baseline="0" dirty="0" smtClean="0"/>
              <a:t>Product customisation – When building a selling products, it’s not uncommon to end up with customisations per client – DSL’s can provide a better customisation experience, so users don’t need to be exposed to a full development environment, and so you can limit the scope of customisations they can make or have tighter control.</a:t>
            </a:r>
          </a:p>
          <a:p>
            <a:endParaRPr lang="en-NZ" baseline="0"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pPr/>
              <a:t>12</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i="0" kern="1200" dirty="0" smtClean="0">
                <a:solidFill>
                  <a:schemeClr val="tx1"/>
                </a:solidFill>
                <a:latin typeface="+mn-lt"/>
                <a:ea typeface="+mn-ea"/>
                <a:cs typeface="+mn-cs"/>
                <a:hlinkClick r:id="rId3"/>
              </a:rPr>
              <a:t>Backus–Naur Form</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13</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Boo let’s you define macros which generates code “on the fly” at compile</a:t>
            </a:r>
            <a:r>
              <a:rPr lang="en-NZ" baseline="0" dirty="0" smtClean="0"/>
              <a:t> time, without loosing track of line numbers etc.</a:t>
            </a:r>
            <a:br>
              <a:rPr lang="en-NZ" baseline="0" dirty="0" smtClean="0"/>
            </a:br>
            <a:r>
              <a:rPr lang="en-NZ" baseline="0" dirty="0" smtClean="0"/>
              <a:t>Syntax lacks ceremony – I can leave out parentheses if I want to - </a:t>
            </a:r>
            <a:r>
              <a:rPr lang="en-NZ" dirty="0" smtClean="0"/>
              <a:t>Boo known as “wrist friendly”.</a:t>
            </a:r>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Syntax</a:t>
            </a:r>
            <a:r>
              <a:rPr lang="en-NZ" baseline="0" dirty="0" smtClean="0"/>
              <a:t> reads well – Boo has a richer conditional syntax then languages like C# and uses words rather then symbols for </a:t>
            </a:r>
            <a:r>
              <a:rPr lang="en-NZ" baseline="0" dirty="0" err="1" smtClean="0"/>
              <a:t>boolean</a:t>
            </a:r>
            <a:r>
              <a:rPr lang="en-NZ" baseline="0" dirty="0" smtClean="0"/>
              <a:t> operators i.e. And, or, unless etc.</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Compiles down to Assemblies – it’s still a </a:t>
            </a:r>
            <a:r>
              <a:rPr lang="en-NZ" baseline="0" dirty="0" err="1" smtClean="0"/>
              <a:t>.Net</a:t>
            </a:r>
            <a:r>
              <a:rPr lang="en-NZ" baseline="0" dirty="0" smtClean="0"/>
              <a:t> compiler, so all our existing skill sets apply, and in the end we are consuming compiled classes etc. – rather the just some raw AST from an external DSL.</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Open Source &amp; Ended – The entire language implementation is open ended... You can extend or remove some aspects of it, and everything can be altered – this is important when choosing a language which is in effect going to be a part of products you build.</a:t>
            </a:r>
            <a:endParaRPr lang="en-NZ" dirty="0" smtClean="0"/>
          </a:p>
        </p:txBody>
      </p:sp>
      <p:sp>
        <p:nvSpPr>
          <p:cNvPr id="4" name="Slide Number Placeholder 3"/>
          <p:cNvSpPr>
            <a:spLocks noGrp="1"/>
          </p:cNvSpPr>
          <p:nvPr>
            <p:ph type="sldNum" sz="quarter" idx="10"/>
          </p:nvPr>
        </p:nvSpPr>
        <p:spPr/>
        <p:txBody>
          <a:bodyPr/>
          <a:lstStyle/>
          <a:p>
            <a:fld id="{FE344B6C-67A5-4889-AB88-0969DFF3C475}" type="slidenum">
              <a:rPr lang="en-NZ" smtClean="0"/>
              <a:pPr/>
              <a:t>19</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Implicit typing...</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20</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Key point of this example is that </a:t>
            </a:r>
            <a:r>
              <a:rPr lang="en-NZ" baseline="0" dirty="0" smtClean="0"/>
              <a:t>non-programmers need less training to read and understand conditional expressions in Boo than say C#.</a:t>
            </a:r>
            <a:endParaRPr lang="en-NZ" dirty="0"/>
          </a:p>
        </p:txBody>
      </p:sp>
      <p:sp>
        <p:nvSpPr>
          <p:cNvPr id="4" name="Slide Number Placeholder 3"/>
          <p:cNvSpPr>
            <a:spLocks noGrp="1"/>
          </p:cNvSpPr>
          <p:nvPr>
            <p:ph type="sldNum" sz="quarter" idx="10"/>
          </p:nvPr>
        </p:nvSpPr>
        <p:spPr/>
        <p:txBody>
          <a:bodyPr/>
          <a:lstStyle/>
          <a:p>
            <a:fld id="{FE344B6C-67A5-4889-AB88-0969DFF3C475}" type="slidenum">
              <a:rPr lang="en-NZ" smtClean="0"/>
              <a:pPr/>
              <a:t>21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ith sponsors">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7772400" cy="1470025"/>
          </a:xfrm>
          <a:prstGeom prst="rect">
            <a:avLst/>
          </a:prstGeom>
        </p:spPr>
        <p:txBody>
          <a:bodyPr/>
          <a:lstStyle/>
          <a:p>
            <a:r>
              <a:rPr lang="en-US" smtClean="0"/>
              <a:t>Click to edit Master title style</a:t>
            </a:r>
            <a:endParaRPr lang="en-NZ" dirty="0"/>
          </a:p>
        </p:txBody>
      </p:sp>
      <p:sp>
        <p:nvSpPr>
          <p:cNvPr id="3" name="Subtitle 2"/>
          <p:cNvSpPr>
            <a:spLocks noGrp="1"/>
          </p:cNvSpPr>
          <p:nvPr>
            <p:ph type="subTitle" idx="1"/>
          </p:nvPr>
        </p:nvSpPr>
        <p:spPr>
          <a:xfrm>
            <a:off x="1371600" y="3886200"/>
            <a:ext cx="6400800" cy="1752600"/>
          </a:xfrm>
          <a:noFill/>
          <a:effectLst/>
          <a:scene3d>
            <a:camera prst="orthographicFront">
              <a:rot lat="0" lon="0" rev="0"/>
            </a:camera>
            <a:lightRig rig="glow" dir="t">
              <a:rot lat="0" lon="0" rev="4800000"/>
            </a:lightRig>
          </a:scene3d>
        </p:spPr>
        <p:txBody>
          <a:bodyPr/>
          <a:lstStyle>
            <a:lvl1pPr marL="0" indent="0" algn="ctr">
              <a:buNone/>
              <a:defRPr b="1">
                <a:solidFill>
                  <a:schemeClr val="bg1"/>
                </a:solidFill>
                <a:effectLst>
                  <a:outerShdw blurRad="38100" dist="38100" dir="2700000" algn="tl">
                    <a:srgbClr val="000000">
                      <a:alpha val="43137"/>
                    </a:srgbClr>
                  </a:outerShdw>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dirty="0"/>
          </a:p>
        </p:txBody>
      </p:sp>
      <p:pic>
        <p:nvPicPr>
          <p:cNvPr id="1032" name="Picture 8" descr="C:\Users\Dave\Documents\CodeCamp\intergen_150.png"/>
          <p:cNvPicPr>
            <a:picLocks noChangeAspect="1" noChangeArrowheads="1"/>
          </p:cNvPicPr>
          <p:nvPr userDrawn="1"/>
        </p:nvPicPr>
        <p:blipFill>
          <a:blip r:embed="rId2" cstate="print">
            <a:extLst>
              <a:ext uri="28A0092B-C50C-407e-A947-70E740481C1C">
                <a14:useLocalDpi xmlns="" xmlns:a14="http://schemas.microsoft.com/office/drawing/2007/7/7/main" val="0"/>
              </a:ext>
            </a:extLst>
          </a:blip>
          <a:srcRect/>
          <a:stretch>
            <a:fillRect/>
          </a:stretch>
        </p:blipFill>
        <p:spPr bwMode="auto">
          <a:xfrm>
            <a:off x="4000496" y="6358911"/>
            <a:ext cx="1214446" cy="356237"/>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1033" name="Picture 9" descr="C:\Users\Dave\Documents\CodeCamp\ineta_150.png"/>
          <p:cNvPicPr>
            <a:picLocks noChangeAspect="1" noChangeArrowheads="1"/>
          </p:cNvPicPr>
          <p:nvPr userDrawn="1"/>
        </p:nvPicPr>
        <p:blipFill>
          <a:blip r:embed="rId3" cstate="print">
            <a:extLst>
              <a:ext uri="28A0092B-C50C-407e-A947-70E740481C1C">
                <a14:useLocalDpi xmlns="" xmlns:a14="http://schemas.microsoft.com/office/drawing/2007/7/7/main" val="0"/>
              </a:ext>
            </a:extLst>
          </a:blip>
          <a:srcRect/>
          <a:stretch>
            <a:fillRect/>
          </a:stretch>
        </p:blipFill>
        <p:spPr bwMode="auto">
          <a:xfrm>
            <a:off x="5500694" y="6286520"/>
            <a:ext cx="657620" cy="428628"/>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1034" name="Picture 10" descr="C:\Users\Dave\Documents\CodeCamp\xero_150.png"/>
          <p:cNvPicPr>
            <a:picLocks noChangeAspect="1" noChangeArrowheads="1"/>
          </p:cNvPicPr>
          <p:nvPr userDrawn="1"/>
        </p:nvPicPr>
        <p:blipFill>
          <a:blip r:embed="rId4" cstate="print">
            <a:extLst>
              <a:ext uri="28A0092B-C50C-407e-A947-70E740481C1C">
                <a14:useLocalDpi xmlns="" xmlns:a14="http://schemas.microsoft.com/office/drawing/2007/7/7/main" val="0"/>
              </a:ext>
            </a:extLst>
          </a:blip>
          <a:srcRect/>
          <a:stretch>
            <a:fillRect/>
          </a:stretch>
        </p:blipFill>
        <p:spPr bwMode="auto">
          <a:xfrm>
            <a:off x="6429412" y="6215082"/>
            <a:ext cx="500042" cy="500042"/>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07/7/12/main" val="18673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7772400" cy="1470025"/>
          </a:xfrm>
          <a:prstGeom prst="rect">
            <a:avLst/>
          </a:prstGeom>
        </p:spPr>
        <p:txBody>
          <a:bodyPr/>
          <a:lstStyle/>
          <a:p>
            <a:r>
              <a:rPr lang="en-US" smtClean="0"/>
              <a:t>Click to edit Master title style</a:t>
            </a:r>
            <a:endParaRPr lang="en-NZ" dirty="0"/>
          </a:p>
        </p:txBody>
      </p:sp>
      <p:sp>
        <p:nvSpPr>
          <p:cNvPr id="3" name="Subtitle 2"/>
          <p:cNvSpPr>
            <a:spLocks noGrp="1"/>
          </p:cNvSpPr>
          <p:nvPr>
            <p:ph type="subTitle" idx="1"/>
          </p:nvPr>
        </p:nvSpPr>
        <p:spPr>
          <a:xfrm>
            <a:off x="1371600" y="3886200"/>
            <a:ext cx="6400800" cy="1752600"/>
          </a:xfrm>
          <a:noFill/>
          <a:effectLst/>
          <a:scene3d>
            <a:camera prst="orthographicFront">
              <a:rot lat="0" lon="0" rev="0"/>
            </a:camera>
            <a:lightRig rig="glow" dir="t">
              <a:rot lat="0" lon="0" rev="4800000"/>
            </a:lightRig>
          </a:scene3d>
        </p:spPr>
        <p:txBody>
          <a:bodyPr/>
          <a:lstStyle>
            <a:lvl1pPr marL="0" indent="0" algn="ctr">
              <a:buNone/>
              <a:defRPr b="1">
                <a:solidFill>
                  <a:schemeClr val="bg1"/>
                </a:solidFill>
                <a:effectLst>
                  <a:outerShdw blurRad="38100" dist="38100" dir="2700000" algn="tl">
                    <a:srgbClr val="000000">
                      <a:alpha val="43137"/>
                    </a:srgbClr>
                  </a:outerShdw>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dirty="0"/>
          </a:p>
        </p:txBody>
      </p:sp>
    </p:spTree>
    <p:extLst>
      <p:ext uri="{BB962C8B-B14F-4D97-AF65-F5344CB8AC3E}">
        <p14:creationId xmlns="" xmlns:p14="http://schemas.microsoft.com/office/powerpoint/2007/7/12/main" val="35353788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76" y="1000108"/>
            <a:ext cx="8001024" cy="5126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sp>
        <p:nvSpPr>
          <p:cNvPr id="4" name="Title 1"/>
          <p:cNvSpPr>
            <a:spLocks noGrp="1"/>
          </p:cNvSpPr>
          <p:nvPr>
            <p:ph type="ctrTitle"/>
          </p:nvPr>
        </p:nvSpPr>
        <p:spPr>
          <a:xfrm>
            <a:off x="1142976" y="1"/>
            <a:ext cx="8001024" cy="928669"/>
          </a:xfrm>
          <a:prstGeom prst="rect">
            <a:avLst/>
          </a:prstGeom>
        </p:spPr>
        <p:txBody>
          <a:bodyPr/>
          <a:lstStyle/>
          <a:p>
            <a:r>
              <a:rPr lang="en-US" smtClean="0"/>
              <a:t>Click to edit Master title style</a:t>
            </a:r>
            <a:endParaRPr lang="en-NZ" dirty="0"/>
          </a:p>
        </p:txBody>
      </p:sp>
    </p:spTree>
    <p:extLst>
      <p:ext uri="{BB962C8B-B14F-4D97-AF65-F5344CB8AC3E}">
        <p14:creationId xmlns="" xmlns:p14="http://schemas.microsoft.com/office/powerpoint/2007/7/12/main" val="3292630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spTree>
    <p:extLst>
      <p:ext uri="{BB962C8B-B14F-4D97-AF65-F5344CB8AC3E}">
        <p14:creationId xmlns="" xmlns:p14="http://schemas.microsoft.com/office/powerpoint/2007/7/12/main" val="9773620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07/7/12/main" val="29940627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ash">
    <p:spTree>
      <p:nvGrpSpPr>
        <p:cNvPr id="1" name=""/>
        <p:cNvGrpSpPr/>
        <p:nvPr/>
      </p:nvGrpSpPr>
      <p:grpSpPr>
        <a:xfrm>
          <a:off x="0" y="0"/>
          <a:ext cx="0" cy="0"/>
          <a:chOff x="0" y="0"/>
          <a:chExt cx="0" cy="0"/>
        </a:xfrm>
      </p:grpSpPr>
    </p:spTree>
    <p:extLst>
      <p:ext uri="{BB962C8B-B14F-4D97-AF65-F5344CB8AC3E}">
        <p14:creationId xmlns="" xmlns:p14="http://schemas.microsoft.com/office/powerpoint/2007/7/12/main" val="309562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tiff"/><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bright="-20000"/>
          </a:blip>
          <a:srcRect/>
          <a:stretch>
            <a:fillRect l="-17000" r="-17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2976" y="0"/>
            <a:ext cx="8001024" cy="612616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dirty="0"/>
          </a:p>
        </p:txBody>
      </p:sp>
      <p:pic>
        <p:nvPicPr>
          <p:cNvPr id="2050" name="Picture 2" descr="C:\Users\Dave\Documents\CodeCamp\CodeCampLogoLarge.png"/>
          <p:cNvPicPr>
            <a:picLocks noChangeAspect="1" noChangeArrowheads="1"/>
          </p:cNvPicPr>
          <p:nvPr/>
        </p:nvPicPr>
        <p:blipFill>
          <a:blip r:embed="rId8" cstate="print">
            <a:extLst>
              <a:ext uri="28A0092B-C50C-407e-A947-70E740481C1C">
                <a14:useLocalDpi xmlns="" xmlns:a14="http://schemas.microsoft.com/office/drawing/2007/7/7/main" val="0"/>
              </a:ext>
            </a:extLst>
          </a:blip>
          <a:srcRect/>
          <a:stretch>
            <a:fillRect/>
          </a:stretch>
        </p:blipFill>
        <p:spPr bwMode="auto">
          <a:xfrm>
            <a:off x="111922" y="5786454"/>
            <a:ext cx="959616" cy="957217"/>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2051" name="Picture 3" descr="C:\Users\Dave\Documents\CodeCamp\datacom_250.png"/>
          <p:cNvPicPr>
            <a:picLocks noChangeAspect="1" noChangeArrowheads="1"/>
          </p:cNvPicPr>
          <p:nvPr/>
        </p:nvPicPr>
        <p:blipFill>
          <a:blip r:embed="rId9" cstate="print">
            <a:extLst>
              <a:ext uri="28A0092B-C50C-407e-A947-70E740481C1C">
                <a14:useLocalDpi xmlns="" xmlns:a14="http://schemas.microsoft.com/office/drawing/2007/7/7/main" val="0"/>
              </a:ext>
            </a:extLst>
          </a:blip>
          <a:srcRect/>
          <a:stretch>
            <a:fillRect/>
          </a:stretch>
        </p:blipFill>
        <p:spPr bwMode="auto">
          <a:xfrm>
            <a:off x="7143800" y="6215082"/>
            <a:ext cx="1714480" cy="512939"/>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6" name="Picture 6" descr="C:\Users\Dave\Downloads\mslogo-2.tiff"/>
          <p:cNvPicPr>
            <a:picLocks noChangeAspect="1" noChangeArrowheads="1"/>
          </p:cNvPicPr>
          <p:nvPr/>
        </p:nvPicPr>
        <p:blipFill>
          <a:blip r:embed="rId10" cstate="print">
            <a:clrChange>
              <a:clrFrom>
                <a:srgbClr val="030303"/>
              </a:clrFrom>
              <a:clrTo>
                <a:srgbClr val="030303">
                  <a:alpha val="0"/>
                </a:srgbClr>
              </a:clrTo>
            </a:clrChange>
            <a:extLst>
              <a:ext uri="28A0092B-C50C-407e-A947-70E740481C1C">
                <a14:useLocalDpi xmlns="" xmlns:a14="http://schemas.microsoft.com/office/drawing/2007/7/7/main" val="0"/>
              </a:ext>
            </a:extLst>
          </a:blip>
          <a:srcRect/>
          <a:stretch>
            <a:fillRect/>
          </a:stretch>
        </p:blipFill>
        <p:spPr bwMode="auto">
          <a:xfrm>
            <a:off x="1233897" y="6190649"/>
            <a:ext cx="2714644" cy="537516"/>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07/7/12/main" val="1744913973"/>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b="0" kern="120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Semibol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bright="-20000"/>
          </a:blip>
          <a:srcRect/>
          <a:stretch>
            <a:fillRect l="-17000" r="-17000"/>
          </a:stretch>
        </a:blipFill>
        <a:effectLst/>
      </p:bgPr>
    </p:bg>
    <p:spTree>
      <p:nvGrpSpPr>
        <p:cNvPr id="1" name=""/>
        <p:cNvGrpSpPr/>
        <p:nvPr/>
      </p:nvGrpSpPr>
      <p:grpSpPr>
        <a:xfrm>
          <a:off x="0" y="0"/>
          <a:ext cx="0" cy="0"/>
          <a:chOff x="0" y="0"/>
          <a:chExt cx="0" cy="0"/>
        </a:xfrm>
      </p:grpSpPr>
      <p:pic>
        <p:nvPicPr>
          <p:cNvPr id="16" name="Picture 6" descr="C:\Users\Dave\Documents\CodeCamp\CodeCampLogoLarge.png"/>
          <p:cNvPicPr>
            <a:picLocks noChangeAspect="1" noChangeArrowheads="1"/>
          </p:cNvPicPr>
          <p:nvPr/>
        </p:nvPicPr>
        <p:blipFill>
          <a:blip r:embed="rId4" cstate="print">
            <a:extLst>
              <a:ext uri="28A0092B-C50C-407e-A947-70E740481C1C">
                <a14:useLocalDpi xmlns="" xmlns:a14="http://schemas.microsoft.com/office/drawing/2007/7/7/main" val="0"/>
              </a:ext>
            </a:extLst>
          </a:blip>
          <a:srcRect/>
          <a:stretch>
            <a:fillRect/>
          </a:stretch>
        </p:blipFill>
        <p:spPr bwMode="auto">
          <a:xfrm>
            <a:off x="2509200" y="1366200"/>
            <a:ext cx="4125125" cy="4114812"/>
          </a:xfrm>
          <a:prstGeom prst="rect">
            <a:avLst/>
          </a:prstGeom>
          <a:effectLst>
            <a:reflection blurRad="127000" stA="35000" endPos="40000" dist="228600" dir="5400000" sy="-100000" algn="bl" rotWithShape="0"/>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07/7/12/main" val="3656068181"/>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blog.bittercoder.com/" TargetMode="External"/><Relationship Id="rId2" Type="http://schemas.openxmlformats.org/officeDocument/2006/relationships/hyperlink" Target="mailto:alex@devdefined.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07/7/12/main" val="1763119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NZ" dirty="0" smtClean="0"/>
              <a:t>Regular Expressions</a:t>
            </a:r>
          </a:p>
          <a:p>
            <a:pPr lvl="1"/>
            <a:r>
              <a:rPr lang="en-NZ" b="1" dirty="0" smtClean="0">
                <a:solidFill>
                  <a:srgbClr val="C00000"/>
                </a:solidFill>
              </a:rPr>
              <a:t>\b[A-Z0-9._%+-]+@[A-Z0-9.-]+\.[A-Z]{2,4}\b</a:t>
            </a:r>
          </a:p>
          <a:p>
            <a:r>
              <a:rPr lang="en-NZ" dirty="0" smtClean="0"/>
              <a:t>SQL Statements</a:t>
            </a:r>
          </a:p>
          <a:p>
            <a:pPr lvl="1"/>
            <a:r>
              <a:rPr lang="en-NZ" b="1" dirty="0" smtClean="0">
                <a:solidFill>
                  <a:srgbClr val="C00000"/>
                </a:solidFill>
              </a:rPr>
              <a:t>SELECT  * FROM </a:t>
            </a:r>
            <a:r>
              <a:rPr lang="en-NZ" b="1" dirty="0" err="1" smtClean="0">
                <a:solidFill>
                  <a:srgbClr val="C00000"/>
                </a:solidFill>
              </a:rPr>
              <a:t>CodeCampSpeakers</a:t>
            </a:r>
            <a:r>
              <a:rPr lang="en-NZ" b="1" dirty="0" smtClean="0">
                <a:solidFill>
                  <a:srgbClr val="C00000"/>
                </a:solidFill>
              </a:rPr>
              <a:t> WHERE </a:t>
            </a:r>
            <a:r>
              <a:rPr lang="en-NZ" b="1" dirty="0" err="1" smtClean="0">
                <a:solidFill>
                  <a:srgbClr val="C00000"/>
                </a:solidFill>
              </a:rPr>
              <a:t>FirstName</a:t>
            </a:r>
            <a:r>
              <a:rPr lang="en-NZ" b="1" dirty="0" smtClean="0">
                <a:solidFill>
                  <a:srgbClr val="C00000"/>
                </a:solidFill>
              </a:rPr>
              <a:t> Like “Alex%”</a:t>
            </a:r>
          </a:p>
          <a:p>
            <a:r>
              <a:rPr lang="en-NZ" dirty="0" smtClean="0"/>
              <a:t>Build Engines</a:t>
            </a:r>
          </a:p>
          <a:p>
            <a:pPr lvl="1"/>
            <a:r>
              <a:rPr lang="en-NZ" b="1" dirty="0" smtClean="0">
                <a:solidFill>
                  <a:srgbClr val="C00000"/>
                </a:solidFill>
              </a:rPr>
              <a:t>&lt;Target Name="</a:t>
            </a:r>
            <a:r>
              <a:rPr lang="en-NZ" b="1" dirty="0" err="1" smtClean="0">
                <a:solidFill>
                  <a:srgbClr val="C00000"/>
                </a:solidFill>
              </a:rPr>
              <a:t>BuildAll</a:t>
            </a:r>
            <a:r>
              <a:rPr lang="en-NZ" b="1" dirty="0" smtClean="0">
                <a:solidFill>
                  <a:srgbClr val="C00000"/>
                </a:solidFill>
              </a:rPr>
              <a:t>" </a:t>
            </a:r>
            <a:r>
              <a:rPr lang="en-NZ" b="1" dirty="0" err="1" smtClean="0">
                <a:solidFill>
                  <a:srgbClr val="C00000"/>
                </a:solidFill>
              </a:rPr>
              <a:t>DependsOnTargets</a:t>
            </a:r>
            <a:r>
              <a:rPr lang="en-NZ" b="1" dirty="0" smtClean="0">
                <a:solidFill>
                  <a:srgbClr val="C00000"/>
                </a:solidFill>
              </a:rPr>
              <a:t>="</a:t>
            </a:r>
            <a:r>
              <a:rPr lang="en-NZ" b="1" dirty="0" err="1" smtClean="0">
                <a:solidFill>
                  <a:srgbClr val="C00000"/>
                </a:solidFill>
              </a:rPr>
              <a:t>Clean;Compile</a:t>
            </a:r>
            <a:r>
              <a:rPr lang="en-NZ" b="1" dirty="0" smtClean="0">
                <a:solidFill>
                  <a:srgbClr val="C00000"/>
                </a:solidFill>
              </a:rPr>
              <a:t>" /&gt;</a:t>
            </a:r>
          </a:p>
          <a:p>
            <a:r>
              <a:rPr lang="en-NZ" dirty="0" smtClean="0"/>
              <a:t>Cascading Style Sheets</a:t>
            </a:r>
          </a:p>
          <a:p>
            <a:pPr lvl="1"/>
            <a:r>
              <a:rPr lang="en-NZ" b="1" dirty="0" smtClean="0">
                <a:solidFill>
                  <a:srgbClr val="C00000"/>
                </a:solidFill>
              </a:rPr>
              <a:t>#</a:t>
            </a:r>
            <a:r>
              <a:rPr lang="en-NZ" b="1" dirty="0" err="1" smtClean="0">
                <a:solidFill>
                  <a:srgbClr val="C00000"/>
                </a:solidFill>
              </a:rPr>
              <a:t>left_col</a:t>
            </a:r>
            <a:r>
              <a:rPr lang="en-NZ" b="1" dirty="0" smtClean="0">
                <a:solidFill>
                  <a:srgbClr val="C00000"/>
                </a:solidFill>
              </a:rPr>
              <a:t> { float: left; }</a:t>
            </a:r>
          </a:p>
          <a:p>
            <a:endParaRPr lang="en-NZ" dirty="0" smtClean="0"/>
          </a:p>
          <a:p>
            <a:pPr lvl="1">
              <a:buNone/>
            </a:pPr>
            <a:endParaRPr lang="en-NZ" dirty="0" smtClean="0"/>
          </a:p>
          <a:p>
            <a:pPr lvl="1">
              <a:buNone/>
            </a:pPr>
            <a:endParaRPr lang="en-NZ" dirty="0"/>
          </a:p>
        </p:txBody>
      </p:sp>
      <p:sp>
        <p:nvSpPr>
          <p:cNvPr id="3" name="Title 2"/>
          <p:cNvSpPr>
            <a:spLocks noGrp="1"/>
          </p:cNvSpPr>
          <p:nvPr>
            <p:ph type="ctrTitle"/>
          </p:nvPr>
        </p:nvSpPr>
        <p:spPr/>
        <p:txBody>
          <a:bodyPr/>
          <a:lstStyle/>
          <a:p>
            <a:r>
              <a:rPr lang="en-NZ" dirty="0" smtClean="0"/>
              <a:t>Examples of DSL’s - Technical</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Notations – </a:t>
            </a:r>
            <a:r>
              <a:rPr lang="en-NZ" sz="2800" dirty="0" smtClean="0">
                <a:solidFill>
                  <a:srgbClr val="C00000"/>
                </a:solidFill>
              </a:rPr>
              <a:t>obviously pre-dating computer programming itself...</a:t>
            </a:r>
            <a:endParaRPr lang="en-NZ" dirty="0" smtClean="0"/>
          </a:p>
          <a:p>
            <a:pPr lvl="1"/>
            <a:r>
              <a:rPr lang="en-NZ" dirty="0" smtClean="0"/>
              <a:t>Chess Moves:</a:t>
            </a:r>
          </a:p>
          <a:p>
            <a:pPr lvl="2"/>
            <a:r>
              <a:rPr lang="en-NZ" dirty="0" smtClean="0"/>
              <a:t>1.e4 e5 2.Nf3 Nf6</a:t>
            </a:r>
          </a:p>
          <a:p>
            <a:pPr lvl="1"/>
            <a:r>
              <a:rPr lang="en-NZ" dirty="0" smtClean="0"/>
              <a:t>Knitting:</a:t>
            </a:r>
          </a:p>
          <a:p>
            <a:pPr lvl="2"/>
            <a:r>
              <a:rPr lang="en-NZ" dirty="0" smtClean="0"/>
              <a:t>1st Row: K1, * k1, k2together, </a:t>
            </a:r>
            <a:r>
              <a:rPr lang="en-NZ" dirty="0" err="1" smtClean="0"/>
              <a:t>yfwd</a:t>
            </a:r>
            <a:r>
              <a:rPr lang="en-NZ" dirty="0" smtClean="0"/>
              <a:t>, k1, </a:t>
            </a:r>
            <a:r>
              <a:rPr lang="en-NZ" dirty="0" err="1" smtClean="0"/>
              <a:t>yfwd</a:t>
            </a:r>
            <a:r>
              <a:rPr lang="en-NZ" dirty="0" smtClean="0"/>
              <a:t>, </a:t>
            </a:r>
            <a:r>
              <a:rPr lang="en-NZ" dirty="0" err="1" smtClean="0"/>
              <a:t>ssk</a:t>
            </a:r>
            <a:r>
              <a:rPr lang="en-NZ" dirty="0" smtClean="0"/>
              <a:t>, k2; rep from * to end. 2nd and every alt Row: Purl.</a:t>
            </a:r>
          </a:p>
          <a:p>
            <a:pPr lvl="1"/>
            <a:r>
              <a:rPr lang="en-NZ" dirty="0" smtClean="0"/>
              <a:t>Music:</a:t>
            </a:r>
          </a:p>
          <a:p>
            <a:pPr lvl="2"/>
            <a:endParaRPr lang="en-NZ" dirty="0" smtClean="0"/>
          </a:p>
          <a:p>
            <a:pPr lvl="1"/>
            <a:endParaRPr lang="en-NZ" dirty="0"/>
          </a:p>
        </p:txBody>
      </p:sp>
      <p:sp>
        <p:nvSpPr>
          <p:cNvPr id="3" name="Title 2"/>
          <p:cNvSpPr>
            <a:spLocks noGrp="1"/>
          </p:cNvSpPr>
          <p:nvPr>
            <p:ph type="ctrTitle"/>
          </p:nvPr>
        </p:nvSpPr>
        <p:spPr/>
        <p:txBody>
          <a:bodyPr/>
          <a:lstStyle/>
          <a:p>
            <a:r>
              <a:rPr lang="en-NZ" dirty="0" smtClean="0"/>
              <a:t>Examples of DSL’s - Notation</a:t>
            </a:r>
            <a:endParaRPr lang="en-NZ" dirty="0"/>
          </a:p>
        </p:txBody>
      </p:sp>
      <p:pic>
        <p:nvPicPr>
          <p:cNvPr id="17412" name="Picture 4"/>
          <p:cNvPicPr>
            <a:picLocks noChangeAspect="1" noChangeArrowheads="1"/>
          </p:cNvPicPr>
          <p:nvPr/>
        </p:nvPicPr>
        <p:blipFill>
          <a:blip r:embed="rId2" cstate="print"/>
          <a:srcRect/>
          <a:stretch>
            <a:fillRect/>
          </a:stretch>
        </p:blipFill>
        <p:spPr bwMode="auto">
          <a:xfrm>
            <a:off x="2214546" y="4857760"/>
            <a:ext cx="6029325" cy="69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NZ" dirty="0" smtClean="0"/>
              <a:t>Insurance – </a:t>
            </a:r>
            <a:r>
              <a:rPr lang="en-NZ" b="1" dirty="0" smtClean="0">
                <a:solidFill>
                  <a:srgbClr val="C00000"/>
                </a:solidFill>
              </a:rPr>
              <a:t>Policy structure, Risk Calculation, rating etc.  </a:t>
            </a:r>
          </a:p>
          <a:p>
            <a:r>
              <a:rPr lang="en-NZ" dirty="0" smtClean="0"/>
              <a:t>Telecommunications – </a:t>
            </a:r>
            <a:r>
              <a:rPr lang="en-NZ" b="1" dirty="0" smtClean="0">
                <a:solidFill>
                  <a:srgbClr val="C00000"/>
                </a:solidFill>
              </a:rPr>
              <a:t>Call plans, specials, routing calls.</a:t>
            </a:r>
          </a:p>
          <a:p>
            <a:r>
              <a:rPr lang="en-NZ" dirty="0" smtClean="0"/>
              <a:t>Local Government – </a:t>
            </a:r>
            <a:r>
              <a:rPr lang="en-NZ" b="1" dirty="0" smtClean="0">
                <a:solidFill>
                  <a:srgbClr val="C00000"/>
                </a:solidFill>
              </a:rPr>
              <a:t>Development Contribution Rules, Asset Management, especially for Water Services.</a:t>
            </a:r>
          </a:p>
          <a:p>
            <a:r>
              <a:rPr lang="en-NZ" dirty="0" smtClean="0"/>
              <a:t>Customer Relationship Management – </a:t>
            </a:r>
            <a:r>
              <a:rPr lang="en-NZ" b="1" dirty="0" smtClean="0">
                <a:solidFill>
                  <a:srgbClr val="C00000"/>
                </a:solidFill>
              </a:rPr>
              <a:t>Rules for calculating lead/opportunity rankings, event handling and workflow.</a:t>
            </a:r>
          </a:p>
          <a:p>
            <a:r>
              <a:rPr lang="en-NZ" dirty="0" smtClean="0"/>
              <a:t>Human resources – </a:t>
            </a:r>
            <a:r>
              <a:rPr lang="en-NZ" b="1" dirty="0" smtClean="0">
                <a:solidFill>
                  <a:srgbClr val="C00000"/>
                </a:solidFill>
              </a:rPr>
              <a:t>skill set evaluation / rankings etc.</a:t>
            </a:r>
          </a:p>
          <a:p>
            <a:r>
              <a:rPr lang="en-NZ" dirty="0" smtClean="0"/>
              <a:t>E-Commerce applications - </a:t>
            </a:r>
            <a:r>
              <a:rPr lang="en-NZ" b="1" dirty="0" smtClean="0">
                <a:solidFill>
                  <a:srgbClr val="C00000"/>
                </a:solidFill>
              </a:rPr>
              <a:t>discount and promotional rules.</a:t>
            </a:r>
          </a:p>
          <a:p>
            <a:r>
              <a:rPr lang="en-NZ" dirty="0" smtClean="0"/>
              <a:t>Simulations: </a:t>
            </a:r>
            <a:r>
              <a:rPr lang="en-NZ" b="1" dirty="0" smtClean="0">
                <a:solidFill>
                  <a:srgbClr val="C00000"/>
                </a:solidFill>
              </a:rPr>
              <a:t>Anti Malaria drug resistance simulations, Artificial Intelligence Simulations such as </a:t>
            </a:r>
            <a:r>
              <a:rPr lang="en-NZ" b="1" i="1" dirty="0" smtClean="0">
                <a:solidFill>
                  <a:srgbClr val="C00000"/>
                </a:solidFill>
              </a:rPr>
              <a:t>Noble Ape</a:t>
            </a:r>
            <a:r>
              <a:rPr lang="en-NZ" b="1" dirty="0" smtClean="0">
                <a:solidFill>
                  <a:srgbClr val="C00000"/>
                </a:solidFill>
              </a:rPr>
              <a:t>.</a:t>
            </a:r>
          </a:p>
          <a:p>
            <a:r>
              <a:rPr lang="en-NZ" dirty="0" smtClean="0"/>
              <a:t>Products Customisation – </a:t>
            </a:r>
            <a:r>
              <a:rPr lang="en-NZ" b="1" dirty="0" smtClean="0">
                <a:solidFill>
                  <a:srgbClr val="C00000"/>
                </a:solidFill>
              </a:rPr>
              <a:t>any time you plan to sell the same piece of software to many companies.</a:t>
            </a:r>
          </a:p>
          <a:p>
            <a:endParaRPr lang="en-NZ" dirty="0" smtClean="0"/>
          </a:p>
          <a:p>
            <a:endParaRPr lang="en-NZ" dirty="0"/>
          </a:p>
        </p:txBody>
      </p:sp>
      <p:sp>
        <p:nvSpPr>
          <p:cNvPr id="3" name="Title 2"/>
          <p:cNvSpPr>
            <a:spLocks noGrp="1"/>
          </p:cNvSpPr>
          <p:nvPr>
            <p:ph type="ctrTitle"/>
          </p:nvPr>
        </p:nvSpPr>
        <p:spPr/>
        <p:txBody>
          <a:bodyPr/>
          <a:lstStyle/>
          <a:p>
            <a:r>
              <a:rPr lang="en-NZ" dirty="0" smtClean="0"/>
              <a:t>Business</a:t>
            </a:r>
            <a:endParaRPr lang="en-NZ"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NZ" dirty="0" smtClean="0"/>
              <a:t>External DSL</a:t>
            </a:r>
          </a:p>
          <a:p>
            <a:pPr lvl="1"/>
            <a:r>
              <a:rPr lang="en-NZ" dirty="0" smtClean="0"/>
              <a:t>External to your application language.</a:t>
            </a:r>
          </a:p>
          <a:p>
            <a:pPr lvl="1"/>
            <a:r>
              <a:rPr lang="en-NZ" dirty="0" smtClean="0"/>
              <a:t>Normally defined by a Grammar i.e. BNF, and converted to AST using a tool like ANTLR.</a:t>
            </a:r>
          </a:p>
          <a:p>
            <a:pPr lvl="1"/>
            <a:r>
              <a:rPr lang="en-NZ" dirty="0" smtClean="0"/>
              <a:t>Checkout Oslo’s M-Grammar and Quadrant, or Eclipses </a:t>
            </a:r>
            <a:r>
              <a:rPr lang="en-NZ" dirty="0" err="1" smtClean="0"/>
              <a:t>XText</a:t>
            </a:r>
            <a:r>
              <a:rPr lang="en-NZ" dirty="0" smtClean="0"/>
              <a:t> for the java space.  Funnily enough both of these are DSL’s for defining DSL’s </a:t>
            </a:r>
            <a:r>
              <a:rPr lang="en-NZ" dirty="0" smtClean="0">
                <a:sym typeface="Wingdings" pitchFamily="2" charset="2"/>
              </a:rPr>
              <a:t></a:t>
            </a:r>
            <a:endParaRPr lang="en-NZ" dirty="0" smtClean="0"/>
          </a:p>
          <a:p>
            <a:pPr lvl="1"/>
            <a:r>
              <a:rPr lang="en-NZ" dirty="0" smtClean="0"/>
              <a:t>Generally more complex to implement and integrate.</a:t>
            </a:r>
          </a:p>
          <a:p>
            <a:pPr lvl="1"/>
            <a:r>
              <a:rPr lang="en-NZ" dirty="0" smtClean="0"/>
              <a:t>More syntax freedom.</a:t>
            </a:r>
          </a:p>
          <a:p>
            <a:pPr lvl="1"/>
            <a:r>
              <a:rPr lang="en-NZ" dirty="0" smtClean="0"/>
              <a:t>Requires more specialised skills.</a:t>
            </a:r>
          </a:p>
          <a:p>
            <a:pPr lvl="1"/>
            <a:endParaRPr lang="en-NZ" dirty="0" smtClean="0"/>
          </a:p>
          <a:p>
            <a:pPr lvl="1"/>
            <a:endParaRPr lang="en-NZ" dirty="0" smtClean="0"/>
          </a:p>
          <a:p>
            <a:endParaRPr lang="en-NZ" dirty="0"/>
          </a:p>
        </p:txBody>
      </p:sp>
      <p:sp>
        <p:nvSpPr>
          <p:cNvPr id="3" name="Title 2"/>
          <p:cNvSpPr>
            <a:spLocks noGrp="1"/>
          </p:cNvSpPr>
          <p:nvPr>
            <p:ph type="ctrTitle"/>
          </p:nvPr>
        </p:nvSpPr>
        <p:spPr/>
        <p:txBody>
          <a:bodyPr/>
          <a:lstStyle/>
          <a:p>
            <a:r>
              <a:rPr lang="en-NZ" dirty="0" smtClean="0"/>
              <a:t>Categories of DSL - External</a:t>
            </a:r>
            <a:endParaRPr lang="en-NZ"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Internal DSL (also known as Embedded)</a:t>
            </a:r>
          </a:p>
          <a:p>
            <a:pPr lvl="1"/>
            <a:r>
              <a:rPr lang="en-NZ" dirty="0" smtClean="0"/>
              <a:t>Embedded into an existing general purpose language.</a:t>
            </a:r>
          </a:p>
          <a:p>
            <a:pPr lvl="1"/>
            <a:r>
              <a:rPr lang="en-NZ" dirty="0" smtClean="0"/>
              <a:t>Not all languages are really suitable for creating internal DSL’s.</a:t>
            </a:r>
          </a:p>
          <a:p>
            <a:pPr lvl="1"/>
            <a:r>
              <a:rPr lang="en-NZ" dirty="0" smtClean="0"/>
              <a:t>Generally less complex / requires less specialised skills to write.</a:t>
            </a:r>
          </a:p>
          <a:p>
            <a:pPr lvl="1"/>
            <a:r>
              <a:rPr lang="en-NZ" dirty="0" smtClean="0"/>
              <a:t>Less Syntax freedom</a:t>
            </a:r>
          </a:p>
          <a:p>
            <a:pPr lvl="1"/>
            <a:r>
              <a:rPr lang="en-NZ" dirty="0" smtClean="0"/>
              <a:t>You get things like warning and error support , and existing rich AST and compilation for free.</a:t>
            </a:r>
          </a:p>
          <a:p>
            <a:endParaRPr lang="en-NZ" dirty="0"/>
          </a:p>
        </p:txBody>
      </p:sp>
      <p:sp>
        <p:nvSpPr>
          <p:cNvPr id="3" name="Title 2"/>
          <p:cNvSpPr>
            <a:spLocks noGrp="1"/>
          </p:cNvSpPr>
          <p:nvPr>
            <p:ph type="ctrTitle"/>
          </p:nvPr>
        </p:nvSpPr>
        <p:spPr/>
        <p:txBody>
          <a:bodyPr/>
          <a:lstStyle/>
          <a:p>
            <a:r>
              <a:rPr lang="en-NZ" dirty="0" smtClean="0"/>
              <a:t>Categories of DSL - Internal</a:t>
            </a:r>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I’m loathed to call them DSL’s (at best it’s an Internal DSL Technique).</a:t>
            </a:r>
          </a:p>
          <a:p>
            <a:r>
              <a:rPr lang="en-NZ" sz="2000" dirty="0" smtClean="0"/>
              <a:t>Uses method chaining, operator overloading and abuse of properties and lambdas to achieve code that reads like a sentence.</a:t>
            </a:r>
          </a:p>
          <a:p>
            <a:r>
              <a:rPr lang="en-NZ" sz="2000" dirty="0" smtClean="0"/>
              <a:t>Can improve readability, unfortunately shortly past that point you fall off a cliff....</a:t>
            </a:r>
            <a:endParaRPr lang="en-NZ" dirty="0" smtClean="0"/>
          </a:p>
          <a:p>
            <a:pPr>
              <a:buNone/>
            </a:pPr>
            <a:endParaRPr lang="en-NZ" dirty="0" smtClean="0"/>
          </a:p>
          <a:p>
            <a:pPr>
              <a:buNone/>
            </a:pPr>
            <a:endParaRPr lang="en-NZ" dirty="0" smtClean="0"/>
          </a:p>
          <a:p>
            <a:pPr>
              <a:buNone/>
            </a:pPr>
            <a:endParaRPr lang="en-NZ" dirty="0" smtClean="0"/>
          </a:p>
          <a:p>
            <a:pPr>
              <a:buNone/>
            </a:pPr>
            <a:endParaRPr lang="en-NZ" dirty="0" smtClean="0"/>
          </a:p>
          <a:p>
            <a:pPr>
              <a:buNone/>
            </a:pPr>
            <a:endParaRPr lang="en-NZ" dirty="0" smtClean="0"/>
          </a:p>
          <a:p>
            <a:pPr>
              <a:buNone/>
            </a:pPr>
            <a:endParaRPr lang="en-NZ" dirty="0" smtClean="0"/>
          </a:p>
          <a:p>
            <a:pPr>
              <a:buNone/>
            </a:pPr>
            <a:endParaRPr lang="en-NZ" dirty="0"/>
          </a:p>
        </p:txBody>
      </p:sp>
      <p:sp>
        <p:nvSpPr>
          <p:cNvPr id="3" name="Title 2"/>
          <p:cNvSpPr>
            <a:spLocks noGrp="1"/>
          </p:cNvSpPr>
          <p:nvPr>
            <p:ph type="ctrTitle"/>
          </p:nvPr>
        </p:nvSpPr>
        <p:spPr/>
        <p:txBody>
          <a:bodyPr/>
          <a:lstStyle/>
          <a:p>
            <a:r>
              <a:rPr lang="en-NZ" dirty="0" smtClean="0"/>
              <a:t>Categories of DSL - Fluent</a:t>
            </a:r>
            <a:endParaRPr lang="en-NZ" dirty="0"/>
          </a:p>
        </p:txBody>
      </p:sp>
      <p:sp>
        <p:nvSpPr>
          <p:cNvPr id="18433" name="Rectangle 1"/>
          <p:cNvSpPr>
            <a:spLocks noChangeArrowheads="1"/>
          </p:cNvSpPr>
          <p:nvPr/>
        </p:nvSpPr>
        <p:spPr bwMode="auto">
          <a:xfrm>
            <a:off x="1285852" y="2643182"/>
            <a:ext cx="7643866"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400" b="0" i="0" u="none" strike="noStrike" cap="none" normalizeH="0" baseline="0" dirty="0"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findGamesPattern</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@"&lt;div"</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@"class=""game"""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@"id="""</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NamedGroup</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"id"</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.With.Digit.Repeat.OneOrMore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@"-game"""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NamedGroup</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"txt"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.With.Anything.Repeat.Lazy.ZeroOrMore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@"&lt;!--</a:t>
            </a:r>
            <a:r>
              <a:rPr kumimoji="0" lang="en-NZ" sz="1400" b="0" i="0" u="none" strike="noStrike" cap="none" normalizeH="0" baseline="0" dirty="0" err="1" smtClean="0">
                <a:ln>
                  <a:noFill/>
                </a:ln>
                <a:solidFill>
                  <a:srgbClr val="A31515"/>
                </a:solidFill>
                <a:effectLst/>
                <a:latin typeface="Courier New" pitchFamily="49" charset="0"/>
                <a:ea typeface="Calibri" pitchFamily="34" charset="0"/>
                <a:cs typeface="Courier New" pitchFamily="49" charset="0"/>
              </a:rPr>
              <a:t>gameStatus</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WhiteSpace.Repeat.ZeroOrMore</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NamedGroup</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"state"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0" i="0" u="none" strike="noStrike" cap="none" normalizeH="0" baseline="0" dirty="0" err="1" smtClean="0">
                <a:ln>
                  <a:noFill/>
                </a:ln>
                <a:solidFill>
                  <a:srgbClr val="2B91AF"/>
                </a:solidFill>
                <a:effectLst/>
                <a:latin typeface="Courier New" pitchFamily="49" charset="0"/>
                <a:ea typeface="Calibri" pitchFamily="34" charset="0"/>
                <a:cs typeface="Courier New" pitchFamily="49" charset="0"/>
              </a:rPr>
              <a:t>Pattern</a:t>
            </a:r>
            <a:r>
              <a:rPr kumimoji="0" lang="en-NZ" sz="1400" b="0"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.With.Digit.Repeat.OneOrMore</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.Literal(</a:t>
            </a:r>
            <a:r>
              <a:rPr kumimoji="0" lang="en-NZ" sz="1400" b="0"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"--&gt;"</a:t>
            </a:r>
            <a:r>
              <a:rPr kumimoji="0" lang="en-NZ" sz="14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NZ" dirty="0" smtClean="0"/>
              <a:t>Examples</a:t>
            </a:r>
          </a:p>
          <a:p>
            <a:pPr lvl="1"/>
            <a:r>
              <a:rPr lang="en-NZ" dirty="0" smtClean="0"/>
              <a:t>SSIS</a:t>
            </a:r>
          </a:p>
          <a:p>
            <a:pPr lvl="1"/>
            <a:r>
              <a:rPr lang="en-NZ" dirty="0" smtClean="0"/>
              <a:t>Workflows</a:t>
            </a:r>
          </a:p>
          <a:p>
            <a:pPr lvl="1"/>
            <a:r>
              <a:rPr lang="en-NZ" dirty="0" smtClean="0"/>
              <a:t>Process Management, BPMN</a:t>
            </a:r>
          </a:p>
          <a:p>
            <a:pPr lvl="1"/>
            <a:r>
              <a:rPr lang="en-NZ" dirty="0" smtClean="0"/>
              <a:t>UML</a:t>
            </a:r>
          </a:p>
          <a:p>
            <a:pPr lvl="1"/>
            <a:r>
              <a:rPr lang="en-NZ" dirty="0" smtClean="0"/>
              <a:t>BizTalk</a:t>
            </a:r>
          </a:p>
          <a:p>
            <a:r>
              <a:rPr lang="en-NZ" dirty="0" smtClean="0"/>
              <a:t>Good for high level views, difficult to convey details or cross-cutting concerns.</a:t>
            </a:r>
          </a:p>
          <a:p>
            <a:r>
              <a:rPr lang="en-NZ" dirty="0" smtClean="0"/>
              <a:t>Source control and merging changes can be an issue.</a:t>
            </a:r>
          </a:p>
          <a:p>
            <a:r>
              <a:rPr lang="en-NZ" dirty="0" smtClean="0"/>
              <a:t>Testing can be a problem.</a:t>
            </a:r>
          </a:p>
          <a:p>
            <a:r>
              <a:rPr lang="en-NZ" dirty="0" smtClean="0"/>
              <a:t>Easier to get business buy in (wow factor).</a:t>
            </a:r>
          </a:p>
        </p:txBody>
      </p:sp>
      <p:pic>
        <p:nvPicPr>
          <p:cNvPr id="51202" name="Picture 2" descr="workflow diagram"/>
          <p:cNvPicPr>
            <a:picLocks noChangeAspect="1" noChangeArrowheads="1"/>
          </p:cNvPicPr>
          <p:nvPr/>
        </p:nvPicPr>
        <p:blipFill>
          <a:blip r:embed="rId2" cstate="print"/>
          <a:srcRect/>
          <a:stretch>
            <a:fillRect/>
          </a:stretch>
        </p:blipFill>
        <p:spPr bwMode="auto">
          <a:xfrm>
            <a:off x="6786578" y="1000108"/>
            <a:ext cx="2214578" cy="2526339"/>
          </a:xfrm>
          <a:prstGeom prst="rect">
            <a:avLst/>
          </a:prstGeom>
          <a:noFill/>
        </p:spPr>
      </p:pic>
      <p:sp>
        <p:nvSpPr>
          <p:cNvPr id="3" name="Title 2"/>
          <p:cNvSpPr>
            <a:spLocks noGrp="1"/>
          </p:cNvSpPr>
          <p:nvPr>
            <p:ph type="ctrTitle"/>
          </p:nvPr>
        </p:nvSpPr>
        <p:spPr/>
        <p:txBody>
          <a:bodyPr/>
          <a:lstStyle/>
          <a:p>
            <a:r>
              <a:rPr lang="en-NZ" dirty="0" smtClean="0"/>
              <a:t>Categories of DSL - Graphical</a:t>
            </a:r>
            <a:endParaRPr lang="en-NZ"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NZ" dirty="0" smtClean="0"/>
          </a:p>
          <a:p>
            <a:pPr>
              <a:buNone/>
            </a:pPr>
            <a:endParaRPr lang="en-NZ" dirty="0" smtClean="0"/>
          </a:p>
          <a:p>
            <a:pPr>
              <a:buNone/>
            </a:pPr>
            <a:endParaRPr lang="en-NZ" dirty="0" smtClean="0"/>
          </a:p>
          <a:p>
            <a:pPr algn="ctr">
              <a:buNone/>
            </a:pPr>
            <a:r>
              <a:rPr lang="en-NZ" dirty="0" smtClean="0"/>
              <a:t>Enough Theory....</a:t>
            </a:r>
            <a:br>
              <a:rPr lang="en-NZ" dirty="0" smtClean="0"/>
            </a:br>
            <a:r>
              <a:rPr lang="en-NZ" dirty="0" smtClean="0"/>
              <a:t>let’s take a look at the language.</a:t>
            </a:r>
            <a:endParaRPr lang="en-NZ" dirty="0"/>
          </a:p>
        </p:txBody>
      </p:sp>
      <p:sp>
        <p:nvSpPr>
          <p:cNvPr id="3" name="Title 2"/>
          <p:cNvSpPr>
            <a:spLocks noGrp="1"/>
          </p:cNvSpPr>
          <p:nvPr>
            <p:ph type="ctrTitle"/>
          </p:nvPr>
        </p:nvSpPr>
        <p:spPr/>
        <p:txBody>
          <a:bodyPr/>
          <a:lstStyle/>
          <a:p>
            <a:r>
              <a:rPr lang="en-NZ" dirty="0" smtClean="0"/>
              <a:t>Getting More Technical</a:t>
            </a:r>
            <a:endParaRPr lang="en-NZ"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r>
              <a:rPr lang="en-NZ" dirty="0" smtClean="0"/>
              <a:t>Boo is a </a:t>
            </a:r>
            <a:r>
              <a:rPr lang="en-NZ" dirty="0" err="1" smtClean="0"/>
              <a:t>.Net</a:t>
            </a:r>
            <a:r>
              <a:rPr lang="en-NZ" dirty="0" smtClean="0"/>
              <a:t> Language</a:t>
            </a:r>
          </a:p>
          <a:p>
            <a:r>
              <a:rPr lang="en-NZ" dirty="0" smtClean="0"/>
              <a:t>First Appeared Around 2003</a:t>
            </a:r>
          </a:p>
          <a:p>
            <a:r>
              <a:rPr lang="en-NZ" dirty="0" smtClean="0"/>
              <a:t>Entirely Open Source</a:t>
            </a:r>
          </a:p>
          <a:p>
            <a:r>
              <a:rPr lang="en-NZ" dirty="0" smtClean="0"/>
              <a:t>Python Inspired Syntax</a:t>
            </a:r>
          </a:p>
          <a:p>
            <a:r>
              <a:rPr lang="en-NZ" dirty="0" smtClean="0"/>
              <a:t>Very extensible</a:t>
            </a:r>
          </a:p>
          <a:p>
            <a:endParaRPr lang="en-NZ" dirty="0"/>
          </a:p>
        </p:txBody>
      </p:sp>
      <p:sp>
        <p:nvSpPr>
          <p:cNvPr id="3" name="Title 2"/>
          <p:cNvSpPr>
            <a:spLocks noGrp="1"/>
          </p:cNvSpPr>
          <p:nvPr>
            <p:ph type="ctrTitle"/>
          </p:nvPr>
        </p:nvSpPr>
        <p:spPr/>
        <p:txBody>
          <a:bodyPr/>
          <a:lstStyle/>
          <a:p>
            <a:r>
              <a:rPr lang="en-NZ" dirty="0" smtClean="0"/>
              <a:t>What Is Boo?</a:t>
            </a:r>
            <a:endParaRPr lang="en-NZ" dirty="0"/>
          </a:p>
        </p:txBody>
      </p:sp>
      <p:pic>
        <p:nvPicPr>
          <p:cNvPr id="1025" name="Picture 1"/>
          <p:cNvPicPr>
            <a:picLocks noChangeAspect="1" noChangeArrowheads="1"/>
          </p:cNvPicPr>
          <p:nvPr/>
        </p:nvPicPr>
        <p:blipFill>
          <a:blip r:embed="rId2" cstate="print"/>
          <a:srcRect/>
          <a:stretch>
            <a:fillRect/>
          </a:stretch>
        </p:blipFill>
        <p:spPr bwMode="auto">
          <a:xfrm>
            <a:off x="6500826" y="2071678"/>
            <a:ext cx="1785950" cy="2114401"/>
          </a:xfrm>
          <a:prstGeom prst="rect">
            <a:avLst/>
          </a:prstGeom>
          <a:noFill/>
          <a:ln w="9525">
            <a:noFill/>
            <a:miter lim="800000"/>
            <a:headEnd/>
            <a:tailEnd/>
          </a:ln>
        </p:spPr>
      </p:pic>
    </p:spTree>
    <p:extLst>
      <p:ext uri="{BB962C8B-B14F-4D97-AF65-F5344CB8AC3E}">
        <p14:creationId xmlns="" xmlns:p14="http://schemas.microsoft.com/office/powerpoint/2007/7/12/main" val="2731713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r>
              <a:rPr lang="en-NZ" dirty="0" smtClean="0"/>
              <a:t>Extensible Compiler and Language</a:t>
            </a:r>
          </a:p>
          <a:p>
            <a:r>
              <a:rPr lang="en-NZ" dirty="0" smtClean="0"/>
              <a:t>Syntax (optionally) lacks ceremony</a:t>
            </a:r>
          </a:p>
          <a:p>
            <a:r>
              <a:rPr lang="en-NZ" dirty="0" smtClean="0"/>
              <a:t>Syntax Reads well to humans</a:t>
            </a:r>
          </a:p>
          <a:p>
            <a:r>
              <a:rPr lang="en-NZ" dirty="0" smtClean="0"/>
              <a:t>Statically Typed</a:t>
            </a:r>
          </a:p>
          <a:p>
            <a:r>
              <a:rPr lang="en-NZ" dirty="0" smtClean="0"/>
              <a:t>Compiles Down to Assemblies</a:t>
            </a:r>
          </a:p>
          <a:p>
            <a:endParaRPr lang="en-NZ" dirty="0" smtClean="0"/>
          </a:p>
          <a:p>
            <a:pPr>
              <a:buNone/>
            </a:pPr>
            <a:r>
              <a:rPr lang="en-NZ" dirty="0" smtClean="0"/>
              <a:t>... Let’s look at some examples...</a:t>
            </a:r>
          </a:p>
        </p:txBody>
      </p:sp>
      <p:sp>
        <p:nvSpPr>
          <p:cNvPr id="3" name="Title 2"/>
          <p:cNvSpPr>
            <a:spLocks noGrp="1"/>
          </p:cNvSpPr>
          <p:nvPr>
            <p:ph type="ctrTitle"/>
          </p:nvPr>
        </p:nvSpPr>
        <p:spPr/>
        <p:txBody>
          <a:bodyPr/>
          <a:lstStyle/>
          <a:p>
            <a:r>
              <a:rPr lang="en-NZ" dirty="0" smtClean="0"/>
              <a:t>Why Boo Is Good For DSL’s?</a:t>
            </a:r>
            <a:endParaRPr lang="en-NZ" dirty="0"/>
          </a:p>
        </p:txBody>
      </p:sp>
    </p:spTree>
    <p:extLst>
      <p:ext uri="{BB962C8B-B14F-4D97-AF65-F5344CB8AC3E}">
        <p14:creationId xmlns="" xmlns:p14="http://schemas.microsoft.com/office/powerpoint/2007/7/12/main" val="2731713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NZ" dirty="0" smtClean="0"/>
              <a:t>Domain Specific Languages</a:t>
            </a:r>
            <a:endParaRPr lang="en-NZ" dirty="0"/>
          </a:p>
        </p:txBody>
      </p:sp>
      <p:sp>
        <p:nvSpPr>
          <p:cNvPr id="5" name="Subtitle 4"/>
          <p:cNvSpPr>
            <a:spLocks noGrp="1"/>
          </p:cNvSpPr>
          <p:nvPr>
            <p:ph type="subTitle" idx="1"/>
          </p:nvPr>
        </p:nvSpPr>
        <p:spPr/>
        <p:txBody>
          <a:bodyPr/>
          <a:lstStyle/>
          <a:p>
            <a:r>
              <a:rPr lang="en-NZ" dirty="0" smtClean="0"/>
              <a:t>With a side order of       Boo</a:t>
            </a:r>
            <a:endParaRPr lang="en-NZ" dirty="0"/>
          </a:p>
        </p:txBody>
      </p:sp>
      <p:pic>
        <p:nvPicPr>
          <p:cNvPr id="6" name="Picture 5" descr="BooLogoPng.png"/>
          <p:cNvPicPr>
            <a:picLocks noChangeAspect="1"/>
          </p:cNvPicPr>
          <p:nvPr/>
        </p:nvPicPr>
        <p:blipFill>
          <a:blip r:embed="rId2" cstate="print"/>
          <a:stretch>
            <a:fillRect/>
          </a:stretch>
        </p:blipFill>
        <p:spPr>
          <a:xfrm>
            <a:off x="5715008" y="3929066"/>
            <a:ext cx="500066" cy="500066"/>
          </a:xfrm>
          <a:prstGeom prst="rect">
            <a:avLst/>
          </a:prstGeom>
        </p:spPr>
      </p:pic>
    </p:spTree>
    <p:extLst>
      <p:ext uri="{BB962C8B-B14F-4D97-AF65-F5344CB8AC3E}">
        <p14:creationId xmlns="" xmlns:p14="http://schemas.microsoft.com/office/powerpoint/2007/7/12/main" val="3643322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Implicit Typing</a:t>
            </a:r>
          </a:p>
          <a:p>
            <a:pPr lvl="1"/>
            <a:r>
              <a:rPr lang="en-NZ" sz="2000" dirty="0" smtClean="0"/>
              <a:t>Boo doesn’t need a “</a:t>
            </a:r>
            <a:r>
              <a:rPr lang="en-NZ" sz="2000" dirty="0" err="1" smtClean="0"/>
              <a:t>var</a:t>
            </a:r>
            <a:r>
              <a:rPr lang="en-NZ" sz="2000" dirty="0" smtClean="0"/>
              <a:t>” keyword, by default all variables are implicitly typed, as well as return values from methods etc.</a:t>
            </a:r>
          </a:p>
          <a:p>
            <a:pPr lvl="1"/>
            <a:r>
              <a:rPr lang="en-NZ" sz="2000" dirty="0" smtClean="0"/>
              <a:t>Semi-colons are optional</a:t>
            </a:r>
          </a:p>
        </p:txBody>
      </p:sp>
      <p:sp>
        <p:nvSpPr>
          <p:cNvPr id="3" name="Title 2"/>
          <p:cNvSpPr>
            <a:spLocks noGrp="1"/>
          </p:cNvSpPr>
          <p:nvPr>
            <p:ph type="ctrTitle"/>
          </p:nvPr>
        </p:nvSpPr>
        <p:spPr/>
        <p:txBody>
          <a:bodyPr/>
          <a:lstStyle/>
          <a:p>
            <a:r>
              <a:rPr lang="en-NZ" dirty="0" smtClean="0"/>
              <a:t>Basics – Implicit Typing</a:t>
            </a:r>
            <a:endParaRPr lang="en-NZ" dirty="0"/>
          </a:p>
        </p:txBody>
      </p:sp>
      <p:graphicFrame>
        <p:nvGraphicFramePr>
          <p:cNvPr id="7" name="Table 6"/>
          <p:cNvGraphicFramePr>
            <a:graphicFrameLocks noGrp="1"/>
          </p:cNvGraphicFramePr>
          <p:nvPr/>
        </p:nvGraphicFramePr>
        <p:xfrm>
          <a:off x="1571604" y="2500306"/>
          <a:ext cx="7143800" cy="3133134"/>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8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var</a:t>
                      </a: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 = 10;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var</a:t>
                      </a: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b = 20;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err="1" smtClean="0">
                          <a:ln>
                            <a:noFill/>
                          </a:ln>
                          <a:solidFill>
                            <a:srgbClr val="0000FF"/>
                          </a:solidFill>
                          <a:effectLst/>
                          <a:latin typeface="Courier New" pitchFamily="49" charset="0"/>
                          <a:ea typeface="Calibri" pitchFamily="34" charset="0"/>
                          <a:cs typeface="Courier New" pitchFamily="49" charset="0"/>
                        </a:rPr>
                        <a:t>var</a:t>
                      </a: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c = a + b;</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endParaRPr lang="en-NZ" dirty="0"/>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 = 10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b = 20</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c = a + b</a:t>
                      </a:r>
                      <a:endParaRPr kumimoji="0" lang="en-NZ" sz="1800" b="1" i="0" u="none" strike="noStrike" cap="none" normalizeH="0" baseline="0" dirty="0" smtClean="0">
                        <a:ln>
                          <a:noFill/>
                        </a:ln>
                        <a:solidFill>
                          <a:schemeClr val="tx1"/>
                        </a:solidFill>
                        <a:effectLst/>
                        <a:latin typeface="Arial" pitchFamily="34" charset="0"/>
                        <a:cs typeface="Arial" pitchFamily="34" charset="0"/>
                      </a:endParaRPr>
                    </a:p>
                    <a:p>
                      <a:endParaRPr lang="en-NZ"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Boolean operators</a:t>
            </a:r>
          </a:p>
          <a:p>
            <a:pPr lvl="1"/>
            <a:r>
              <a:rPr lang="en-NZ" sz="2000" dirty="0" smtClean="0"/>
              <a:t>Boo has English words for Boolean operators and more options when it comes to if etc. Statements.</a:t>
            </a:r>
          </a:p>
        </p:txBody>
      </p:sp>
      <p:sp>
        <p:nvSpPr>
          <p:cNvPr id="3" name="Title 2"/>
          <p:cNvSpPr>
            <a:spLocks noGrp="1"/>
          </p:cNvSpPr>
          <p:nvPr>
            <p:ph type="ctrTitle"/>
          </p:nvPr>
        </p:nvSpPr>
        <p:spPr/>
        <p:txBody>
          <a:bodyPr/>
          <a:lstStyle/>
          <a:p>
            <a:r>
              <a:rPr lang="en-NZ" dirty="0" smtClean="0"/>
              <a:t>Basics – Boolean Operators</a:t>
            </a:r>
            <a:endParaRPr lang="en-NZ" dirty="0"/>
          </a:p>
        </p:txBody>
      </p:sp>
      <p:graphicFrame>
        <p:nvGraphicFramePr>
          <p:cNvPr id="7" name="Table 6"/>
          <p:cNvGraphicFramePr>
            <a:graphicFrameLocks noGrp="1"/>
          </p:cNvGraphicFramePr>
          <p:nvPr/>
        </p:nvGraphicFramePr>
        <p:xfrm>
          <a:off x="1571604" y="2500306"/>
          <a:ext cx="7143800" cy="3155355"/>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if</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user.IsAdmin</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 </a:t>
                      </a:r>
                      <a:r>
                        <a:rPr kumimoji="0" lang="en-NZ" sz="14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user.InRole</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"Editor"</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throw</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new</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cap="none" normalizeH="0" baseline="0" dirty="0" smtClean="0">
                          <a:ln>
                            <a:noFill/>
                          </a:ln>
                          <a:solidFill>
                            <a:srgbClr val="2B91AF"/>
                          </a:solidFill>
                          <a:effectLst/>
                          <a:latin typeface="Courier New" pitchFamily="49" charset="0"/>
                          <a:ea typeface="Calibri" pitchFamily="34" charset="0"/>
                          <a:cs typeface="Courier New" pitchFamily="49" charset="0"/>
                        </a:rPr>
                        <a:t>Exception</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0" lang="en-NZ" sz="1400" b="1" i="0" u="none" strike="noStrike" cap="none" normalizeH="0" baseline="0" dirty="0" smtClean="0">
                          <a:ln>
                            <a:noFill/>
                          </a:ln>
                          <a:solidFill>
                            <a:srgbClr val="A31515"/>
                          </a:solidFill>
                          <a:effectLst/>
                          <a:latin typeface="Courier New" pitchFamily="49" charset="0"/>
                          <a:ea typeface="Calibri" pitchFamily="34" charset="0"/>
                          <a:cs typeface="Courier New" pitchFamily="49" charset="0"/>
                        </a:rPr>
                        <a:t>“Error"</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en-NZ" sz="1400" b="1" i="0" u="none" strike="noStrike" cap="none" normalizeH="0" baseline="0" dirty="0" smtClean="0">
                        <a:ln>
                          <a:noFill/>
                        </a:ln>
                        <a:solidFill>
                          <a:schemeClr val="tx1"/>
                        </a:solidFill>
                        <a:effectLst/>
                        <a:latin typeface="Arial" pitchFamily="34" charset="0"/>
                        <a:cs typeface="Arial" pitchFamily="34" charset="0"/>
                      </a:endParaRPr>
                    </a:p>
                    <a:p>
                      <a:endParaRPr lang="en-NZ" dirty="0"/>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r>
                        <a:rPr lang="en-NZ" sz="1400" b="1" dirty="0" smtClean="0">
                          <a:latin typeface="Courier New" pitchFamily="49" charset="0"/>
                          <a:cs typeface="Courier New" pitchFamily="49" charset="0"/>
                        </a:rPr>
                        <a:t>raise </a:t>
                      </a:r>
                      <a:r>
                        <a:rPr lang="en-NZ" sz="1400" dirty="0" smtClean="0">
                          <a:solidFill>
                            <a:srgbClr val="C00000"/>
                          </a:solidFill>
                          <a:latin typeface="Courier New" pitchFamily="49" charset="0"/>
                          <a:cs typeface="Courier New" pitchFamily="49" charset="0"/>
                        </a:rPr>
                        <a:t>“Error!"</a:t>
                      </a:r>
                      <a:r>
                        <a:rPr lang="en-NZ" sz="1400" dirty="0" smtClean="0">
                          <a:latin typeface="Courier New" pitchFamily="49" charset="0"/>
                          <a:cs typeface="Courier New" pitchFamily="49" charset="0"/>
                        </a:rPr>
                        <a:t> </a:t>
                      </a:r>
                      <a:r>
                        <a:rPr lang="en-NZ" sz="1400" b="1" dirty="0" smtClean="0">
                          <a:latin typeface="Courier New" pitchFamily="49" charset="0"/>
                          <a:cs typeface="Courier New" pitchFamily="49" charset="0"/>
                        </a:rPr>
                        <a:t>unless </a:t>
                      </a:r>
                      <a:r>
                        <a:rPr lang="en-NZ" sz="1400" dirty="0" err="1" smtClean="0">
                          <a:latin typeface="Courier New" pitchFamily="49" charset="0"/>
                          <a:cs typeface="Courier New" pitchFamily="49" charset="0"/>
                        </a:rPr>
                        <a:t>user.IsAdmin</a:t>
                      </a:r>
                      <a:r>
                        <a:rPr lang="en-NZ" sz="1400" dirty="0" smtClean="0">
                          <a:latin typeface="Courier New" pitchFamily="49" charset="0"/>
                          <a:cs typeface="Courier New" pitchFamily="49" charset="0"/>
                        </a:rPr>
                        <a:t> </a:t>
                      </a:r>
                      <a:r>
                        <a:rPr lang="en-NZ" sz="1400" b="1" dirty="0" smtClean="0">
                          <a:latin typeface="Courier New" pitchFamily="49" charset="0"/>
                          <a:cs typeface="Courier New" pitchFamily="49" charset="0"/>
                        </a:rPr>
                        <a:t>or </a:t>
                      </a:r>
                      <a:r>
                        <a:rPr lang="en-NZ" sz="1400" dirty="0" err="1" smtClean="0">
                          <a:latin typeface="Courier New" pitchFamily="49" charset="0"/>
                          <a:cs typeface="Courier New" pitchFamily="49" charset="0"/>
                        </a:rPr>
                        <a:t>user.InRole</a:t>
                      </a:r>
                      <a:r>
                        <a:rPr lang="en-NZ" sz="1400" dirty="0" smtClean="0">
                          <a:latin typeface="Courier New" pitchFamily="49" charset="0"/>
                          <a:cs typeface="Courier New" pitchFamily="49" charset="0"/>
                        </a:rPr>
                        <a:t>(</a:t>
                      </a:r>
                      <a:r>
                        <a:rPr lang="en-NZ" sz="1400" dirty="0" smtClean="0">
                          <a:solidFill>
                            <a:srgbClr val="C00000"/>
                          </a:solidFill>
                          <a:latin typeface="Courier New" pitchFamily="49" charset="0"/>
                          <a:cs typeface="Courier New" pitchFamily="49" charset="0"/>
                        </a:rPr>
                        <a:t>"Editor"</a:t>
                      </a:r>
                      <a:r>
                        <a:rPr lang="en-NZ" sz="1400" dirty="0" smtClean="0">
                          <a:latin typeface="Courier New" pitchFamily="49" charset="0"/>
                          <a:cs typeface="Courier New" pitchFamily="49" charset="0"/>
                        </a:rPr>
                        <a:t>)</a:t>
                      </a:r>
                    </a:p>
                    <a:p>
                      <a:endParaRPr lang="en-NZ"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Calling methods</a:t>
            </a:r>
          </a:p>
          <a:p>
            <a:pPr lvl="1"/>
            <a:r>
              <a:rPr lang="en-NZ" sz="2000" dirty="0" smtClean="0"/>
              <a:t>When calling methods, you can drop the parentheses...</a:t>
            </a:r>
          </a:p>
          <a:p>
            <a:pPr lvl="1"/>
            <a:r>
              <a:rPr lang="en-NZ" sz="2000" dirty="0" smtClean="0"/>
              <a:t>Also, Boo has some handy literals, i.e. </a:t>
            </a:r>
            <a:r>
              <a:rPr lang="en-NZ" sz="2000" dirty="0" err="1" smtClean="0"/>
              <a:t>Timespan</a:t>
            </a:r>
            <a:r>
              <a:rPr lang="en-NZ" sz="2000" dirty="0" smtClean="0"/>
              <a:t> literals etc. Which makes this even more concise.</a:t>
            </a:r>
          </a:p>
        </p:txBody>
      </p:sp>
      <p:sp>
        <p:nvSpPr>
          <p:cNvPr id="3" name="Title 2"/>
          <p:cNvSpPr>
            <a:spLocks noGrp="1"/>
          </p:cNvSpPr>
          <p:nvPr>
            <p:ph type="ctrTitle"/>
          </p:nvPr>
        </p:nvSpPr>
        <p:spPr/>
        <p:txBody>
          <a:bodyPr/>
          <a:lstStyle/>
          <a:p>
            <a:r>
              <a:rPr lang="en-NZ" dirty="0" smtClean="0"/>
              <a:t>Basics – Optional Parentheses </a:t>
            </a:r>
            <a:endParaRPr lang="en-NZ" dirty="0"/>
          </a:p>
        </p:txBody>
      </p:sp>
      <p:graphicFrame>
        <p:nvGraphicFramePr>
          <p:cNvPr id="7" name="Table 6"/>
          <p:cNvGraphicFramePr>
            <a:graphicFrameLocks noGrp="1"/>
          </p:cNvGraphicFramePr>
          <p:nvPr/>
        </p:nvGraphicFramePr>
        <p:xfrm>
          <a:off x="1571604" y="2500306"/>
          <a:ext cx="7143800" cy="3133134"/>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b="1" dirty="0" err="1" smtClean="0">
                          <a:latin typeface="Courier New" pitchFamily="49" charset="0"/>
                          <a:cs typeface="Courier New" pitchFamily="49" charset="0"/>
                        </a:rPr>
                        <a:t>AddReminder</a:t>
                      </a:r>
                      <a:r>
                        <a:rPr lang="en-NZ" sz="1400" b="1" dirty="0" smtClean="0">
                          <a:latin typeface="Courier New" pitchFamily="49" charset="0"/>
                          <a:cs typeface="Courier New" pitchFamily="49" charset="0"/>
                        </a:rPr>
                        <a:t>(</a:t>
                      </a:r>
                      <a:r>
                        <a:rPr kumimoji="0" lang="en-NZ" sz="14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new</a:t>
                      </a:r>
                      <a:r>
                        <a:rPr kumimoji="0" lang="en-NZ" sz="14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en-NZ" sz="1400" b="1" i="0" u="none" strike="noStrike" kern="1200" cap="none" normalizeH="0" baseline="0" dirty="0" err="1" smtClean="0">
                          <a:ln>
                            <a:noFill/>
                          </a:ln>
                          <a:solidFill>
                            <a:srgbClr val="2B91AF"/>
                          </a:solidFill>
                          <a:effectLst/>
                          <a:latin typeface="Courier New" pitchFamily="49" charset="0"/>
                          <a:ea typeface="Calibri" pitchFamily="34" charset="0"/>
                          <a:cs typeface="Courier New" pitchFamily="49" charset="0"/>
                        </a:rPr>
                        <a:t>TimeSpan</a:t>
                      </a:r>
                      <a:r>
                        <a:rPr kumimoji="0" lang="en-NZ" sz="1400" b="1" i="0" u="none" strike="noStrike" kern="1200" cap="none" normalizeH="0" baseline="0" dirty="0" smtClean="0">
                          <a:ln>
                            <a:noFill/>
                          </a:ln>
                          <a:solidFill>
                            <a:srgbClr val="2B91AF"/>
                          </a:solidFill>
                          <a:effectLst/>
                          <a:latin typeface="Courier New" pitchFamily="49" charset="0"/>
                          <a:ea typeface="Calibri" pitchFamily="34" charset="0"/>
                          <a:cs typeface="Courier New" pitchFamily="49" charset="0"/>
                        </a:rPr>
                        <a:t>(</a:t>
                      </a:r>
                      <a:r>
                        <a:rPr lang="en-NZ" sz="1400" b="1" dirty="0" smtClean="0">
                          <a:latin typeface="Courier New" pitchFamily="49" charset="0"/>
                          <a:cs typeface="Courier New" pitchFamily="49" charset="0"/>
                        </a:rPr>
                        <a:t>5, 0, 0), </a:t>
                      </a:r>
                    </a:p>
                    <a:p>
                      <a:pPr marL="0" marR="0" indent="0" algn="l" defTabSz="914400" rtl="0" eaLnBrk="1" fontAlgn="auto" latinLnBrk="0" hangingPunct="1">
                        <a:lnSpc>
                          <a:spcPct val="100000"/>
                        </a:lnSpc>
                        <a:spcBef>
                          <a:spcPts val="0"/>
                        </a:spcBef>
                        <a:spcAft>
                          <a:spcPts val="0"/>
                        </a:spcAft>
                        <a:buClrTx/>
                        <a:buSzTx/>
                        <a:buFontTx/>
                        <a:buNone/>
                        <a:tabLst/>
                        <a:defRPr/>
                      </a:pPr>
                      <a:r>
                        <a:rPr lang="en-NZ" sz="1400" b="1" kern="1200" dirty="0" smtClean="0">
                          <a:solidFill>
                            <a:srgbClr val="C00000"/>
                          </a:solidFill>
                          <a:latin typeface="Courier New" pitchFamily="49" charset="0"/>
                          <a:ea typeface="+mn-ea"/>
                          <a:cs typeface="Courier New" pitchFamily="49" charset="0"/>
                        </a:rPr>
                        <a:t>    ”About time you posted to your blog”</a:t>
                      </a:r>
                      <a:r>
                        <a:rPr lang="en-NZ" sz="1400" b="1" dirty="0" smtClean="0">
                          <a:latin typeface="Courier New" pitchFamily="49" charset="0"/>
                          <a:cs typeface="Courier New" pitchFamily="49" charset="0"/>
                        </a:rPr>
                        <a:t>);</a:t>
                      </a:r>
                    </a:p>
                    <a:p>
                      <a:endParaRPr lang="en-NZ" dirty="0"/>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r>
                        <a:rPr lang="en-NZ" sz="1800" kern="1200" dirty="0" err="1" smtClean="0">
                          <a:solidFill>
                            <a:schemeClr val="dk1"/>
                          </a:solidFill>
                          <a:latin typeface="+mn-lt"/>
                          <a:ea typeface="+mn-ea"/>
                          <a:cs typeface="+mn-cs"/>
                        </a:rPr>
                        <a:t>AddReminder</a:t>
                      </a:r>
                      <a:r>
                        <a:rPr lang="en-NZ" sz="1800" kern="1200" dirty="0" smtClean="0">
                          <a:solidFill>
                            <a:schemeClr val="dk1"/>
                          </a:solidFill>
                          <a:latin typeface="+mn-lt"/>
                          <a:ea typeface="+mn-ea"/>
                          <a:cs typeface="+mn-cs"/>
                        </a:rPr>
                        <a:t> </a:t>
                      </a:r>
                      <a:r>
                        <a:rPr kumimoji="0" lang="en-NZ" sz="1400" b="1" i="0" u="none" strike="noStrike" kern="1200" cap="none" normalizeH="0" baseline="0" dirty="0" smtClean="0">
                          <a:ln>
                            <a:noFill/>
                          </a:ln>
                          <a:solidFill>
                            <a:srgbClr val="0000FF"/>
                          </a:solidFill>
                          <a:effectLst/>
                          <a:latin typeface="Courier New" pitchFamily="49" charset="0"/>
                          <a:ea typeface="Calibri" pitchFamily="34" charset="0"/>
                          <a:cs typeface="Courier New" pitchFamily="49" charset="0"/>
                        </a:rPr>
                        <a:t>5d</a:t>
                      </a:r>
                      <a:r>
                        <a:rPr lang="en-NZ" sz="1800" kern="1200" dirty="0" smtClean="0">
                          <a:solidFill>
                            <a:schemeClr val="dk1"/>
                          </a:solidFill>
                          <a:latin typeface="+mn-lt"/>
                          <a:ea typeface="+mn-ea"/>
                          <a:cs typeface="+mn-cs"/>
                        </a:rPr>
                        <a:t>, </a:t>
                      </a:r>
                      <a:r>
                        <a:rPr lang="en-NZ" sz="1400" b="1" kern="1200" dirty="0" smtClean="0">
                          <a:solidFill>
                            <a:srgbClr val="C00000"/>
                          </a:solidFill>
                          <a:latin typeface="Courier New" pitchFamily="49" charset="0"/>
                          <a:ea typeface="+mn-ea"/>
                          <a:cs typeface="Courier New" pitchFamily="49" charset="0"/>
                        </a:rPr>
                        <a:t>”About time you posted to your blog"</a:t>
                      </a:r>
                    </a:p>
                    <a:p>
                      <a:endParaRPr lang="en-NZ"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Given a method that takes a last parameter as a delegate i.e.</a:t>
            </a:r>
          </a:p>
          <a:p>
            <a:pPr lvl="1"/>
            <a:r>
              <a:rPr lang="en-NZ" sz="1600" dirty="0" smtClean="0"/>
              <a:t>Public void </a:t>
            </a:r>
            <a:r>
              <a:rPr lang="en-NZ" sz="1600" dirty="0" err="1" smtClean="0"/>
              <a:t>OnState</a:t>
            </a:r>
            <a:r>
              <a:rPr lang="en-NZ" sz="1600" dirty="0" smtClean="0"/>
              <a:t>(string state, Action </a:t>
            </a:r>
            <a:r>
              <a:rPr lang="en-NZ" sz="1600" dirty="0" err="1" smtClean="0"/>
              <a:t>action</a:t>
            </a:r>
            <a:r>
              <a:rPr lang="en-NZ" sz="1600" dirty="0" smtClean="0"/>
              <a:t>) </a:t>
            </a:r>
            <a:endParaRPr lang="en-NZ" sz="1200" dirty="0" smtClean="0"/>
          </a:p>
          <a:p>
            <a:r>
              <a:rPr lang="en-NZ" sz="2000" dirty="0" smtClean="0"/>
              <a:t>Boo will let you supply that parameter implicitly as a block...</a:t>
            </a:r>
            <a:r>
              <a:rPr lang="en-NZ" sz="1600" dirty="0" smtClean="0"/>
              <a:t/>
            </a:r>
            <a:br>
              <a:rPr lang="en-NZ" sz="1600" dirty="0" smtClean="0"/>
            </a:br>
            <a:endParaRPr lang="en-NZ" sz="1600" dirty="0" smtClean="0"/>
          </a:p>
        </p:txBody>
      </p:sp>
      <p:sp>
        <p:nvSpPr>
          <p:cNvPr id="3" name="Title 2"/>
          <p:cNvSpPr>
            <a:spLocks noGrp="1"/>
          </p:cNvSpPr>
          <p:nvPr>
            <p:ph type="ctrTitle"/>
          </p:nvPr>
        </p:nvSpPr>
        <p:spPr/>
        <p:txBody>
          <a:bodyPr/>
          <a:lstStyle/>
          <a:p>
            <a:r>
              <a:rPr lang="en-NZ" dirty="0" smtClean="0"/>
              <a:t>Basics – Anonymous Blocks</a:t>
            </a:r>
            <a:endParaRPr lang="en-NZ" dirty="0"/>
          </a:p>
        </p:txBody>
      </p:sp>
      <p:graphicFrame>
        <p:nvGraphicFramePr>
          <p:cNvPr id="7" name="Table 6"/>
          <p:cNvGraphicFramePr>
            <a:graphicFrameLocks noGrp="1"/>
          </p:cNvGraphicFramePr>
          <p:nvPr/>
        </p:nvGraphicFramePr>
        <p:xfrm>
          <a:off x="1571604" y="2500306"/>
          <a:ext cx="7143800" cy="3133134"/>
        </p:xfrm>
        <a:graphic>
          <a:graphicData uri="http://schemas.openxmlformats.org/drawingml/2006/table">
            <a:tbl>
              <a:tblPr firstRow="1" bandRow="1">
                <a:tableStyleId>{5C22544A-7EE6-4342-B048-85BDC9FD1C3A}</a:tableStyleId>
              </a:tblPr>
              <a:tblGrid>
                <a:gridCol w="7143800"/>
              </a:tblGrid>
              <a:tr h="357190">
                <a:tc>
                  <a:txBody>
                    <a:bodyPr/>
                    <a:lstStyle/>
                    <a:p>
                      <a:r>
                        <a:rPr lang="en-NZ" dirty="0" smtClean="0">
                          <a:solidFill>
                            <a:srgbClr val="FFC000"/>
                          </a:solidFill>
                          <a:effectLst>
                            <a:outerShdw blurRad="38100" dist="38100" dir="2700000" algn="tl">
                              <a:srgbClr val="000000">
                                <a:alpha val="43137"/>
                              </a:srgbClr>
                            </a:outerShdw>
                          </a:effectLst>
                        </a:rPr>
                        <a:t>C#</a:t>
                      </a:r>
                      <a:endParaRPr lang="en-NZ" dirty="0">
                        <a:solidFill>
                          <a:srgbClr val="FFC000"/>
                        </a:solidFill>
                        <a:effectLst>
                          <a:outerShdw blurRad="38100" dist="38100" dir="2700000" algn="tl">
                            <a:srgbClr val="000000">
                              <a:alpha val="43137"/>
                            </a:srgbClr>
                          </a:outerShdw>
                        </a:effectLst>
                      </a:endParaRPr>
                    </a:p>
                  </a:txBody>
                  <a:tcPr/>
                </a:tc>
              </a:tr>
              <a:tr h="1196979">
                <a:tc>
                  <a:txBody>
                    <a:bodyPr/>
                    <a:lstStyle/>
                    <a:p>
                      <a:r>
                        <a:rPr lang="en-NZ" sz="1400" b="1" dirty="0" err="1" smtClean="0">
                          <a:latin typeface="Courier New" pitchFamily="49" charset="0"/>
                          <a:cs typeface="Courier New" pitchFamily="49" charset="0"/>
                        </a:rPr>
                        <a:t>OnState</a:t>
                      </a:r>
                      <a:r>
                        <a:rPr lang="en-NZ" sz="1400" b="1" kern="1200" dirty="0" smtClean="0">
                          <a:solidFill>
                            <a:srgbClr val="C00000"/>
                          </a:solidFill>
                          <a:latin typeface="Courier New" pitchFamily="49" charset="0"/>
                          <a:ea typeface="+mn-ea"/>
                          <a:cs typeface="Courier New" pitchFamily="49" charset="0"/>
                        </a:rPr>
                        <a:t>("paid</a:t>
                      </a:r>
                      <a:r>
                        <a:rPr lang="en-NZ" sz="1400" b="1" kern="1200" dirty="0" smtClean="0">
                          <a:solidFill>
                            <a:schemeClr val="dk1"/>
                          </a:solidFill>
                          <a:latin typeface="Courier New" pitchFamily="49" charset="0"/>
                          <a:ea typeface="+mn-ea"/>
                          <a:cs typeface="Courier New" pitchFamily="49" charset="0"/>
                        </a:rPr>
                        <a:t>", ()=&gt;</a:t>
                      </a:r>
                    </a:p>
                    <a:p>
                      <a:r>
                        <a:rPr lang="en-NZ" sz="1400" b="1" kern="1200" dirty="0" smtClean="0">
                          <a:solidFill>
                            <a:schemeClr val="dk1"/>
                          </a:solidFill>
                          <a:latin typeface="Courier New" pitchFamily="49" charset="0"/>
                          <a:ea typeface="+mn-ea"/>
                          <a:cs typeface="Courier New" pitchFamily="49" charset="0"/>
                        </a:rPr>
                        <a:t>                  {</a:t>
                      </a:r>
                    </a:p>
                    <a:p>
                      <a:r>
                        <a:rPr lang="en-NZ" sz="1400" b="1" kern="120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ship_goods</a:t>
                      </a:r>
                      <a:r>
                        <a:rPr lang="en-NZ" sz="1400" b="1" kern="1200" dirty="0" smtClean="0">
                          <a:solidFill>
                            <a:schemeClr val="dk1"/>
                          </a:solidFill>
                          <a:latin typeface="Courier New" pitchFamily="49" charset="0"/>
                          <a:ea typeface="+mn-ea"/>
                          <a:cs typeface="Courier New" pitchFamily="49" charset="0"/>
                        </a:rPr>
                        <a:t>();</a:t>
                      </a:r>
                    </a:p>
                    <a:p>
                      <a:r>
                        <a:rPr lang="en-NZ" sz="1400" b="1" kern="120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mail_receipt</a:t>
                      </a:r>
                      <a:r>
                        <a:rPr lang="en-NZ" sz="1400" b="1" kern="1200" dirty="0" smtClean="0">
                          <a:solidFill>
                            <a:schemeClr val="dk1"/>
                          </a:solidFill>
                          <a:latin typeface="Courier New" pitchFamily="49" charset="0"/>
                          <a:ea typeface="+mn-ea"/>
                          <a:cs typeface="Courier New" pitchFamily="49" charset="0"/>
                        </a:rPr>
                        <a:t>();</a:t>
                      </a:r>
                    </a:p>
                    <a:p>
                      <a:r>
                        <a:rPr lang="en-NZ" sz="1400" b="1" kern="1200" dirty="0" smtClean="0">
                          <a:solidFill>
                            <a:schemeClr val="dk1"/>
                          </a:solidFill>
                          <a:latin typeface="Courier New" pitchFamily="49" charset="0"/>
                          <a:ea typeface="+mn-ea"/>
                          <a:cs typeface="Courier New" pitchFamily="49" charset="0"/>
                        </a:rPr>
                        <a:t>                  });</a:t>
                      </a:r>
                      <a:endParaRPr lang="en-NZ" sz="1400" b="1" dirty="0">
                        <a:latin typeface="Courier New" pitchFamily="49" charset="0"/>
                        <a:cs typeface="Courier New" pitchFamily="49" charset="0"/>
                      </a:endParaRPr>
                    </a:p>
                  </a:txBody>
                  <a:tcPr/>
                </a:tc>
              </a:tr>
              <a:tr h="373416">
                <a:tc>
                  <a:txBody>
                    <a:bodyPr/>
                    <a:lstStyle/>
                    <a:p>
                      <a:pPr marL="0" algn="l" defTabSz="914400" rtl="0" eaLnBrk="1" latinLnBrk="0" hangingPunct="1"/>
                      <a:r>
                        <a:rPr lang="en-NZ" sz="1800" b="1" kern="1200" dirty="0" smtClean="0">
                          <a:solidFill>
                            <a:srgbClr val="FFC000"/>
                          </a:solidFill>
                          <a:effectLst>
                            <a:outerShdw blurRad="38100" dist="38100" dir="2700000" algn="tl">
                              <a:srgbClr val="000000">
                                <a:alpha val="43137"/>
                              </a:srgbClr>
                            </a:outerShdw>
                          </a:effectLst>
                          <a:latin typeface="+mn-lt"/>
                          <a:ea typeface="+mn-ea"/>
                          <a:cs typeface="+mn-cs"/>
                        </a:rPr>
                        <a:t>Boo</a:t>
                      </a:r>
                    </a:p>
                  </a:txBody>
                  <a:tcPr/>
                </a:tc>
              </a:tr>
              <a:tr h="1196979">
                <a:tc>
                  <a:txBody>
                    <a:bodyPr/>
                    <a:lstStyle/>
                    <a:p>
                      <a:r>
                        <a:rPr lang="en-NZ" sz="1400" b="1" kern="1200" dirty="0" err="1" smtClean="0">
                          <a:solidFill>
                            <a:schemeClr val="dk1"/>
                          </a:solidFill>
                          <a:latin typeface="Courier New" pitchFamily="49" charset="0"/>
                          <a:ea typeface="+mn-ea"/>
                          <a:cs typeface="Courier New" pitchFamily="49" charset="0"/>
                        </a:rPr>
                        <a:t>OnState</a:t>
                      </a:r>
                      <a:r>
                        <a:rPr lang="en-NZ" sz="1400" b="1" kern="1200" dirty="0" smtClean="0">
                          <a:solidFill>
                            <a:schemeClr val="dk1"/>
                          </a:solidFill>
                          <a:latin typeface="Courier New" pitchFamily="49" charset="0"/>
                          <a:ea typeface="+mn-ea"/>
                          <a:cs typeface="Courier New" pitchFamily="49" charset="0"/>
                        </a:rPr>
                        <a:t> </a:t>
                      </a:r>
                      <a:r>
                        <a:rPr lang="en-NZ" sz="1400" b="1" kern="1200" dirty="0" smtClean="0">
                          <a:solidFill>
                            <a:srgbClr val="C00000"/>
                          </a:solidFill>
                          <a:latin typeface="Courier New" pitchFamily="49" charset="0"/>
                          <a:ea typeface="+mn-ea"/>
                          <a:cs typeface="Courier New" pitchFamily="49" charset="0"/>
                        </a:rPr>
                        <a:t>"paid”</a:t>
                      </a:r>
                      <a:r>
                        <a:rPr lang="en-NZ" sz="1400" b="1" kern="1200" dirty="0" smtClean="0">
                          <a:solidFill>
                            <a:schemeClr val="dk1"/>
                          </a:solidFill>
                          <a:latin typeface="Courier New" pitchFamily="49" charset="0"/>
                          <a:ea typeface="+mn-ea"/>
                          <a:cs typeface="Courier New" pitchFamily="49" charset="0"/>
                        </a:rPr>
                        <a:t>:</a:t>
                      </a:r>
                      <a:endParaRPr lang="en-NZ" sz="1400" b="1" kern="1200" dirty="0" smtClean="0">
                        <a:solidFill>
                          <a:srgbClr val="C00000"/>
                        </a:solidFill>
                        <a:latin typeface="Courier New" pitchFamily="49" charset="0"/>
                        <a:ea typeface="+mn-ea"/>
                        <a:cs typeface="Courier New" pitchFamily="49" charset="0"/>
                      </a:endParaRPr>
                    </a:p>
                    <a:p>
                      <a:r>
                        <a:rPr lang="en-NZ" sz="1400" b="1" kern="1200" baseline="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mail_receipt</a:t>
                      </a:r>
                      <a:endParaRPr lang="en-NZ" sz="1400" b="1" kern="1200" dirty="0" smtClean="0">
                        <a:solidFill>
                          <a:schemeClr val="dk1"/>
                        </a:solidFill>
                        <a:latin typeface="Courier New" pitchFamily="49" charset="0"/>
                        <a:ea typeface="+mn-ea"/>
                        <a:cs typeface="Courier New" pitchFamily="49" charset="0"/>
                      </a:endParaRPr>
                    </a:p>
                    <a:p>
                      <a:r>
                        <a:rPr lang="en-NZ" sz="1400" b="1" kern="1200" dirty="0" smtClean="0">
                          <a:solidFill>
                            <a:schemeClr val="dk1"/>
                          </a:solidFill>
                          <a:latin typeface="Courier New" pitchFamily="49" charset="0"/>
                          <a:ea typeface="+mn-ea"/>
                          <a:cs typeface="Courier New" pitchFamily="49" charset="0"/>
                        </a:rPr>
                        <a:t>    </a:t>
                      </a:r>
                      <a:r>
                        <a:rPr lang="en-NZ" sz="1400" b="1" kern="1200" dirty="0" err="1" smtClean="0">
                          <a:solidFill>
                            <a:schemeClr val="dk1"/>
                          </a:solidFill>
                          <a:latin typeface="Courier New" pitchFamily="49" charset="0"/>
                          <a:ea typeface="+mn-ea"/>
                          <a:cs typeface="Courier New" pitchFamily="49" charset="0"/>
                        </a:rPr>
                        <a:t>ship_goods</a:t>
                      </a:r>
                      <a:endParaRPr lang="en-NZ" sz="1400" b="1" dirty="0">
                        <a:latin typeface="Courier New" pitchFamily="49" charset="0"/>
                        <a:cs typeface="Courier New"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Boo is a static language, like C#, but it does support duck typing – similar to </a:t>
            </a:r>
            <a:r>
              <a:rPr lang="en-NZ" sz="2000" b="1" dirty="0" smtClean="0"/>
              <a:t>dynamic</a:t>
            </a:r>
            <a:r>
              <a:rPr lang="en-NZ" sz="2000" dirty="0" smtClean="0"/>
              <a:t> in c# 4.0.</a:t>
            </a:r>
          </a:p>
          <a:p>
            <a:r>
              <a:rPr lang="en-NZ" sz="2000" dirty="0" smtClean="0"/>
              <a:t>To support duck typing, your class needs to implement the</a:t>
            </a:r>
            <a:r>
              <a:rPr lang="en-NZ" sz="2000" b="1" dirty="0" smtClean="0"/>
              <a:t> </a:t>
            </a:r>
            <a:r>
              <a:rPr lang="en-NZ" sz="2000" b="1" dirty="0" err="1" smtClean="0"/>
              <a:t>IQuackFu</a:t>
            </a:r>
            <a:r>
              <a:rPr lang="en-NZ" sz="2000" b="1" dirty="0" smtClean="0"/>
              <a:t> </a:t>
            </a:r>
            <a:r>
              <a:rPr lang="en-NZ" sz="2000" dirty="0" smtClean="0"/>
              <a:t>interface.</a:t>
            </a:r>
            <a:endParaRPr lang="en-NZ" sz="1600" dirty="0" smtClean="0"/>
          </a:p>
        </p:txBody>
      </p:sp>
      <p:sp>
        <p:nvSpPr>
          <p:cNvPr id="3" name="Title 2"/>
          <p:cNvSpPr>
            <a:spLocks noGrp="1"/>
          </p:cNvSpPr>
          <p:nvPr>
            <p:ph type="ctrTitle"/>
          </p:nvPr>
        </p:nvSpPr>
        <p:spPr/>
        <p:txBody>
          <a:bodyPr/>
          <a:lstStyle/>
          <a:p>
            <a:r>
              <a:rPr lang="en-NZ" dirty="0" smtClean="0"/>
              <a:t>Basics – Duck Typing</a:t>
            </a:r>
            <a:endParaRPr lang="en-NZ" dirty="0"/>
          </a:p>
        </p:txBody>
      </p:sp>
      <p:pic>
        <p:nvPicPr>
          <p:cNvPr id="60418" name="Picture 2"/>
          <p:cNvPicPr>
            <a:picLocks noChangeAspect="1" noChangeArrowheads="1"/>
          </p:cNvPicPr>
          <p:nvPr/>
        </p:nvPicPr>
        <p:blipFill>
          <a:blip r:embed="rId3" cstate="print"/>
          <a:srcRect/>
          <a:stretch>
            <a:fillRect/>
          </a:stretch>
        </p:blipFill>
        <p:spPr bwMode="auto">
          <a:xfrm>
            <a:off x="2071670" y="2786058"/>
            <a:ext cx="6086330"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Duck typing lets us work against data etc. As if it were methods or properties... Such that if customer implements </a:t>
            </a:r>
            <a:r>
              <a:rPr lang="en-NZ" sz="2000" dirty="0" err="1" smtClean="0"/>
              <a:t>IQuackFu</a:t>
            </a:r>
            <a:r>
              <a:rPr lang="en-NZ" sz="2000" dirty="0" smtClean="0"/>
              <a:t>, and does not have a property called “Gold” then:</a:t>
            </a:r>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r>
              <a:rPr lang="en-NZ" sz="2000" dirty="0" smtClean="0"/>
              <a:t>At this point </a:t>
            </a:r>
            <a:r>
              <a:rPr lang="en-NZ" sz="2000" dirty="0" smtClean="0"/>
              <a:t>our </a:t>
            </a:r>
            <a:r>
              <a:rPr lang="en-NZ" sz="2000" dirty="0" smtClean="0"/>
              <a:t>code can handle the </a:t>
            </a:r>
            <a:r>
              <a:rPr lang="en-NZ" sz="2000" dirty="0" err="1" smtClean="0"/>
              <a:t>QuackGet</a:t>
            </a:r>
            <a:r>
              <a:rPr lang="en-NZ" sz="2000" dirty="0" smtClean="0"/>
              <a:t> request in our customer class, perhaps returning true after a database lookup.</a:t>
            </a:r>
            <a:endParaRPr lang="en-NZ" sz="1600" dirty="0" smtClean="0"/>
          </a:p>
        </p:txBody>
      </p:sp>
      <p:sp>
        <p:nvSpPr>
          <p:cNvPr id="3" name="Title 2"/>
          <p:cNvSpPr>
            <a:spLocks noGrp="1"/>
          </p:cNvSpPr>
          <p:nvPr>
            <p:ph type="ctrTitle"/>
          </p:nvPr>
        </p:nvSpPr>
        <p:spPr/>
        <p:txBody>
          <a:bodyPr/>
          <a:lstStyle/>
          <a:p>
            <a:r>
              <a:rPr lang="en-NZ" dirty="0" smtClean="0"/>
              <a:t>Basics – Duck Typing</a:t>
            </a:r>
            <a:endParaRPr lang="en-NZ" dirty="0"/>
          </a:p>
        </p:txBody>
      </p:sp>
      <p:graphicFrame>
        <p:nvGraphicFramePr>
          <p:cNvPr id="7" name="Table 6"/>
          <p:cNvGraphicFramePr>
            <a:graphicFrameLocks noGrp="1"/>
          </p:cNvGraphicFramePr>
          <p:nvPr/>
        </p:nvGraphicFramePr>
        <p:xfrm>
          <a:off x="1571604" y="2285992"/>
          <a:ext cx="7143800" cy="2011680"/>
        </p:xfrm>
        <a:graphic>
          <a:graphicData uri="http://schemas.openxmlformats.org/drawingml/2006/table">
            <a:tbl>
              <a:tblPr firstRow="1" bandRow="1">
                <a:tableStyleId>{5C22544A-7EE6-4342-B048-85BDC9FD1C3A}</a:tableStyleId>
              </a:tblPr>
              <a:tblGrid>
                <a:gridCol w="7143800"/>
              </a:tblGrid>
              <a:tr h="5212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8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if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customer</a:t>
                      </a:r>
                      <a:r>
                        <a:rPr kumimoji="0" lang="en-NZ" sz="1800" b="0" i="0" u="none" strike="noStrike" cap="none" normalizeH="0" baseline="0" dirty="0" err="1"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Gold</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apply_discount</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smtClean="0">
                          <a:ln>
                            <a:noFill/>
                          </a:ln>
                          <a:solidFill>
                            <a:srgbClr val="00008B"/>
                          </a:solidFill>
                          <a:effectLst/>
                          <a:latin typeface="Courier New" pitchFamily="49" charset="0"/>
                          <a:ea typeface="Calibri" pitchFamily="34" charset="0"/>
                          <a:cs typeface="Courier New" pitchFamily="49" charset="0"/>
                        </a:rPr>
                        <a:t>15.percent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dirty="0" smtClean="0">
                        <a:ln>
                          <a:noFill/>
                        </a:ln>
                        <a:solidFill>
                          <a:srgbClr val="00008B"/>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0" i="0" u="none" strike="noStrike" cap="none" normalizeH="0" baseline="0" dirty="0" smtClean="0">
                          <a:ln>
                            <a:noFill/>
                          </a:ln>
                          <a:solidFill>
                            <a:srgbClr val="C00000"/>
                          </a:solidFill>
                          <a:effectLst/>
                          <a:latin typeface="Courier New" pitchFamily="49" charset="0"/>
                          <a:cs typeface="Courier New" pitchFamily="49" charset="0"/>
                        </a:rPr>
                        <a:t>Becomes...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1"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if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customer</a:t>
                      </a:r>
                      <a:r>
                        <a:rPr kumimoji="0" lang="en-NZ" sz="1800" b="0" i="0" u="none" strike="noStrike" cap="none" normalizeH="0" baseline="0" dirty="0" err="1"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err="1" smtClean="0">
                          <a:ln>
                            <a:noFill/>
                          </a:ln>
                          <a:solidFill>
                            <a:srgbClr val="191970"/>
                          </a:solidFill>
                          <a:effectLst/>
                          <a:latin typeface="Courier New" pitchFamily="49" charset="0"/>
                          <a:ea typeface="Calibri" pitchFamily="34" charset="0"/>
                          <a:cs typeface="Courier New" pitchFamily="49" charset="0"/>
                        </a:rPr>
                        <a:t>QuackGet</a:t>
                      </a:r>
                      <a:r>
                        <a:rPr kumimoji="0" lang="en-NZ" sz="1800" b="0" i="0" u="none" strike="noStrike" cap="none" normalizeH="0" baseline="0" dirty="0"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"Gold"</a:t>
                      </a:r>
                      <a:r>
                        <a:rPr kumimoji="0" lang="en-NZ" sz="1800" b="0" i="0" u="none" strike="noStrike" cap="none" normalizeH="0" baseline="0" dirty="0" smtClean="0">
                          <a:ln>
                            <a:noFill/>
                          </a:ln>
                          <a:solidFill>
                            <a:srgbClr val="006400"/>
                          </a:solidFill>
                          <a:effectLst/>
                          <a:latin typeface="Courier New" pitchFamily="49" charset="0"/>
                          <a:ea typeface="Calibri" pitchFamily="34" charset="0"/>
                          <a:cs typeface="Courier New" pitchFamily="49" charset="0"/>
                        </a:rPr>
                        <a:t>, </a:t>
                      </a:r>
                      <a:r>
                        <a:rPr kumimoji="0" lang="en-NZ" sz="18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null</a:t>
                      </a:r>
                      <a:r>
                        <a:rPr kumimoji="0" lang="en-NZ" sz="1800" b="0" i="0" u="none" strike="noStrike" cap="none" normalizeH="0" baseline="0" dirty="0" smtClean="0">
                          <a:ln>
                            <a:noFill/>
                          </a:ln>
                          <a:solidFill>
                            <a:srgbClr val="006400"/>
                          </a:solidFill>
                          <a:effectLst/>
                          <a:latin typeface="Courier New" pitchFamily="49" charset="0"/>
                          <a:ea typeface="Calibri" pitchFamily="34" charset="0"/>
                          <a:cs typeface="Courier New" pitchFamily="49" charset="0"/>
                        </a:rPr>
                        <a:t>)</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apply_discount</a:t>
                      </a:r>
                      <a:r>
                        <a:rPr kumimoji="0" lang="en-NZ" sz="18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NZ" sz="1800" b="0" i="0" u="none" strike="noStrike" cap="none" normalizeH="0" baseline="0" dirty="0" smtClean="0">
                          <a:ln>
                            <a:noFill/>
                          </a:ln>
                          <a:solidFill>
                            <a:srgbClr val="00008B"/>
                          </a:solidFill>
                          <a:effectLst/>
                          <a:latin typeface="Courier New" pitchFamily="49" charset="0"/>
                          <a:ea typeface="Calibri" pitchFamily="34" charset="0"/>
                          <a:cs typeface="Courier New" pitchFamily="49" charset="0"/>
                        </a:rPr>
                        <a:t>15.percent</a:t>
                      </a:r>
                      <a:endParaRPr kumimoji="0" lang="en-NZ" sz="1800" b="0" i="0" u="none" strike="noStrike" cap="none" normalizeH="0" baseline="0" dirty="0" smtClean="0">
                        <a:ln>
                          <a:noFill/>
                        </a:ln>
                        <a:solidFill>
                          <a:schemeClr val="tx1"/>
                        </a:solidFill>
                        <a:effectLst/>
                        <a:latin typeface="Courier New" pitchFamily="49" charset="0"/>
                        <a:cs typeface="Courier New" pitchFamily="49" charset="0"/>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NZ" sz="2400" dirty="0" smtClean="0"/>
              <a:t>You should hopefully now have a good taste for the language.</a:t>
            </a:r>
          </a:p>
          <a:p>
            <a:r>
              <a:rPr lang="en-NZ" sz="2400" b="1" dirty="0" smtClean="0"/>
              <a:t>However</a:t>
            </a:r>
            <a:r>
              <a:rPr lang="en-NZ" sz="2400" dirty="0" smtClean="0"/>
              <a:t> – Boo offers a lot more than just that to the DSL Author – one of it’s claims to fame is </a:t>
            </a:r>
            <a:r>
              <a:rPr lang="en-NZ" sz="2400" b="1" dirty="0" smtClean="0"/>
              <a:t>extensibility</a:t>
            </a:r>
            <a:r>
              <a:rPr lang="en-NZ" sz="2400" dirty="0" smtClean="0"/>
              <a:t>  – There are 4 key ways to extend Boo:</a:t>
            </a:r>
            <a:br>
              <a:rPr lang="en-NZ" sz="2400" dirty="0" smtClean="0"/>
            </a:br>
            <a:endParaRPr lang="en-NZ" sz="2400" dirty="0" smtClean="0"/>
          </a:p>
          <a:p>
            <a:pPr lvl="1"/>
            <a:r>
              <a:rPr lang="en-NZ" sz="2200" b="1" dirty="0" smtClean="0">
                <a:solidFill>
                  <a:srgbClr val="C00000"/>
                </a:solidFill>
              </a:rPr>
              <a:t>Meta Methods</a:t>
            </a:r>
          </a:p>
          <a:p>
            <a:pPr lvl="1"/>
            <a:r>
              <a:rPr lang="en-NZ" sz="2200" b="1" dirty="0" smtClean="0">
                <a:solidFill>
                  <a:srgbClr val="C00000"/>
                </a:solidFill>
              </a:rPr>
              <a:t>AST Macros</a:t>
            </a:r>
          </a:p>
          <a:p>
            <a:pPr lvl="1"/>
            <a:r>
              <a:rPr lang="en-NZ" sz="2200" b="1" dirty="0" smtClean="0">
                <a:solidFill>
                  <a:srgbClr val="C00000"/>
                </a:solidFill>
              </a:rPr>
              <a:t>AST Attributes</a:t>
            </a:r>
          </a:p>
          <a:p>
            <a:pPr lvl="1"/>
            <a:r>
              <a:rPr lang="en-NZ" sz="2200" b="1" dirty="0" smtClean="0">
                <a:solidFill>
                  <a:srgbClr val="C00000"/>
                </a:solidFill>
              </a:rPr>
              <a:t>Adding a new step to the compiler pipeline</a:t>
            </a:r>
          </a:p>
          <a:p>
            <a:pPr lvl="1"/>
            <a:endParaRPr lang="en-NZ" sz="2400" dirty="0" smtClean="0"/>
          </a:p>
          <a:p>
            <a:r>
              <a:rPr lang="en-NZ" sz="2400" dirty="0" smtClean="0"/>
              <a:t>However they really are all means to the same end, so we won’t dive to deep on them (and we don’t have the time) – but let us instead look at the concepts behind them and how Boo works.</a:t>
            </a:r>
          </a:p>
          <a:p>
            <a:pPr>
              <a:buNone/>
            </a:pPr>
            <a:endParaRPr lang="en-NZ" sz="2000" dirty="0" smtClean="0"/>
          </a:p>
        </p:txBody>
      </p:sp>
      <p:sp>
        <p:nvSpPr>
          <p:cNvPr id="3" name="Title 2"/>
          <p:cNvSpPr>
            <a:spLocks noGrp="1"/>
          </p:cNvSpPr>
          <p:nvPr>
            <p:ph type="ctrTitle"/>
          </p:nvPr>
        </p:nvSpPr>
        <p:spPr/>
        <p:txBody>
          <a:bodyPr/>
          <a:lstStyle/>
          <a:p>
            <a:r>
              <a:rPr lang="en-NZ" dirty="0" smtClean="0"/>
              <a:t>Trickier Stuff</a:t>
            </a:r>
            <a:endParaRPr lang="en-NZ"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AST: Abstract Syntax Tree</a:t>
            </a:r>
            <a:endParaRPr lang="en-NZ" dirty="0"/>
          </a:p>
        </p:txBody>
      </p:sp>
      <p:sp>
        <p:nvSpPr>
          <p:cNvPr id="3" name="Title 2"/>
          <p:cNvSpPr>
            <a:spLocks noGrp="1"/>
          </p:cNvSpPr>
          <p:nvPr>
            <p:ph type="ctrTitle"/>
          </p:nvPr>
        </p:nvSpPr>
        <p:spPr/>
        <p:txBody>
          <a:bodyPr/>
          <a:lstStyle/>
          <a:p>
            <a:r>
              <a:rPr lang="en-NZ" dirty="0" smtClean="0"/>
              <a:t>What is an AST?</a:t>
            </a:r>
            <a:endParaRPr lang="en-NZ" dirty="0"/>
          </a:p>
        </p:txBody>
      </p:sp>
      <p:pic>
        <p:nvPicPr>
          <p:cNvPr id="64514" name="Picture 2" descr="http://www.anandsekar.com/wp-content/uploads/2006/01/Ast.jpg"/>
          <p:cNvPicPr>
            <a:picLocks noChangeAspect="1" noChangeArrowheads="1"/>
          </p:cNvPicPr>
          <p:nvPr/>
        </p:nvPicPr>
        <p:blipFill>
          <a:blip r:embed="rId3" cstate="print"/>
          <a:srcRect/>
          <a:stretch>
            <a:fillRect/>
          </a:stretch>
        </p:blipFill>
        <p:spPr bwMode="auto">
          <a:xfrm>
            <a:off x="1928794" y="1785926"/>
            <a:ext cx="6643734" cy="428300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NZ" dirty="0" smtClean="0"/>
              <a:t> </a:t>
            </a:r>
            <a:endParaRPr lang="en-NZ" dirty="0"/>
          </a:p>
        </p:txBody>
      </p:sp>
      <p:sp>
        <p:nvSpPr>
          <p:cNvPr id="3" name="Title 2"/>
          <p:cNvSpPr>
            <a:spLocks noGrp="1"/>
          </p:cNvSpPr>
          <p:nvPr>
            <p:ph type="ctrTitle"/>
          </p:nvPr>
        </p:nvSpPr>
        <p:spPr/>
        <p:txBody>
          <a:bodyPr/>
          <a:lstStyle/>
          <a:p>
            <a:r>
              <a:rPr lang="en-NZ" dirty="0" smtClean="0"/>
              <a:t>Compiler Pipeline (Partial)</a:t>
            </a:r>
            <a:endParaRPr lang="en-NZ" dirty="0"/>
          </a:p>
        </p:txBody>
      </p:sp>
      <p:grpSp>
        <p:nvGrpSpPr>
          <p:cNvPr id="39" name="Group 38"/>
          <p:cNvGrpSpPr/>
          <p:nvPr/>
        </p:nvGrpSpPr>
        <p:grpSpPr>
          <a:xfrm>
            <a:off x="1428728" y="2214554"/>
            <a:ext cx="7429552" cy="2786082"/>
            <a:chOff x="1357290" y="1428736"/>
            <a:chExt cx="7429552" cy="2786082"/>
          </a:xfrm>
        </p:grpSpPr>
        <p:sp>
          <p:nvSpPr>
            <p:cNvPr id="10" name="Rounded Rectangle 9"/>
            <p:cNvSpPr/>
            <p:nvPr/>
          </p:nvSpPr>
          <p:spPr>
            <a:xfrm>
              <a:off x="1357290"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Parse</a:t>
              </a:r>
              <a:endParaRPr lang="en-NZ" dirty="0"/>
            </a:p>
          </p:txBody>
        </p:sp>
        <p:sp>
          <p:nvSpPr>
            <p:cNvPr id="11" name="Rounded Rectangle 10"/>
            <p:cNvSpPr/>
            <p:nvPr/>
          </p:nvSpPr>
          <p:spPr>
            <a:xfrm>
              <a:off x="3167053"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Initialize Type System</a:t>
              </a:r>
              <a:endParaRPr lang="en-NZ" dirty="0"/>
            </a:p>
          </p:txBody>
        </p:sp>
        <p:sp>
          <p:nvSpPr>
            <p:cNvPr id="12" name="Rounded Rectangle 11"/>
            <p:cNvSpPr/>
            <p:nvPr/>
          </p:nvSpPr>
          <p:spPr>
            <a:xfrm>
              <a:off x="4976816"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Merge Partial Classes</a:t>
              </a:r>
              <a:endParaRPr lang="en-NZ" dirty="0"/>
            </a:p>
          </p:txBody>
        </p:sp>
        <p:sp>
          <p:nvSpPr>
            <p:cNvPr id="13" name="Rounded Rectangle 12"/>
            <p:cNvSpPr/>
            <p:nvPr/>
          </p:nvSpPr>
          <p:spPr>
            <a:xfrm>
              <a:off x="6786578" y="1428736"/>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Expand Macros</a:t>
              </a:r>
              <a:endParaRPr lang="en-NZ" dirty="0"/>
            </a:p>
          </p:txBody>
        </p:sp>
        <p:sp>
          <p:nvSpPr>
            <p:cNvPr id="18" name="Rounded Rectangle 17"/>
            <p:cNvSpPr/>
            <p:nvPr/>
          </p:nvSpPr>
          <p:spPr>
            <a:xfrm>
              <a:off x="1928794"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Bind Methods</a:t>
              </a:r>
              <a:endParaRPr lang="en-NZ" dirty="0"/>
            </a:p>
          </p:txBody>
        </p:sp>
        <p:sp>
          <p:nvSpPr>
            <p:cNvPr id="19" name="Rounded Rectangle 18"/>
            <p:cNvSpPr/>
            <p:nvPr/>
          </p:nvSpPr>
          <p:spPr>
            <a:xfrm>
              <a:off x="3738557"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Process Method Bodies</a:t>
              </a:r>
              <a:endParaRPr lang="en-NZ" dirty="0"/>
            </a:p>
          </p:txBody>
        </p:sp>
        <p:sp>
          <p:nvSpPr>
            <p:cNvPr id="20" name="Rounded Rectangle 19"/>
            <p:cNvSpPr/>
            <p:nvPr/>
          </p:nvSpPr>
          <p:spPr>
            <a:xfrm>
              <a:off x="5548320"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Emit Assembly</a:t>
              </a:r>
              <a:endParaRPr lang="en-NZ" dirty="0"/>
            </a:p>
          </p:txBody>
        </p:sp>
        <p:sp>
          <p:nvSpPr>
            <p:cNvPr id="21" name="Rounded Rectangle 20"/>
            <p:cNvSpPr/>
            <p:nvPr/>
          </p:nvSpPr>
          <p:spPr>
            <a:xfrm>
              <a:off x="7358082" y="3357562"/>
              <a:ext cx="1428760"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Save To File</a:t>
              </a:r>
              <a:endParaRPr lang="en-NZ" dirty="0"/>
            </a:p>
          </p:txBody>
        </p:sp>
        <p:cxnSp>
          <p:nvCxnSpPr>
            <p:cNvPr id="23" name="Shape 22"/>
            <p:cNvCxnSpPr>
              <a:stCxn id="13" idx="3"/>
              <a:endCxn id="18" idx="1"/>
            </p:cNvCxnSpPr>
            <p:nvPr/>
          </p:nvCxnSpPr>
          <p:spPr>
            <a:xfrm flipH="1">
              <a:off x="1928794" y="1857364"/>
              <a:ext cx="6286544" cy="1928826"/>
            </a:xfrm>
            <a:prstGeom prst="curvedConnector5">
              <a:avLst>
                <a:gd name="adj1" fmla="val -3636"/>
                <a:gd name="adj2" fmla="val 50000"/>
                <a:gd name="adj3" fmla="val 109153"/>
              </a:avLst>
            </a:prstGeom>
            <a:ln w="15875">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11" idx="1"/>
            </p:cNvCxnSpPr>
            <p:nvPr/>
          </p:nvCxnSpPr>
          <p:spPr>
            <a:xfrm>
              <a:off x="2786050" y="1857364"/>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12" idx="1"/>
            </p:cNvCxnSpPr>
            <p:nvPr/>
          </p:nvCxnSpPr>
          <p:spPr>
            <a:xfrm>
              <a:off x="4595813" y="1857364"/>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13" idx="1"/>
            </p:cNvCxnSpPr>
            <p:nvPr/>
          </p:nvCxnSpPr>
          <p:spPr>
            <a:xfrm>
              <a:off x="6405576" y="1857364"/>
              <a:ext cx="381002"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3"/>
              <a:endCxn id="19" idx="1"/>
            </p:cNvCxnSpPr>
            <p:nvPr/>
          </p:nvCxnSpPr>
          <p:spPr>
            <a:xfrm>
              <a:off x="3357554" y="3786190"/>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3"/>
              <a:endCxn id="20" idx="1"/>
            </p:cNvCxnSpPr>
            <p:nvPr/>
          </p:nvCxnSpPr>
          <p:spPr>
            <a:xfrm>
              <a:off x="5167317" y="3786190"/>
              <a:ext cx="381003"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1" idx="1"/>
            </p:cNvCxnSpPr>
            <p:nvPr/>
          </p:nvCxnSpPr>
          <p:spPr>
            <a:xfrm>
              <a:off x="6977080" y="3786190"/>
              <a:ext cx="381002"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1538" y="1000108"/>
            <a:ext cx="8072462" cy="5126055"/>
          </a:xfrm>
        </p:spPr>
        <p:txBody>
          <a:bodyPr/>
          <a:lstStyle/>
          <a:p>
            <a:r>
              <a:rPr lang="en-NZ" dirty="0" smtClean="0"/>
              <a:t>And here are all the classes in the pipeline...</a:t>
            </a:r>
          </a:p>
          <a:p>
            <a:endParaRPr lang="en-NZ" dirty="0"/>
          </a:p>
        </p:txBody>
      </p:sp>
      <p:sp>
        <p:nvSpPr>
          <p:cNvPr id="3" name="Title 2"/>
          <p:cNvSpPr>
            <a:spLocks noGrp="1"/>
          </p:cNvSpPr>
          <p:nvPr>
            <p:ph type="ctrTitle"/>
          </p:nvPr>
        </p:nvSpPr>
        <p:spPr/>
        <p:txBody>
          <a:bodyPr/>
          <a:lstStyle/>
          <a:p>
            <a:r>
              <a:rPr lang="en-NZ" dirty="0" smtClean="0"/>
              <a:t>The Full Pipeline</a:t>
            </a:r>
            <a:endParaRPr lang="en-NZ" dirty="0"/>
          </a:p>
        </p:txBody>
      </p:sp>
      <p:graphicFrame>
        <p:nvGraphicFramePr>
          <p:cNvPr id="4" name="Table 3"/>
          <p:cNvGraphicFramePr>
            <a:graphicFrameLocks noGrp="1"/>
          </p:cNvGraphicFramePr>
          <p:nvPr/>
        </p:nvGraphicFramePr>
        <p:xfrm>
          <a:off x="1071538" y="1643050"/>
          <a:ext cx="8072462" cy="3611880"/>
        </p:xfrm>
        <a:graphic>
          <a:graphicData uri="http://schemas.openxmlformats.org/drawingml/2006/table">
            <a:tbl>
              <a:tblPr firstRow="1" bandRow="1">
                <a:tableStyleId>{5C22544A-7EE6-4342-B048-85BDC9FD1C3A}</a:tableStyleId>
              </a:tblPr>
              <a:tblGrid>
                <a:gridCol w="2541330"/>
                <a:gridCol w="2890629"/>
                <a:gridCol w="2640503"/>
              </a:tblGrid>
              <a:tr h="3500462">
                <a:tc>
                  <a:txBody>
                    <a:bodyPr/>
                    <a:lstStyle/>
                    <a:p>
                      <a:r>
                        <a:rPr lang="en-NZ" sz="1100" dirty="0" err="1" smtClean="0">
                          <a:solidFill>
                            <a:schemeClr val="tx1"/>
                          </a:solidFill>
                        </a:rPr>
                        <a:t>Boo.Lang.Parser.BooParsingStep</a:t>
                      </a:r>
                      <a:endParaRPr lang="en-NZ" sz="1100" dirty="0" smtClean="0">
                        <a:solidFill>
                          <a:schemeClr val="tx1"/>
                        </a:solidFill>
                      </a:endParaRPr>
                    </a:p>
                    <a:p>
                      <a:r>
                        <a:rPr lang="en-NZ" sz="1100" dirty="0" err="1" smtClean="0">
                          <a:solidFill>
                            <a:schemeClr val="tx1"/>
                          </a:solidFill>
                        </a:rPr>
                        <a:t>InitializeTypeSystemServices</a:t>
                      </a:r>
                      <a:endParaRPr lang="en-NZ" sz="1100" dirty="0" smtClean="0">
                        <a:solidFill>
                          <a:schemeClr val="tx1"/>
                        </a:solidFill>
                      </a:endParaRPr>
                    </a:p>
                    <a:p>
                      <a:r>
                        <a:rPr lang="en-NZ" sz="1100" dirty="0" err="1" smtClean="0">
                          <a:solidFill>
                            <a:schemeClr val="tx1"/>
                          </a:solidFill>
                        </a:rPr>
                        <a:t>PreErrorChecking</a:t>
                      </a:r>
                      <a:endParaRPr lang="en-NZ" sz="1100" dirty="0" smtClean="0">
                        <a:solidFill>
                          <a:schemeClr val="tx1"/>
                        </a:solidFill>
                      </a:endParaRPr>
                    </a:p>
                    <a:p>
                      <a:r>
                        <a:rPr lang="en-NZ" sz="1100" dirty="0" err="1" smtClean="0">
                          <a:solidFill>
                            <a:schemeClr val="tx1"/>
                          </a:solidFill>
                        </a:rPr>
                        <a:t>MergePartialClasses</a:t>
                      </a:r>
                      <a:endParaRPr lang="en-NZ" sz="1100" dirty="0" smtClean="0">
                        <a:solidFill>
                          <a:schemeClr val="tx1"/>
                        </a:solidFill>
                      </a:endParaRPr>
                    </a:p>
                    <a:p>
                      <a:r>
                        <a:rPr lang="en-NZ" sz="1100" dirty="0" err="1" smtClean="0">
                          <a:solidFill>
                            <a:schemeClr val="tx1"/>
                          </a:solidFill>
                        </a:rPr>
                        <a:t>InitializeNameResolutionService</a:t>
                      </a:r>
                      <a:endParaRPr lang="en-NZ" sz="1100" dirty="0" smtClean="0">
                        <a:solidFill>
                          <a:schemeClr val="tx1"/>
                        </a:solidFill>
                      </a:endParaRPr>
                    </a:p>
                    <a:p>
                      <a:r>
                        <a:rPr lang="en-NZ" sz="1100" dirty="0" err="1" smtClean="0">
                          <a:solidFill>
                            <a:schemeClr val="tx1"/>
                          </a:solidFill>
                        </a:rPr>
                        <a:t>IntroduceGlobalNamespaces</a:t>
                      </a:r>
                      <a:endParaRPr lang="en-NZ" sz="1100" dirty="0" smtClean="0">
                        <a:solidFill>
                          <a:schemeClr val="tx1"/>
                        </a:solidFill>
                      </a:endParaRPr>
                    </a:p>
                    <a:p>
                      <a:r>
                        <a:rPr lang="en-NZ" sz="1100" dirty="0" err="1" smtClean="0">
                          <a:solidFill>
                            <a:schemeClr val="tx1"/>
                          </a:solidFill>
                        </a:rPr>
                        <a:t>TransformCallableDefinitions</a:t>
                      </a:r>
                      <a:endParaRPr lang="en-NZ" sz="1100" dirty="0" smtClean="0">
                        <a:solidFill>
                          <a:schemeClr val="tx1"/>
                        </a:solidFill>
                      </a:endParaRPr>
                    </a:p>
                    <a:p>
                      <a:r>
                        <a:rPr lang="en-NZ" sz="1100" dirty="0" err="1" smtClean="0">
                          <a:solidFill>
                            <a:schemeClr val="tx1"/>
                          </a:solidFill>
                        </a:rPr>
                        <a:t>BindTypeDefinitions</a:t>
                      </a:r>
                      <a:endParaRPr lang="en-NZ" sz="1100" dirty="0" smtClean="0">
                        <a:solidFill>
                          <a:schemeClr val="tx1"/>
                        </a:solidFill>
                      </a:endParaRPr>
                    </a:p>
                    <a:p>
                      <a:r>
                        <a:rPr lang="en-NZ" sz="1100" dirty="0" err="1" smtClean="0">
                          <a:solidFill>
                            <a:schemeClr val="tx1"/>
                          </a:solidFill>
                        </a:rPr>
                        <a:t>BindGenericParameters</a:t>
                      </a:r>
                      <a:endParaRPr lang="en-NZ" sz="1100" dirty="0" smtClean="0">
                        <a:solidFill>
                          <a:schemeClr val="tx1"/>
                        </a:solidFill>
                      </a:endParaRPr>
                    </a:p>
                    <a:p>
                      <a:r>
                        <a:rPr lang="en-NZ" sz="1100" dirty="0" err="1" smtClean="0">
                          <a:solidFill>
                            <a:schemeClr val="tx1"/>
                          </a:solidFill>
                        </a:rPr>
                        <a:t>BindNamespaces</a:t>
                      </a:r>
                      <a:endParaRPr lang="en-NZ" sz="1100" dirty="0" smtClean="0">
                        <a:solidFill>
                          <a:schemeClr val="tx1"/>
                        </a:solidFill>
                      </a:endParaRPr>
                    </a:p>
                    <a:p>
                      <a:r>
                        <a:rPr lang="en-NZ" sz="1100" dirty="0" err="1" smtClean="0">
                          <a:solidFill>
                            <a:schemeClr val="tx1"/>
                          </a:solidFill>
                        </a:rPr>
                        <a:t>BindBaseTypes</a:t>
                      </a:r>
                      <a:endParaRPr lang="en-NZ" sz="1100" dirty="0" smtClean="0">
                        <a:solidFill>
                          <a:schemeClr val="tx1"/>
                        </a:solidFill>
                      </a:endParaRPr>
                    </a:p>
                    <a:p>
                      <a:r>
                        <a:rPr lang="en-NZ" sz="1100" dirty="0" err="1" smtClean="0">
                          <a:solidFill>
                            <a:schemeClr val="tx1"/>
                          </a:solidFill>
                        </a:rPr>
                        <a:t>MacroAndAttributeExpansion</a:t>
                      </a:r>
                      <a:endParaRPr lang="en-NZ" sz="1100" dirty="0" smtClean="0">
                        <a:solidFill>
                          <a:schemeClr val="tx1"/>
                        </a:solidFill>
                      </a:endParaRPr>
                    </a:p>
                    <a:p>
                      <a:r>
                        <a:rPr lang="en-NZ" sz="1100" dirty="0" err="1" smtClean="0">
                          <a:solidFill>
                            <a:schemeClr val="tx1"/>
                          </a:solidFill>
                        </a:rPr>
                        <a:t>ExpandAstLiterals</a:t>
                      </a:r>
                      <a:endParaRPr lang="en-NZ" sz="1100" dirty="0" smtClean="0">
                        <a:solidFill>
                          <a:schemeClr val="tx1"/>
                        </a:solidFill>
                      </a:endParaRPr>
                    </a:p>
                    <a:p>
                      <a:r>
                        <a:rPr lang="en-NZ" sz="1100" dirty="0" err="1" smtClean="0">
                          <a:solidFill>
                            <a:schemeClr val="tx1"/>
                          </a:solidFill>
                        </a:rPr>
                        <a:t>IntroduceModuleClasses</a:t>
                      </a:r>
                      <a:endParaRPr lang="en-NZ" sz="1100" dirty="0" smtClean="0">
                        <a:solidFill>
                          <a:schemeClr val="tx1"/>
                        </a:solidFill>
                      </a:endParaRPr>
                    </a:p>
                    <a:p>
                      <a:r>
                        <a:rPr lang="en-NZ" sz="1100" dirty="0" err="1" smtClean="0">
                          <a:solidFill>
                            <a:schemeClr val="tx1"/>
                          </a:solidFill>
                        </a:rPr>
                        <a:t>NormalizeStatementModifiers</a:t>
                      </a:r>
                      <a:endParaRPr lang="en-NZ" sz="1100" dirty="0" smtClean="0">
                        <a:solidFill>
                          <a:schemeClr val="tx1"/>
                        </a:solidFill>
                      </a:endParaRPr>
                    </a:p>
                    <a:p>
                      <a:r>
                        <a:rPr lang="en-NZ" sz="1100" dirty="0" err="1" smtClean="0">
                          <a:solidFill>
                            <a:schemeClr val="tx1"/>
                          </a:solidFill>
                        </a:rPr>
                        <a:t>NormalizeTypeAndMemberDefinitions</a:t>
                      </a:r>
                      <a:endParaRPr lang="en-NZ" sz="1100" dirty="0" smtClean="0">
                        <a:solidFill>
                          <a:schemeClr val="tx1"/>
                        </a:solidFill>
                      </a:endParaRPr>
                    </a:p>
                    <a:p>
                      <a:r>
                        <a:rPr lang="en-NZ" sz="1100" dirty="0" err="1" smtClean="0">
                          <a:solidFill>
                            <a:schemeClr val="tx1"/>
                          </a:solidFill>
                        </a:rPr>
                        <a:t>NormalizeOmittedExpressions</a:t>
                      </a:r>
                      <a:endParaRPr lang="en-NZ" sz="1100" dirty="0" smtClean="0">
                        <a:solidFill>
                          <a:schemeClr val="tx1"/>
                        </a:solidFill>
                      </a:endParaRPr>
                    </a:p>
                    <a:p>
                      <a:r>
                        <a:rPr lang="en-NZ" sz="1100" dirty="0" err="1" smtClean="0">
                          <a:solidFill>
                            <a:schemeClr val="tx1"/>
                          </a:solidFill>
                        </a:rPr>
                        <a:t>BindTypeDefinitions</a:t>
                      </a:r>
                      <a:endParaRPr lang="en-NZ" sz="1100" dirty="0" smtClean="0">
                        <a:solidFill>
                          <a:schemeClr val="tx1"/>
                        </a:solidFill>
                      </a:endParaRPr>
                    </a:p>
                    <a:p>
                      <a:r>
                        <a:rPr lang="en-NZ" sz="1100" dirty="0" err="1" smtClean="0">
                          <a:solidFill>
                            <a:schemeClr val="tx1"/>
                          </a:solidFill>
                        </a:rPr>
                        <a:t>BindGenericParameters</a:t>
                      </a:r>
                      <a:endParaRPr lang="en-NZ" sz="1100" dirty="0" smtClean="0">
                        <a:solidFill>
                          <a:schemeClr val="tx1"/>
                        </a:solidFill>
                      </a:endParaRPr>
                    </a:p>
                    <a:p>
                      <a:r>
                        <a:rPr lang="en-NZ" sz="1100" dirty="0" err="1" smtClean="0">
                          <a:solidFill>
                            <a:schemeClr val="tx1"/>
                          </a:solidFill>
                        </a:rPr>
                        <a:t>BindEnumMembers</a:t>
                      </a:r>
                      <a:endParaRPr lang="en-NZ" sz="1100" dirty="0" smtClean="0">
                        <a:solidFill>
                          <a:schemeClr val="tx1"/>
                        </a:solidFill>
                      </a:endParaRPr>
                    </a:p>
                  </a:txBody>
                  <a:tcPr>
                    <a:solidFill>
                      <a:srgbClr val="FFC000"/>
                    </a:solidFill>
                  </a:tcPr>
                </a:tc>
                <a:tc>
                  <a:txBody>
                    <a:bodyPr/>
                    <a:lstStyle/>
                    <a:p>
                      <a:r>
                        <a:rPr lang="en-NZ" sz="1100" dirty="0" err="1" smtClean="0">
                          <a:solidFill>
                            <a:schemeClr val="tx1"/>
                          </a:solidFill>
                        </a:rPr>
                        <a:t>BindBaseTypes</a:t>
                      </a:r>
                      <a:endParaRPr lang="en-NZ" sz="1100" dirty="0" smtClean="0">
                        <a:solidFill>
                          <a:schemeClr val="tx1"/>
                        </a:solidFill>
                      </a:endParaRPr>
                    </a:p>
                    <a:p>
                      <a:r>
                        <a:rPr lang="en-NZ" sz="1100" dirty="0" err="1" smtClean="0">
                          <a:solidFill>
                            <a:schemeClr val="tx1"/>
                          </a:solidFill>
                        </a:rPr>
                        <a:t>CheckMemberTypes</a:t>
                      </a:r>
                      <a:endParaRPr lang="en-NZ" sz="1100" dirty="0" smtClean="0">
                        <a:solidFill>
                          <a:schemeClr val="tx1"/>
                        </a:solidFill>
                      </a:endParaRPr>
                    </a:p>
                    <a:p>
                      <a:r>
                        <a:rPr lang="en-NZ" sz="1100" dirty="0" err="1" smtClean="0">
                          <a:solidFill>
                            <a:schemeClr val="tx1"/>
                          </a:solidFill>
                        </a:rPr>
                        <a:t>BindMethods</a:t>
                      </a:r>
                      <a:endParaRPr lang="en-NZ" sz="1100" dirty="0" smtClean="0">
                        <a:solidFill>
                          <a:schemeClr val="tx1"/>
                        </a:solidFill>
                      </a:endParaRPr>
                    </a:p>
                    <a:p>
                      <a:r>
                        <a:rPr lang="en-NZ" sz="1100" dirty="0" err="1" smtClean="0">
                          <a:solidFill>
                            <a:schemeClr val="tx1"/>
                          </a:solidFill>
                        </a:rPr>
                        <a:t>ResolveTypeReferences</a:t>
                      </a:r>
                      <a:endParaRPr lang="en-NZ" sz="1100" dirty="0" smtClean="0">
                        <a:solidFill>
                          <a:schemeClr val="tx1"/>
                        </a:solidFill>
                      </a:endParaRPr>
                    </a:p>
                    <a:p>
                      <a:r>
                        <a:rPr lang="en-NZ" sz="1100" dirty="0" err="1" smtClean="0">
                          <a:solidFill>
                            <a:schemeClr val="tx1"/>
                          </a:solidFill>
                        </a:rPr>
                        <a:t>BindTypeMembers</a:t>
                      </a:r>
                      <a:endParaRPr lang="en-NZ" sz="1100" dirty="0" smtClean="0">
                        <a:solidFill>
                          <a:schemeClr val="tx1"/>
                        </a:solidFill>
                      </a:endParaRPr>
                    </a:p>
                    <a:p>
                      <a:r>
                        <a:rPr lang="en-NZ" sz="1100" dirty="0" err="1" smtClean="0">
                          <a:solidFill>
                            <a:schemeClr val="tx1"/>
                          </a:solidFill>
                        </a:rPr>
                        <a:t>CheckGenericConstraints</a:t>
                      </a:r>
                      <a:endParaRPr lang="en-NZ" sz="1100" dirty="0" smtClean="0">
                        <a:solidFill>
                          <a:schemeClr val="tx1"/>
                        </a:solidFill>
                      </a:endParaRPr>
                    </a:p>
                    <a:p>
                      <a:r>
                        <a:rPr lang="en-NZ" sz="1100" dirty="0" err="1" smtClean="0">
                          <a:solidFill>
                            <a:schemeClr val="tx1"/>
                          </a:solidFill>
                        </a:rPr>
                        <a:t>ProcessInheritedAbstractMembers</a:t>
                      </a:r>
                      <a:endParaRPr lang="en-NZ" sz="1100" dirty="0" smtClean="0">
                        <a:solidFill>
                          <a:schemeClr val="tx1"/>
                        </a:solidFill>
                      </a:endParaRPr>
                    </a:p>
                    <a:p>
                      <a:r>
                        <a:rPr lang="en-NZ" sz="1100" dirty="0" err="1" smtClean="0">
                          <a:solidFill>
                            <a:schemeClr val="tx1"/>
                          </a:solidFill>
                        </a:rPr>
                        <a:t>CheckMemberNames</a:t>
                      </a:r>
                      <a:endParaRPr lang="en-NZ" sz="1100" dirty="0" smtClean="0">
                        <a:solidFill>
                          <a:schemeClr val="tx1"/>
                        </a:solidFill>
                      </a:endParaRPr>
                    </a:p>
                    <a:p>
                      <a:r>
                        <a:rPr lang="en-NZ" sz="1100" dirty="0" err="1" smtClean="0">
                          <a:solidFill>
                            <a:schemeClr val="tx1"/>
                          </a:solidFill>
                        </a:rPr>
                        <a:t>ProcessMethodBodiesWithDuckTyping</a:t>
                      </a:r>
                      <a:endParaRPr lang="en-NZ" sz="1100" dirty="0" smtClean="0">
                        <a:solidFill>
                          <a:schemeClr val="tx1"/>
                        </a:solidFill>
                      </a:endParaRPr>
                    </a:p>
                    <a:p>
                      <a:r>
                        <a:rPr lang="en-NZ" sz="1100" dirty="0" err="1" smtClean="0">
                          <a:solidFill>
                            <a:schemeClr val="tx1"/>
                          </a:solidFill>
                        </a:rPr>
                        <a:t>PreProcessExtensionMethods</a:t>
                      </a:r>
                      <a:endParaRPr lang="en-NZ" sz="1100" dirty="0" smtClean="0">
                        <a:solidFill>
                          <a:schemeClr val="tx1"/>
                        </a:solidFill>
                      </a:endParaRPr>
                    </a:p>
                    <a:p>
                      <a:r>
                        <a:rPr lang="en-NZ" sz="1100" dirty="0" err="1" smtClean="0">
                          <a:solidFill>
                            <a:schemeClr val="tx1"/>
                          </a:solidFill>
                        </a:rPr>
                        <a:t>ConstantFolding</a:t>
                      </a:r>
                      <a:endParaRPr lang="en-NZ" sz="1100" dirty="0" smtClean="0">
                        <a:solidFill>
                          <a:schemeClr val="tx1"/>
                        </a:solidFill>
                      </a:endParaRPr>
                    </a:p>
                    <a:p>
                      <a:r>
                        <a:rPr lang="en-NZ" sz="1100" dirty="0" err="1" smtClean="0">
                          <a:solidFill>
                            <a:schemeClr val="tx1"/>
                          </a:solidFill>
                        </a:rPr>
                        <a:t>NormalizeLiterals</a:t>
                      </a:r>
                      <a:endParaRPr lang="en-NZ" sz="1100" dirty="0" smtClean="0">
                        <a:solidFill>
                          <a:schemeClr val="tx1"/>
                        </a:solidFill>
                      </a:endParaRPr>
                    </a:p>
                    <a:p>
                      <a:r>
                        <a:rPr lang="en-NZ" sz="1100" dirty="0" err="1" smtClean="0">
                          <a:solidFill>
                            <a:schemeClr val="tx1"/>
                          </a:solidFill>
                        </a:rPr>
                        <a:t>OptimizeIterationStatements</a:t>
                      </a:r>
                      <a:endParaRPr lang="en-NZ" sz="1100" dirty="0" smtClean="0">
                        <a:solidFill>
                          <a:schemeClr val="tx1"/>
                        </a:solidFill>
                      </a:endParaRPr>
                    </a:p>
                    <a:p>
                      <a:r>
                        <a:rPr lang="en-NZ" sz="1100" dirty="0" err="1" smtClean="0">
                          <a:solidFill>
                            <a:schemeClr val="tx1"/>
                          </a:solidFill>
                        </a:rPr>
                        <a:t>BranchChecking</a:t>
                      </a:r>
                      <a:endParaRPr lang="en-NZ" sz="1100" dirty="0" smtClean="0">
                        <a:solidFill>
                          <a:schemeClr val="tx1"/>
                        </a:solidFill>
                      </a:endParaRPr>
                    </a:p>
                    <a:p>
                      <a:r>
                        <a:rPr lang="en-NZ" sz="1100" dirty="0" err="1" smtClean="0">
                          <a:solidFill>
                            <a:schemeClr val="tx1"/>
                          </a:solidFill>
                        </a:rPr>
                        <a:t>CheckIdentifiers</a:t>
                      </a:r>
                      <a:endParaRPr lang="en-NZ" sz="1100" dirty="0" smtClean="0">
                        <a:solidFill>
                          <a:schemeClr val="tx1"/>
                        </a:solidFill>
                      </a:endParaRPr>
                    </a:p>
                    <a:p>
                      <a:r>
                        <a:rPr lang="en-NZ" sz="1100" dirty="0" err="1" smtClean="0">
                          <a:solidFill>
                            <a:schemeClr val="tx1"/>
                          </a:solidFill>
                        </a:rPr>
                        <a:t>StricterErrorChecking</a:t>
                      </a:r>
                      <a:endParaRPr lang="en-NZ" sz="1100" dirty="0" smtClean="0">
                        <a:solidFill>
                          <a:schemeClr val="tx1"/>
                        </a:solidFill>
                      </a:endParaRPr>
                    </a:p>
                    <a:p>
                      <a:r>
                        <a:rPr lang="en-NZ" sz="1100" dirty="0" err="1" smtClean="0">
                          <a:solidFill>
                            <a:schemeClr val="tx1"/>
                          </a:solidFill>
                        </a:rPr>
                        <a:t>CheckAttributesUsage</a:t>
                      </a:r>
                      <a:endParaRPr lang="en-NZ" sz="1100" dirty="0" smtClean="0">
                        <a:solidFill>
                          <a:schemeClr val="tx1"/>
                        </a:solidFill>
                      </a:endParaRPr>
                    </a:p>
                    <a:p>
                      <a:r>
                        <a:rPr lang="en-NZ" sz="1100" dirty="0" err="1" smtClean="0">
                          <a:solidFill>
                            <a:schemeClr val="tx1"/>
                          </a:solidFill>
                        </a:rPr>
                        <a:t>ExpandDuckTypedExpression</a:t>
                      </a:r>
                      <a:r>
                        <a:rPr lang="en-NZ" sz="1100" dirty="0" smtClean="0">
                          <a:solidFill>
                            <a:schemeClr val="tx1"/>
                          </a:solidFill>
                        </a:rPr>
                        <a:t/>
                      </a:r>
                      <a:br>
                        <a:rPr lang="en-NZ" sz="1100" dirty="0" smtClean="0">
                          <a:solidFill>
                            <a:schemeClr val="tx1"/>
                          </a:solidFill>
                        </a:rPr>
                      </a:br>
                      <a:r>
                        <a:rPr lang="en-NZ" sz="1100" dirty="0" err="1" smtClean="0">
                          <a:solidFill>
                            <a:schemeClr val="tx1"/>
                          </a:solidFill>
                        </a:rPr>
                        <a:t>ProcessAssignmentsToValueTypeMembers</a:t>
                      </a:r>
                      <a:endParaRPr lang="en-NZ" sz="1100" dirty="0" smtClean="0">
                        <a:solidFill>
                          <a:schemeClr val="tx1"/>
                        </a:solidFill>
                      </a:endParaRPr>
                    </a:p>
                    <a:p>
                      <a:r>
                        <a:rPr lang="en-NZ" sz="1100" dirty="0" err="1" smtClean="0">
                          <a:solidFill>
                            <a:schemeClr val="tx1"/>
                          </a:solidFill>
                        </a:rPr>
                        <a:t>ExpandProperties</a:t>
                      </a:r>
                      <a:endParaRPr lang="en-NZ" sz="1100" dirty="0" smtClean="0">
                        <a:solidFill>
                          <a:schemeClr val="tx1"/>
                        </a:solidFill>
                      </a:endParaRPr>
                    </a:p>
                    <a:p>
                      <a:endParaRPr lang="en-NZ" sz="1100" dirty="0">
                        <a:solidFill>
                          <a:schemeClr val="tx1"/>
                        </a:solidFill>
                      </a:endParaRPr>
                    </a:p>
                  </a:txBody>
                  <a:tcPr>
                    <a:solidFill>
                      <a:srgbClr val="FFC000"/>
                    </a:solidFill>
                  </a:tcPr>
                </a:tc>
                <a:tc>
                  <a:txBody>
                    <a:bodyPr/>
                    <a:lstStyle/>
                    <a:p>
                      <a:r>
                        <a:rPr lang="en-NZ" sz="1100" dirty="0" err="1" smtClean="0">
                          <a:solidFill>
                            <a:schemeClr val="tx1"/>
                          </a:solidFill>
                        </a:rPr>
                        <a:t>RemoveDeadCode</a:t>
                      </a:r>
                      <a:endParaRPr lang="en-NZ" sz="1100" dirty="0" smtClean="0">
                        <a:solidFill>
                          <a:schemeClr val="tx1"/>
                        </a:solidFill>
                      </a:endParaRPr>
                    </a:p>
                    <a:p>
                      <a:r>
                        <a:rPr lang="en-NZ" sz="1100" dirty="0" err="1" smtClean="0">
                          <a:solidFill>
                            <a:schemeClr val="tx1"/>
                          </a:solidFill>
                        </a:rPr>
                        <a:t>CheckMembersProtectionLevel</a:t>
                      </a:r>
                      <a:endParaRPr lang="en-NZ" sz="1100" dirty="0" smtClean="0">
                        <a:solidFill>
                          <a:schemeClr val="tx1"/>
                        </a:solidFill>
                      </a:endParaRPr>
                    </a:p>
                    <a:p>
                      <a:r>
                        <a:rPr lang="en-NZ" sz="1100" dirty="0" err="1" smtClean="0">
                          <a:solidFill>
                            <a:schemeClr val="tx1"/>
                          </a:solidFill>
                        </a:rPr>
                        <a:t>NormalizeIterationStatements</a:t>
                      </a:r>
                      <a:endParaRPr lang="en-NZ" sz="1100" dirty="0" smtClean="0">
                        <a:solidFill>
                          <a:schemeClr val="tx1"/>
                        </a:solidFill>
                      </a:endParaRPr>
                    </a:p>
                    <a:p>
                      <a:r>
                        <a:rPr lang="en-NZ" sz="1100" dirty="0" err="1" smtClean="0">
                          <a:solidFill>
                            <a:schemeClr val="tx1"/>
                          </a:solidFill>
                        </a:rPr>
                        <a:t>ProcessSharedLocals</a:t>
                      </a:r>
                      <a:endParaRPr lang="en-NZ" sz="1100" dirty="0" smtClean="0">
                        <a:solidFill>
                          <a:schemeClr val="tx1"/>
                        </a:solidFill>
                      </a:endParaRPr>
                    </a:p>
                    <a:p>
                      <a:r>
                        <a:rPr lang="en-NZ" sz="1100" dirty="0" err="1" smtClean="0">
                          <a:solidFill>
                            <a:schemeClr val="tx1"/>
                          </a:solidFill>
                        </a:rPr>
                        <a:t>ProcessClosures</a:t>
                      </a:r>
                      <a:endParaRPr lang="en-NZ" sz="1100" dirty="0" smtClean="0">
                        <a:solidFill>
                          <a:schemeClr val="tx1"/>
                        </a:solidFill>
                      </a:endParaRPr>
                    </a:p>
                    <a:p>
                      <a:r>
                        <a:rPr lang="en-NZ" sz="1100" dirty="0" err="1" smtClean="0">
                          <a:solidFill>
                            <a:schemeClr val="tx1"/>
                          </a:solidFill>
                        </a:rPr>
                        <a:t>ProcessGenerators</a:t>
                      </a:r>
                      <a:endParaRPr lang="en-NZ" sz="1100" dirty="0" smtClean="0">
                        <a:solidFill>
                          <a:schemeClr val="tx1"/>
                        </a:solidFill>
                      </a:endParaRPr>
                    </a:p>
                    <a:p>
                      <a:r>
                        <a:rPr lang="en-NZ" sz="1100" dirty="0" err="1" smtClean="0">
                          <a:solidFill>
                            <a:schemeClr val="tx1"/>
                          </a:solidFill>
                        </a:rPr>
                        <a:t>ExpandVarArgsMethodInvocations</a:t>
                      </a:r>
                      <a:endParaRPr lang="en-NZ" sz="1100" dirty="0" smtClean="0">
                        <a:solidFill>
                          <a:schemeClr val="tx1"/>
                        </a:solidFill>
                      </a:endParaRPr>
                    </a:p>
                    <a:p>
                      <a:r>
                        <a:rPr lang="en-NZ" sz="1100" dirty="0" err="1" smtClean="0">
                          <a:solidFill>
                            <a:schemeClr val="tx1"/>
                          </a:solidFill>
                        </a:rPr>
                        <a:t>InjectCallableConversions</a:t>
                      </a:r>
                      <a:endParaRPr lang="en-NZ" sz="1100" dirty="0" smtClean="0">
                        <a:solidFill>
                          <a:schemeClr val="tx1"/>
                        </a:solidFill>
                      </a:endParaRPr>
                    </a:p>
                    <a:p>
                      <a:r>
                        <a:rPr lang="en-NZ" sz="1100" dirty="0" err="1" smtClean="0">
                          <a:solidFill>
                            <a:schemeClr val="tx1"/>
                          </a:solidFill>
                        </a:rPr>
                        <a:t>ImplementICallableOnCallableDefinitions</a:t>
                      </a:r>
                      <a:endParaRPr lang="en-NZ" sz="1100" dirty="0" smtClean="0">
                        <a:solidFill>
                          <a:schemeClr val="tx1"/>
                        </a:solidFill>
                      </a:endParaRPr>
                    </a:p>
                    <a:p>
                      <a:r>
                        <a:rPr lang="en-NZ" sz="1100" dirty="0" err="1" smtClean="0">
                          <a:solidFill>
                            <a:schemeClr val="tx1"/>
                          </a:solidFill>
                        </a:rPr>
                        <a:t>CheckNeverUsedMembers</a:t>
                      </a:r>
                      <a:endParaRPr lang="en-NZ" sz="1100" dirty="0" smtClean="0">
                        <a:solidFill>
                          <a:schemeClr val="tx1"/>
                        </a:solidFill>
                      </a:endParaRPr>
                    </a:p>
                    <a:p>
                      <a:r>
                        <a:rPr lang="en-NZ" sz="1100" dirty="0" err="1" smtClean="0">
                          <a:solidFill>
                            <a:schemeClr val="tx1"/>
                          </a:solidFill>
                        </a:rPr>
                        <a:t>EmitAssembly</a:t>
                      </a:r>
                      <a:endParaRPr lang="en-NZ" sz="1100" dirty="0" smtClean="0">
                        <a:solidFill>
                          <a:schemeClr val="tx1"/>
                        </a:solidFill>
                      </a:endParaRPr>
                    </a:p>
                    <a:p>
                      <a:r>
                        <a:rPr lang="en-NZ" sz="1100" dirty="0" err="1" smtClean="0">
                          <a:solidFill>
                            <a:schemeClr val="tx1"/>
                          </a:solidFill>
                        </a:rPr>
                        <a:t>SaveAssembly</a:t>
                      </a:r>
                      <a:endParaRPr lang="en-NZ" sz="1100" dirty="0">
                        <a:solidFill>
                          <a:schemeClr val="tx1"/>
                        </a:solidFill>
                      </a:endParaRPr>
                    </a:p>
                  </a:txBody>
                  <a:tcPr>
                    <a:solidFill>
                      <a:srgbClr val="FFC000"/>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r>
              <a:rPr lang="en-NZ" dirty="0" smtClean="0"/>
              <a:t>Passionate </a:t>
            </a:r>
            <a:r>
              <a:rPr lang="en-NZ" dirty="0" smtClean="0"/>
              <a:t>Developer</a:t>
            </a:r>
          </a:p>
          <a:p>
            <a:r>
              <a:rPr lang="en-NZ" dirty="0" smtClean="0"/>
              <a:t>Auckland </a:t>
            </a:r>
            <a:r>
              <a:rPr lang="en-NZ" dirty="0" smtClean="0"/>
              <a:t>Architecture Chat Organiser</a:t>
            </a:r>
          </a:p>
          <a:p>
            <a:r>
              <a:rPr lang="en-NZ" dirty="0" smtClean="0"/>
              <a:t>Sometimes </a:t>
            </a:r>
            <a:r>
              <a:rPr lang="en-NZ" dirty="0" smtClean="0"/>
              <a:t>Blogger</a:t>
            </a:r>
          </a:p>
          <a:p>
            <a:r>
              <a:rPr lang="en-NZ" dirty="0" smtClean="0"/>
              <a:t>Work/Play </a:t>
            </a:r>
            <a:r>
              <a:rPr lang="en-NZ" dirty="0" smtClean="0"/>
              <a:t>at </a:t>
            </a:r>
            <a:r>
              <a:rPr lang="en-NZ" dirty="0" err="1" smtClean="0"/>
              <a:t>DevDefined</a:t>
            </a:r>
            <a:r>
              <a:rPr lang="en-NZ" dirty="0" smtClean="0"/>
              <a:t> Limited</a:t>
            </a:r>
          </a:p>
          <a:p>
            <a:endParaRPr lang="en-NZ" dirty="0" smtClean="0"/>
          </a:p>
          <a:p>
            <a:pPr>
              <a:buNone/>
            </a:pPr>
            <a:endParaRPr lang="en-NZ" dirty="0" smtClean="0"/>
          </a:p>
          <a:p>
            <a:pPr>
              <a:buNone/>
            </a:pPr>
            <a:endParaRPr lang="en-NZ" dirty="0" smtClean="0"/>
          </a:p>
          <a:p>
            <a:endParaRPr lang="en-NZ" dirty="0" smtClean="0"/>
          </a:p>
          <a:p>
            <a:endParaRPr lang="en-NZ" dirty="0" smtClean="0"/>
          </a:p>
          <a:p>
            <a:endParaRPr lang="en-NZ" dirty="0" smtClean="0"/>
          </a:p>
          <a:p>
            <a:endParaRPr lang="en-NZ" dirty="0"/>
          </a:p>
        </p:txBody>
      </p:sp>
      <p:sp>
        <p:nvSpPr>
          <p:cNvPr id="3" name="Title 2"/>
          <p:cNvSpPr>
            <a:spLocks noGrp="1"/>
          </p:cNvSpPr>
          <p:nvPr>
            <p:ph type="ctrTitle"/>
          </p:nvPr>
        </p:nvSpPr>
        <p:spPr/>
        <p:txBody>
          <a:bodyPr/>
          <a:lstStyle/>
          <a:p>
            <a:r>
              <a:rPr lang="en-NZ" dirty="0" smtClean="0"/>
              <a:t>A little about Me...</a:t>
            </a:r>
            <a:endParaRPr lang="en-NZ" dirty="0"/>
          </a:p>
        </p:txBody>
      </p:sp>
      <p:pic>
        <p:nvPicPr>
          <p:cNvPr id="76801" name="Picture 1" descr="\\openfiler\installs\LetterheadLogo.gif"/>
          <p:cNvPicPr>
            <a:picLocks noChangeAspect="1" noChangeArrowheads="1"/>
          </p:cNvPicPr>
          <p:nvPr/>
        </p:nvPicPr>
        <p:blipFill>
          <a:blip r:embed="rId2" cstate="print"/>
          <a:srcRect/>
          <a:stretch>
            <a:fillRect/>
          </a:stretch>
        </p:blipFill>
        <p:spPr bwMode="auto">
          <a:xfrm>
            <a:off x="1571604" y="4286256"/>
            <a:ext cx="7029450" cy="800100"/>
          </a:xfrm>
          <a:prstGeom prst="rect">
            <a:avLst/>
          </a:prstGeom>
          <a:noFill/>
        </p:spPr>
      </p:pic>
    </p:spTree>
    <p:extLst>
      <p:ext uri="{BB962C8B-B14F-4D97-AF65-F5344CB8AC3E}">
        <p14:creationId xmlns="" xmlns:p14="http://schemas.microsoft.com/office/powerpoint/2007/7/12/main" val="2731713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fontAlgn="base">
              <a:spcBef>
                <a:spcPct val="0"/>
              </a:spcBef>
              <a:spcAft>
                <a:spcPct val="0"/>
              </a:spcAft>
              <a:buNone/>
            </a:pPr>
            <a:r>
              <a:rPr lang="en-NZ" sz="1600" b="1" dirty="0" smtClean="0">
                <a:solidFill>
                  <a:srgbClr val="008000"/>
                </a:solidFill>
                <a:latin typeface="Courier New" pitchFamily="49" charset="0"/>
                <a:ea typeface="Calibri" pitchFamily="34" charset="0"/>
                <a:cs typeface="Courier New" pitchFamily="49" charset="0"/>
              </a:rPr>
              <a:t>import </a:t>
            </a:r>
            <a:r>
              <a:rPr lang="en-NZ" sz="1600" b="1" dirty="0" err="1" smtClean="0">
                <a:solidFill>
                  <a:srgbClr val="000000"/>
                </a:solidFill>
                <a:latin typeface="Courier New" pitchFamily="49" charset="0"/>
                <a:ea typeface="Calibri" pitchFamily="34" charset="0"/>
                <a:cs typeface="Courier New" pitchFamily="49" charset="0"/>
              </a:rPr>
              <a:t>Boo</a:t>
            </a:r>
            <a:r>
              <a:rPr lang="en-NZ" sz="1600" b="1" dirty="0" err="1" smtClean="0">
                <a:solidFill>
                  <a:srgbClr val="006400"/>
                </a:solidFill>
                <a:latin typeface="Courier New" pitchFamily="49" charset="0"/>
                <a:ea typeface="Calibri" pitchFamily="34" charset="0"/>
                <a:cs typeface="Courier New" pitchFamily="49" charset="0"/>
              </a:rPr>
              <a:t>.</a:t>
            </a:r>
            <a:r>
              <a:rPr lang="en-NZ" sz="1600" b="1" dirty="0" err="1" smtClean="0">
                <a:solidFill>
                  <a:srgbClr val="000000"/>
                </a:solidFill>
                <a:latin typeface="Courier New" pitchFamily="49" charset="0"/>
                <a:ea typeface="Calibri" pitchFamily="34" charset="0"/>
                <a:cs typeface="Courier New" pitchFamily="49" charset="0"/>
              </a:rPr>
              <a:t>Lang</a:t>
            </a:r>
            <a:r>
              <a:rPr lang="en-NZ" sz="1600" b="1" dirty="0" err="1" smtClean="0">
                <a:solidFill>
                  <a:srgbClr val="006400"/>
                </a:solidFill>
                <a:latin typeface="Courier New" pitchFamily="49" charset="0"/>
                <a:ea typeface="Calibri" pitchFamily="34" charset="0"/>
                <a:cs typeface="Courier New" pitchFamily="49" charset="0"/>
              </a:rPr>
              <a:t>.</a:t>
            </a:r>
            <a:r>
              <a:rPr lang="en-NZ" sz="1600" b="1" dirty="0" err="1" smtClean="0">
                <a:solidFill>
                  <a:srgbClr val="000000"/>
                </a:solidFill>
                <a:latin typeface="Courier New" pitchFamily="49" charset="0"/>
                <a:ea typeface="Calibri" pitchFamily="34" charset="0"/>
                <a:cs typeface="Courier New" pitchFamily="49" charset="0"/>
              </a:rPr>
              <a:t>Compiler</a:t>
            </a:r>
            <a:r>
              <a:rPr lang="en-NZ" sz="1600" b="1" dirty="0" err="1" smtClean="0">
                <a:solidFill>
                  <a:srgbClr val="006400"/>
                </a:solidFill>
                <a:latin typeface="Courier New" pitchFamily="49" charset="0"/>
                <a:ea typeface="Calibri" pitchFamily="34" charset="0"/>
                <a:cs typeface="Courier New" pitchFamily="49" charset="0"/>
              </a:rPr>
              <a:t>.</a:t>
            </a:r>
            <a:r>
              <a:rPr lang="en-NZ" sz="1600" b="1" dirty="0" err="1" smtClean="0">
                <a:solidFill>
                  <a:srgbClr val="000000"/>
                </a:solidFill>
                <a:latin typeface="Courier New" pitchFamily="49" charset="0"/>
                <a:ea typeface="Calibri" pitchFamily="34" charset="0"/>
                <a:cs typeface="Courier New" pitchFamily="49" charset="0"/>
              </a:rPr>
              <a:t>MetaProgramming</a:t>
            </a: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8000"/>
                </a:solidFill>
                <a:latin typeface="Courier New" pitchFamily="49" charset="0"/>
                <a:ea typeface="Calibri" pitchFamily="34" charset="0"/>
                <a:cs typeface="Courier New" pitchFamily="49" charset="0"/>
              </a:rPr>
              <a:t>import </a:t>
            </a:r>
            <a:r>
              <a:rPr lang="en-NZ" sz="1600" b="1" dirty="0" err="1" smtClean="0">
                <a:solidFill>
                  <a:srgbClr val="000000"/>
                </a:solidFill>
                <a:latin typeface="Courier New" pitchFamily="49" charset="0"/>
                <a:ea typeface="Calibri" pitchFamily="34" charset="0"/>
                <a:cs typeface="Courier New" pitchFamily="49" charset="0"/>
              </a:rPr>
              <a:t>Boo</a:t>
            </a:r>
            <a:r>
              <a:rPr lang="en-NZ" sz="1600" b="1" dirty="0" err="1" smtClean="0">
                <a:solidFill>
                  <a:srgbClr val="006400"/>
                </a:solidFill>
                <a:latin typeface="Courier New" pitchFamily="49" charset="0"/>
                <a:ea typeface="Calibri" pitchFamily="34" charset="0"/>
                <a:cs typeface="Courier New" pitchFamily="49" charset="0"/>
              </a:rPr>
              <a:t>.</a:t>
            </a:r>
            <a:r>
              <a:rPr lang="en-NZ" sz="1600" b="1" dirty="0" err="1" smtClean="0">
                <a:solidFill>
                  <a:srgbClr val="000000"/>
                </a:solidFill>
                <a:latin typeface="Courier New" pitchFamily="49" charset="0"/>
                <a:ea typeface="Calibri" pitchFamily="34" charset="0"/>
                <a:cs typeface="Courier New" pitchFamily="49" charset="0"/>
              </a:rPr>
              <a:t>Lang</a:t>
            </a:r>
            <a:r>
              <a:rPr lang="en-NZ" sz="1600" b="1" dirty="0" err="1" smtClean="0">
                <a:solidFill>
                  <a:srgbClr val="006400"/>
                </a:solidFill>
                <a:latin typeface="Courier New" pitchFamily="49" charset="0"/>
                <a:ea typeface="Calibri" pitchFamily="34" charset="0"/>
                <a:cs typeface="Courier New" pitchFamily="49" charset="0"/>
              </a:rPr>
              <a:t>.</a:t>
            </a:r>
            <a:r>
              <a:rPr lang="en-NZ" sz="1600" b="1" dirty="0" err="1" smtClean="0">
                <a:solidFill>
                  <a:srgbClr val="000000"/>
                </a:solidFill>
                <a:latin typeface="Courier New" pitchFamily="49" charset="0"/>
                <a:ea typeface="Calibri" pitchFamily="34" charset="0"/>
                <a:cs typeface="Courier New" pitchFamily="49" charset="0"/>
              </a:rPr>
              <a:t>Compiler</a:t>
            </a:r>
            <a:r>
              <a:rPr lang="en-NZ" sz="1600" b="1" dirty="0" err="1" smtClean="0">
                <a:solidFill>
                  <a:srgbClr val="006400"/>
                </a:solidFill>
                <a:latin typeface="Courier New" pitchFamily="49" charset="0"/>
                <a:ea typeface="Calibri" pitchFamily="34" charset="0"/>
                <a:cs typeface="Courier New" pitchFamily="49" charset="0"/>
              </a:rPr>
              <a:t>.</a:t>
            </a:r>
            <a:r>
              <a:rPr lang="en-NZ" sz="1600" b="1" dirty="0" err="1" smtClean="0">
                <a:solidFill>
                  <a:srgbClr val="000000"/>
                </a:solidFill>
                <a:latin typeface="Courier New" pitchFamily="49" charset="0"/>
                <a:ea typeface="Calibri" pitchFamily="34" charset="0"/>
                <a:cs typeface="Courier New" pitchFamily="49" charset="0"/>
              </a:rPr>
              <a:t>Ast</a:t>
            </a:r>
            <a:endParaRPr lang="en-NZ" sz="1600" b="1" dirty="0" smtClean="0">
              <a:solidFill>
                <a:srgbClr val="000000"/>
              </a:solidFill>
              <a:latin typeface="Courier New" pitchFamily="49" charset="0"/>
              <a:ea typeface="Calibri" pitchFamily="34" charset="0"/>
              <a:cs typeface="Courier New" pitchFamily="49" charset="0"/>
            </a:endParaRPr>
          </a:p>
          <a:p>
            <a:pPr marL="0" lvl="0" indent="0" eaLnBrk="0" fontAlgn="base" hangingPunct="0">
              <a:spcBef>
                <a:spcPct val="0"/>
              </a:spcBef>
              <a:spcAft>
                <a:spcPct val="0"/>
              </a:spcAft>
              <a:buNone/>
            </a:pP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6400"/>
                </a:solidFill>
                <a:latin typeface="Courier New" pitchFamily="49" charset="0"/>
                <a:ea typeface="Calibri" pitchFamily="34" charset="0"/>
                <a:cs typeface="Courier New" pitchFamily="49" charset="0"/>
              </a:rPr>
              <a:t>[</a:t>
            </a:r>
            <a:r>
              <a:rPr lang="en-NZ" sz="1600" b="1" dirty="0" smtClean="0">
                <a:solidFill>
                  <a:srgbClr val="000000"/>
                </a:solidFill>
                <a:latin typeface="Courier New" pitchFamily="49" charset="0"/>
                <a:ea typeface="Calibri" pitchFamily="34" charset="0"/>
                <a:cs typeface="Courier New" pitchFamily="49" charset="0"/>
              </a:rPr>
              <a:t>meta</a:t>
            </a:r>
            <a:r>
              <a:rPr lang="en-NZ" sz="1600" b="1" dirty="0" smtClean="0">
                <a:solidFill>
                  <a:srgbClr val="006400"/>
                </a:solidFill>
                <a:latin typeface="Courier New" pitchFamily="49" charset="0"/>
                <a:ea typeface="Calibri" pitchFamily="34" charset="0"/>
                <a:cs typeface="Courier New" pitchFamily="49" charset="0"/>
              </a:rPr>
              <a:t>]</a:t>
            </a: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00FF"/>
                </a:solidFill>
                <a:latin typeface="Courier New" pitchFamily="49" charset="0"/>
                <a:ea typeface="Calibri" pitchFamily="34" charset="0"/>
                <a:cs typeface="Courier New" pitchFamily="49" charset="0"/>
              </a:rPr>
              <a:t>def </a:t>
            </a:r>
            <a:r>
              <a:rPr lang="en-NZ" sz="1600" b="1" dirty="0" smtClean="0">
                <a:solidFill>
                  <a:srgbClr val="800080"/>
                </a:solidFill>
                <a:latin typeface="Courier New" pitchFamily="49" charset="0"/>
                <a:ea typeface="Calibri" pitchFamily="34" charset="0"/>
                <a:cs typeface="Courier New" pitchFamily="49" charset="0"/>
              </a:rPr>
              <a:t>assert</a:t>
            </a:r>
            <a:r>
              <a:rPr lang="en-NZ" sz="1600" b="1" dirty="0" smtClean="0">
                <a:solidFill>
                  <a:srgbClr val="006400"/>
                </a:solidFill>
                <a:latin typeface="Courier New" pitchFamily="49" charset="0"/>
                <a:ea typeface="Calibri" pitchFamily="34" charset="0"/>
                <a:cs typeface="Courier New" pitchFamily="49" charset="0"/>
              </a:rPr>
              <a:t>(</a:t>
            </a:r>
            <a:r>
              <a:rPr lang="en-NZ" sz="1600" b="1" dirty="0" smtClean="0">
                <a:solidFill>
                  <a:srgbClr val="000000"/>
                </a:solidFill>
                <a:latin typeface="Courier New" pitchFamily="49" charset="0"/>
                <a:ea typeface="Calibri" pitchFamily="34" charset="0"/>
                <a:cs typeface="Courier New" pitchFamily="49" charset="0"/>
              </a:rPr>
              <a:t>condition </a:t>
            </a:r>
            <a:r>
              <a:rPr lang="en-NZ" sz="1600" b="1" dirty="0" smtClean="0">
                <a:solidFill>
                  <a:srgbClr val="0000FF"/>
                </a:solidFill>
                <a:latin typeface="Courier New" pitchFamily="49" charset="0"/>
                <a:ea typeface="Calibri" pitchFamily="34" charset="0"/>
                <a:cs typeface="Courier New" pitchFamily="49" charset="0"/>
              </a:rPr>
              <a:t>as </a:t>
            </a:r>
            <a:r>
              <a:rPr lang="en-NZ" sz="1600" b="1" dirty="0" smtClean="0">
                <a:solidFill>
                  <a:srgbClr val="000000"/>
                </a:solidFill>
                <a:latin typeface="Courier New" pitchFamily="49" charset="0"/>
                <a:ea typeface="Calibri" pitchFamily="34" charset="0"/>
                <a:cs typeface="Courier New" pitchFamily="49" charset="0"/>
              </a:rPr>
              <a:t>Expression</a:t>
            </a:r>
            <a:r>
              <a:rPr lang="en-NZ" sz="1600" b="1" dirty="0" smtClean="0">
                <a:solidFill>
                  <a:srgbClr val="006400"/>
                </a:solidFill>
                <a:latin typeface="Courier New" pitchFamily="49" charset="0"/>
                <a:ea typeface="Calibri" pitchFamily="34" charset="0"/>
                <a:cs typeface="Courier New" pitchFamily="49" charset="0"/>
              </a:rPr>
              <a:t>)</a:t>
            </a:r>
            <a:r>
              <a:rPr lang="en-NZ" sz="1600" b="1" dirty="0" smtClean="0">
                <a:solidFill>
                  <a:srgbClr val="000000"/>
                </a:solidFill>
                <a:latin typeface="Courier New" pitchFamily="49" charset="0"/>
                <a:ea typeface="Calibri" pitchFamily="34" charset="0"/>
                <a:cs typeface="Courier New" pitchFamily="49" charset="0"/>
              </a:rPr>
              <a:t>:</a:t>
            </a: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0000"/>
                </a:solidFill>
                <a:latin typeface="Courier New" pitchFamily="49" charset="0"/>
                <a:ea typeface="Calibri" pitchFamily="34" charset="0"/>
                <a:cs typeface="Courier New" pitchFamily="49" charset="0"/>
              </a:rPr>
              <a:t>  </a:t>
            </a:r>
            <a:r>
              <a:rPr lang="en-NZ" sz="1600" b="1" dirty="0" smtClean="0">
                <a:solidFill>
                  <a:srgbClr val="000080"/>
                </a:solidFill>
                <a:latin typeface="Courier New" pitchFamily="49" charset="0"/>
                <a:ea typeface="Calibri" pitchFamily="34" charset="0"/>
                <a:cs typeface="Courier New" pitchFamily="49" charset="0"/>
              </a:rPr>
              <a:t>return </a:t>
            </a:r>
            <a:r>
              <a:rPr lang="en-NZ" sz="1600" b="1" dirty="0" smtClean="0">
                <a:solidFill>
                  <a:srgbClr val="006400"/>
                </a:solidFill>
                <a:latin typeface="Courier New" pitchFamily="49" charset="0"/>
                <a:ea typeface="Calibri" pitchFamily="34" charset="0"/>
                <a:cs typeface="Courier New" pitchFamily="49" charset="0"/>
              </a:rPr>
              <a:t>[|</a:t>
            </a: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6400"/>
                </a:solidFill>
                <a:latin typeface="Courier New" pitchFamily="49" charset="0"/>
                <a:ea typeface="Calibri" pitchFamily="34" charset="0"/>
                <a:cs typeface="Courier New" pitchFamily="49" charset="0"/>
              </a:rPr>
              <a:t>    </a:t>
            </a:r>
            <a:r>
              <a:rPr lang="en-NZ" sz="1600" b="1" dirty="0" smtClean="0">
                <a:solidFill>
                  <a:srgbClr val="0000FF"/>
                </a:solidFill>
                <a:latin typeface="Courier New" pitchFamily="49" charset="0"/>
                <a:ea typeface="Calibri" pitchFamily="34" charset="0"/>
                <a:cs typeface="Courier New" pitchFamily="49" charset="0"/>
              </a:rPr>
              <a:t>if </a:t>
            </a:r>
            <a:r>
              <a:rPr lang="en-NZ" sz="1600" b="1" dirty="0" smtClean="0">
                <a:solidFill>
                  <a:srgbClr val="008B8B"/>
                </a:solidFill>
                <a:latin typeface="Courier New" pitchFamily="49" charset="0"/>
                <a:ea typeface="Calibri" pitchFamily="34" charset="0"/>
                <a:cs typeface="Courier New" pitchFamily="49" charset="0"/>
              </a:rPr>
              <a:t>not </a:t>
            </a:r>
            <a:r>
              <a:rPr lang="en-NZ" sz="1600" b="1" dirty="0" smtClean="0">
                <a:solidFill>
                  <a:srgbClr val="000000"/>
                </a:solidFill>
                <a:latin typeface="Courier New" pitchFamily="49" charset="0"/>
                <a:ea typeface="Calibri" pitchFamily="34" charset="0"/>
                <a:cs typeface="Courier New" pitchFamily="49" charset="0"/>
              </a:rPr>
              <a:t>$condition:</a:t>
            </a: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0000"/>
                </a:solidFill>
                <a:latin typeface="Courier New" pitchFamily="49" charset="0"/>
                <a:ea typeface="Calibri" pitchFamily="34" charset="0"/>
                <a:cs typeface="Courier New" pitchFamily="49" charset="0"/>
              </a:rPr>
              <a:t>      </a:t>
            </a:r>
            <a:r>
              <a:rPr lang="en-NZ" sz="1600" b="1" dirty="0" smtClean="0">
                <a:solidFill>
                  <a:srgbClr val="008080"/>
                </a:solidFill>
                <a:latin typeface="Courier New" pitchFamily="49" charset="0"/>
                <a:ea typeface="Calibri" pitchFamily="34" charset="0"/>
                <a:cs typeface="Courier New" pitchFamily="49" charset="0"/>
              </a:rPr>
              <a:t>raise </a:t>
            </a:r>
            <a:r>
              <a:rPr lang="en-NZ" sz="1600" b="1" dirty="0" err="1" smtClean="0">
                <a:solidFill>
                  <a:srgbClr val="191970"/>
                </a:solidFill>
                <a:latin typeface="Courier New" pitchFamily="49" charset="0"/>
                <a:ea typeface="Calibri" pitchFamily="34" charset="0"/>
                <a:cs typeface="Courier New" pitchFamily="49" charset="0"/>
              </a:rPr>
              <a:t>AssertException</a:t>
            </a:r>
            <a:r>
              <a:rPr lang="en-NZ" sz="1600" b="1" dirty="0" smtClean="0">
                <a:solidFill>
                  <a:srgbClr val="006400"/>
                </a:solidFill>
                <a:latin typeface="Courier New" pitchFamily="49" charset="0"/>
                <a:ea typeface="Calibri" pitchFamily="34" charset="0"/>
                <a:cs typeface="Courier New" pitchFamily="49" charset="0"/>
              </a:rPr>
              <a:t>(</a:t>
            </a:r>
            <a:r>
              <a:rPr lang="en-NZ" sz="1600" b="1" dirty="0" smtClean="0">
                <a:solidFill>
                  <a:srgbClr val="191970"/>
                </a:solidFill>
                <a:latin typeface="Courier New" pitchFamily="49" charset="0"/>
                <a:ea typeface="Calibri" pitchFamily="34" charset="0"/>
                <a:cs typeface="Courier New" pitchFamily="49" charset="0"/>
              </a:rPr>
              <a:t>$</a:t>
            </a:r>
            <a:r>
              <a:rPr lang="en-NZ" sz="1600" b="1" dirty="0" smtClean="0">
                <a:solidFill>
                  <a:srgbClr val="006400"/>
                </a:solidFill>
                <a:latin typeface="Courier New" pitchFamily="49" charset="0"/>
                <a:ea typeface="Calibri" pitchFamily="34" charset="0"/>
                <a:cs typeface="Courier New" pitchFamily="49" charset="0"/>
              </a:rPr>
              <a:t>(</a:t>
            </a:r>
            <a:r>
              <a:rPr lang="en-NZ" sz="1600" b="1" dirty="0" err="1" smtClean="0">
                <a:solidFill>
                  <a:srgbClr val="000000"/>
                </a:solidFill>
                <a:latin typeface="Courier New" pitchFamily="49" charset="0"/>
                <a:ea typeface="Calibri" pitchFamily="34" charset="0"/>
                <a:cs typeface="Courier New" pitchFamily="49" charset="0"/>
              </a:rPr>
              <a:t>condition</a:t>
            </a:r>
            <a:r>
              <a:rPr lang="en-NZ" sz="1600" b="1" dirty="0" err="1" smtClean="0">
                <a:solidFill>
                  <a:srgbClr val="006400"/>
                </a:solidFill>
                <a:latin typeface="Courier New" pitchFamily="49" charset="0"/>
                <a:ea typeface="Calibri" pitchFamily="34" charset="0"/>
                <a:cs typeface="Courier New" pitchFamily="49" charset="0"/>
              </a:rPr>
              <a:t>.</a:t>
            </a:r>
            <a:r>
              <a:rPr lang="en-NZ" sz="1600" b="1" dirty="0" err="1" smtClean="0">
                <a:solidFill>
                  <a:srgbClr val="191970"/>
                </a:solidFill>
                <a:latin typeface="Courier New" pitchFamily="49" charset="0"/>
                <a:ea typeface="Calibri" pitchFamily="34" charset="0"/>
                <a:cs typeface="Courier New" pitchFamily="49" charset="0"/>
              </a:rPr>
              <a:t>ToCodeString</a:t>
            </a:r>
            <a:r>
              <a:rPr lang="en-NZ" sz="1600" b="1" dirty="0" smtClean="0">
                <a:solidFill>
                  <a:srgbClr val="006400"/>
                </a:solidFill>
                <a:latin typeface="Courier New" pitchFamily="49" charset="0"/>
                <a:ea typeface="Calibri" pitchFamily="34" charset="0"/>
                <a:cs typeface="Courier New" pitchFamily="49" charset="0"/>
              </a:rPr>
              <a:t>()))</a:t>
            </a: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200" b="1" dirty="0" smtClean="0">
                <a:solidFill>
                  <a:srgbClr val="006400"/>
                </a:solidFill>
                <a:latin typeface="Courier New" pitchFamily="49" charset="0"/>
                <a:ea typeface="Calibri" pitchFamily="34" charset="0"/>
                <a:cs typeface="Courier New" pitchFamily="49" charset="0"/>
              </a:rPr>
              <a:t>  </a:t>
            </a:r>
            <a:r>
              <a:rPr lang="en-NZ" sz="1600" b="1" dirty="0" smtClean="0">
                <a:solidFill>
                  <a:srgbClr val="006400"/>
                </a:solidFill>
                <a:latin typeface="Courier New" pitchFamily="49" charset="0"/>
                <a:ea typeface="Calibri" pitchFamily="34" charset="0"/>
                <a:cs typeface="Courier New" pitchFamily="49" charset="0"/>
              </a:rPr>
              <a:t>|]</a:t>
            </a:r>
          </a:p>
          <a:p>
            <a:pPr marL="0" lvl="0" indent="0" eaLnBrk="0" fontAlgn="base" hangingPunct="0">
              <a:spcBef>
                <a:spcPct val="0"/>
              </a:spcBef>
              <a:spcAft>
                <a:spcPct val="0"/>
              </a:spcAft>
              <a:buNone/>
            </a:pP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0000"/>
                </a:solidFill>
                <a:latin typeface="Courier New" pitchFamily="49" charset="0"/>
                <a:ea typeface="Calibri" pitchFamily="34" charset="0"/>
                <a:cs typeface="Courier New" pitchFamily="49" charset="0"/>
              </a:rPr>
              <a:t>x </a:t>
            </a:r>
            <a:r>
              <a:rPr lang="en-NZ" sz="1600" b="1" dirty="0" smtClean="0">
                <a:solidFill>
                  <a:srgbClr val="006400"/>
                </a:solidFill>
                <a:latin typeface="Courier New" pitchFamily="49" charset="0"/>
                <a:ea typeface="Calibri" pitchFamily="34" charset="0"/>
                <a:cs typeface="Courier New" pitchFamily="49" charset="0"/>
              </a:rPr>
              <a:t>= </a:t>
            </a:r>
            <a:r>
              <a:rPr lang="en-NZ" sz="1600" b="1" dirty="0" smtClean="0">
                <a:solidFill>
                  <a:srgbClr val="000000"/>
                </a:solidFill>
                <a:latin typeface="Courier New" pitchFamily="49" charset="0"/>
                <a:ea typeface="Calibri" pitchFamily="34" charset="0"/>
                <a:cs typeface="Courier New" pitchFamily="49" charset="0"/>
              </a:rPr>
              <a:t>null</a:t>
            </a:r>
            <a:endParaRPr lang="en-NZ" sz="1200" b="1" dirty="0" smtClean="0">
              <a:latin typeface="Courier New" pitchFamily="49" charset="0"/>
              <a:cs typeface="Courier New" pitchFamily="49" charset="0"/>
            </a:endParaRPr>
          </a:p>
          <a:p>
            <a:pPr marL="0" lvl="0" indent="0" eaLnBrk="0" fontAlgn="base" hangingPunct="0">
              <a:spcBef>
                <a:spcPct val="0"/>
              </a:spcBef>
              <a:spcAft>
                <a:spcPct val="0"/>
              </a:spcAft>
              <a:buNone/>
            </a:pPr>
            <a:endParaRPr lang="en-NZ" sz="1600" b="1" dirty="0" smtClean="0">
              <a:solidFill>
                <a:srgbClr val="800080"/>
              </a:solidFill>
              <a:latin typeface="Courier New" pitchFamily="49" charset="0"/>
              <a:ea typeface="Calibri" pitchFamily="34" charset="0"/>
              <a:cs typeface="Courier New" pitchFamily="49" charset="0"/>
            </a:endParaRPr>
          </a:p>
          <a:p>
            <a:pPr marL="0" lvl="0" indent="0" eaLnBrk="0" fontAlgn="base" hangingPunct="0">
              <a:spcBef>
                <a:spcPct val="0"/>
              </a:spcBef>
              <a:spcAft>
                <a:spcPct val="0"/>
              </a:spcAft>
              <a:buNone/>
            </a:pPr>
            <a:r>
              <a:rPr lang="en-NZ" sz="1600" b="1" dirty="0" smtClean="0">
                <a:solidFill>
                  <a:srgbClr val="800080"/>
                </a:solidFill>
                <a:latin typeface="Courier New" pitchFamily="49" charset="0"/>
                <a:ea typeface="Calibri" pitchFamily="34" charset="0"/>
                <a:cs typeface="Courier New" pitchFamily="49" charset="0"/>
              </a:rPr>
              <a:t>assert </a:t>
            </a:r>
            <a:r>
              <a:rPr lang="en-NZ" sz="1600" b="1" dirty="0" smtClean="0">
                <a:solidFill>
                  <a:srgbClr val="000000"/>
                </a:solidFill>
                <a:latin typeface="Courier New" pitchFamily="49" charset="0"/>
                <a:ea typeface="Calibri" pitchFamily="34" charset="0"/>
                <a:cs typeface="Courier New" pitchFamily="49" charset="0"/>
              </a:rPr>
              <a:t>x </a:t>
            </a:r>
            <a:r>
              <a:rPr lang="en-NZ" sz="1600" b="1" dirty="0" smtClean="0">
                <a:solidFill>
                  <a:srgbClr val="008B8B"/>
                </a:solidFill>
                <a:latin typeface="Courier New" pitchFamily="49" charset="0"/>
                <a:ea typeface="Calibri" pitchFamily="34" charset="0"/>
                <a:cs typeface="Courier New" pitchFamily="49" charset="0"/>
              </a:rPr>
              <a:t>is </a:t>
            </a:r>
            <a:r>
              <a:rPr lang="en-NZ" sz="1600" b="1" dirty="0" smtClean="0">
                <a:solidFill>
                  <a:srgbClr val="000000"/>
                </a:solidFill>
                <a:latin typeface="Courier New" pitchFamily="49" charset="0"/>
                <a:ea typeface="Calibri" pitchFamily="34" charset="0"/>
                <a:cs typeface="Courier New" pitchFamily="49" charset="0"/>
              </a:rPr>
              <a:t>null</a:t>
            </a:r>
          </a:p>
          <a:p>
            <a:pPr marL="0" lvl="0" indent="0" eaLnBrk="0" fontAlgn="base" hangingPunct="0">
              <a:spcBef>
                <a:spcPct val="0"/>
              </a:spcBef>
              <a:spcAft>
                <a:spcPct val="0"/>
              </a:spcAft>
              <a:buNone/>
            </a:pPr>
            <a:endParaRPr lang="en-NZ" sz="1600" b="1" dirty="0" smtClean="0">
              <a:solidFill>
                <a:srgbClr val="000000"/>
              </a:solidFill>
              <a:latin typeface="Courier New" pitchFamily="49" charset="0"/>
              <a:cs typeface="Courier New" pitchFamily="49" charset="0"/>
            </a:endParaRPr>
          </a:p>
          <a:p>
            <a:pPr marL="0" lvl="0" indent="0" fontAlgn="base">
              <a:spcBef>
                <a:spcPct val="0"/>
              </a:spcBef>
              <a:spcAft>
                <a:spcPct val="0"/>
              </a:spcAft>
              <a:buNone/>
            </a:pPr>
            <a:endParaRPr lang="en-NZ" sz="1600" b="1"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None/>
            </a:pPr>
            <a:r>
              <a:rPr lang="en-NZ" sz="1600" b="1" dirty="0" smtClean="0">
                <a:solidFill>
                  <a:srgbClr val="0000FF"/>
                </a:solidFill>
                <a:latin typeface="Courier New" pitchFamily="49" charset="0"/>
                <a:ea typeface="Calibri" pitchFamily="34" charset="0"/>
                <a:cs typeface="Courier New" pitchFamily="49" charset="0"/>
              </a:rPr>
              <a:t>if </a:t>
            </a:r>
            <a:r>
              <a:rPr lang="en-NZ" sz="1600" b="1" dirty="0" smtClean="0">
                <a:solidFill>
                  <a:srgbClr val="008B8B"/>
                </a:solidFill>
                <a:latin typeface="Courier New" pitchFamily="49" charset="0"/>
                <a:ea typeface="Calibri" pitchFamily="34" charset="0"/>
                <a:cs typeface="Courier New" pitchFamily="49" charset="0"/>
              </a:rPr>
              <a:t>not </a:t>
            </a:r>
            <a:r>
              <a:rPr lang="en-NZ" sz="1600" dirty="0" smtClean="0">
                <a:solidFill>
                  <a:srgbClr val="000000"/>
                </a:solidFill>
                <a:latin typeface="Courier New" pitchFamily="49" charset="0"/>
                <a:ea typeface="Calibri" pitchFamily="34" charset="0"/>
                <a:cs typeface="Courier New" pitchFamily="49" charset="0"/>
              </a:rPr>
              <a:t>x </a:t>
            </a:r>
            <a:r>
              <a:rPr lang="en-NZ" sz="1600" b="1" dirty="0" smtClean="0">
                <a:solidFill>
                  <a:srgbClr val="008B8B"/>
                </a:solidFill>
                <a:latin typeface="Courier New" pitchFamily="49" charset="0"/>
                <a:ea typeface="Calibri" pitchFamily="34" charset="0"/>
                <a:cs typeface="Courier New" pitchFamily="49" charset="0"/>
              </a:rPr>
              <a:t>is </a:t>
            </a:r>
            <a:r>
              <a:rPr lang="en-NZ" sz="1600" b="1" dirty="0" smtClean="0">
                <a:solidFill>
                  <a:srgbClr val="000000"/>
                </a:solidFill>
                <a:latin typeface="Courier New" pitchFamily="49" charset="0"/>
                <a:ea typeface="Calibri" pitchFamily="34" charset="0"/>
                <a:cs typeface="Courier New" pitchFamily="49" charset="0"/>
              </a:rPr>
              <a:t>null</a:t>
            </a:r>
            <a:r>
              <a:rPr lang="en-NZ" sz="1600" dirty="0" smtClean="0">
                <a:solidFill>
                  <a:srgbClr val="000000"/>
                </a:solidFill>
                <a:latin typeface="Courier New" pitchFamily="49" charset="0"/>
                <a:ea typeface="Calibri" pitchFamily="34" charset="0"/>
                <a:cs typeface="Courier New" pitchFamily="49" charset="0"/>
              </a:rPr>
              <a:t>:</a:t>
            </a:r>
            <a:endParaRPr lang="en-NZ" sz="1200" dirty="0" smtClean="0">
              <a:latin typeface="Arial" pitchFamily="34" charset="0"/>
              <a:cs typeface="Arial" pitchFamily="34" charset="0"/>
            </a:endParaRPr>
          </a:p>
          <a:p>
            <a:pPr marL="0" lvl="0" indent="0" eaLnBrk="0" fontAlgn="base" hangingPunct="0">
              <a:spcBef>
                <a:spcPct val="0"/>
              </a:spcBef>
              <a:spcAft>
                <a:spcPct val="0"/>
              </a:spcAft>
              <a:buNone/>
            </a:pPr>
            <a:r>
              <a:rPr lang="en-NZ" sz="1600" dirty="0" smtClean="0">
                <a:solidFill>
                  <a:srgbClr val="000000"/>
                </a:solidFill>
                <a:latin typeface="Courier New" pitchFamily="49" charset="0"/>
                <a:ea typeface="Calibri" pitchFamily="34" charset="0"/>
                <a:cs typeface="Courier New" pitchFamily="49" charset="0"/>
              </a:rPr>
              <a:t>  </a:t>
            </a:r>
            <a:r>
              <a:rPr lang="en-NZ" sz="1600" b="1" dirty="0" smtClean="0">
                <a:solidFill>
                  <a:srgbClr val="008080"/>
                </a:solidFill>
                <a:latin typeface="Courier New" pitchFamily="49" charset="0"/>
                <a:ea typeface="Calibri" pitchFamily="34" charset="0"/>
                <a:cs typeface="Courier New" pitchFamily="49" charset="0"/>
              </a:rPr>
              <a:t>raise </a:t>
            </a:r>
            <a:r>
              <a:rPr lang="en-NZ" sz="1600" dirty="0" err="1" smtClean="0">
                <a:solidFill>
                  <a:srgbClr val="191970"/>
                </a:solidFill>
                <a:latin typeface="Courier New" pitchFamily="49" charset="0"/>
                <a:ea typeface="Calibri" pitchFamily="34" charset="0"/>
                <a:cs typeface="Courier New" pitchFamily="49" charset="0"/>
              </a:rPr>
              <a:t>AssertException</a:t>
            </a:r>
            <a:r>
              <a:rPr lang="en-NZ" sz="1600" dirty="0" smtClean="0">
                <a:solidFill>
                  <a:srgbClr val="006400"/>
                </a:solidFill>
                <a:latin typeface="Courier New" pitchFamily="49" charset="0"/>
                <a:ea typeface="Calibri" pitchFamily="34" charset="0"/>
                <a:cs typeface="Courier New" pitchFamily="49" charset="0"/>
              </a:rPr>
              <a:t>(</a:t>
            </a:r>
            <a:r>
              <a:rPr lang="en-NZ" sz="1600" dirty="0" smtClean="0">
                <a:solidFill>
                  <a:srgbClr val="0000FF"/>
                </a:solidFill>
                <a:latin typeface="Courier New" pitchFamily="49" charset="0"/>
                <a:ea typeface="Calibri" pitchFamily="34" charset="0"/>
                <a:cs typeface="Courier New" pitchFamily="49" charset="0"/>
              </a:rPr>
              <a:t>"x is null"</a:t>
            </a:r>
            <a:r>
              <a:rPr lang="en-NZ" sz="1600" dirty="0" smtClean="0">
                <a:solidFill>
                  <a:srgbClr val="006400"/>
                </a:solidFill>
                <a:latin typeface="Courier New" pitchFamily="49" charset="0"/>
                <a:ea typeface="Calibri" pitchFamily="34" charset="0"/>
                <a:cs typeface="Courier New" pitchFamily="49" charset="0"/>
              </a:rPr>
              <a:t>)</a:t>
            </a:r>
            <a:endParaRPr lang="en-NZ" sz="3600" dirty="0" smtClean="0">
              <a:latin typeface="Arial" pitchFamily="34" charset="0"/>
              <a:cs typeface="Arial" pitchFamily="34" charset="0"/>
            </a:endParaRPr>
          </a:p>
          <a:p>
            <a:pPr marL="0" lvl="0" indent="0" eaLnBrk="0" fontAlgn="base" hangingPunct="0">
              <a:spcBef>
                <a:spcPct val="0"/>
              </a:spcBef>
              <a:spcAft>
                <a:spcPct val="0"/>
              </a:spcAft>
              <a:buNone/>
            </a:pPr>
            <a:endParaRPr lang="en-NZ" sz="3600" b="1" dirty="0" smtClean="0">
              <a:latin typeface="Courier New" pitchFamily="49" charset="0"/>
              <a:cs typeface="Courier New" pitchFamily="49" charset="0"/>
            </a:endParaRPr>
          </a:p>
          <a:p>
            <a:pPr>
              <a:buNone/>
            </a:pPr>
            <a:endParaRPr lang="en-NZ" sz="1600" b="1" dirty="0">
              <a:latin typeface="Courier New" pitchFamily="49" charset="0"/>
              <a:cs typeface="Courier New" pitchFamily="49" charset="0"/>
            </a:endParaRPr>
          </a:p>
        </p:txBody>
      </p:sp>
      <p:sp>
        <p:nvSpPr>
          <p:cNvPr id="3" name="Title 2"/>
          <p:cNvSpPr>
            <a:spLocks noGrp="1"/>
          </p:cNvSpPr>
          <p:nvPr>
            <p:ph type="ctrTitle"/>
          </p:nvPr>
        </p:nvSpPr>
        <p:spPr/>
        <p:txBody>
          <a:bodyPr/>
          <a:lstStyle/>
          <a:p>
            <a:r>
              <a:rPr lang="en-NZ" dirty="0" smtClean="0"/>
              <a:t>Example – Meta Method</a:t>
            </a:r>
            <a:endParaRPr lang="en-NZ" dirty="0"/>
          </a:p>
        </p:txBody>
      </p:sp>
      <p:sp>
        <p:nvSpPr>
          <p:cNvPr id="7" name="Down Arrow 6"/>
          <p:cNvSpPr/>
          <p:nvPr/>
        </p:nvSpPr>
        <p:spPr>
          <a:xfrm>
            <a:off x="2000232" y="4143380"/>
            <a:ext cx="428628"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000" dirty="0" smtClean="0"/>
              <a:t>Perhaps in our DSL we want to make it clear what is a string and what is say an application role... so</a:t>
            </a:r>
          </a:p>
          <a:p>
            <a:pPr lvl="1"/>
            <a:r>
              <a:rPr lang="en-NZ" sz="2000" dirty="0" smtClean="0"/>
              <a:t>Instead of this: </a:t>
            </a:r>
            <a:r>
              <a:rPr lang="en-NZ" sz="2000" b="1" dirty="0" err="1" smtClean="0"/>
              <a:t>belongs_to</a:t>
            </a:r>
            <a:r>
              <a:rPr lang="en-NZ" sz="2000" b="1" dirty="0" smtClean="0"/>
              <a:t> </a:t>
            </a:r>
            <a:r>
              <a:rPr lang="en-NZ" sz="2000" b="1" dirty="0" smtClean="0">
                <a:solidFill>
                  <a:srgbClr val="C00000"/>
                </a:solidFill>
              </a:rPr>
              <a:t>“Administrator”</a:t>
            </a:r>
            <a:r>
              <a:rPr lang="en-NZ" sz="2000" b="1" dirty="0" smtClean="0"/>
              <a:t>, </a:t>
            </a:r>
            <a:r>
              <a:rPr lang="en-NZ" sz="2000" b="1" dirty="0" smtClean="0">
                <a:solidFill>
                  <a:srgbClr val="C00000"/>
                </a:solidFill>
              </a:rPr>
              <a:t>“Editor”</a:t>
            </a:r>
          </a:p>
          <a:p>
            <a:pPr lvl="1"/>
            <a:r>
              <a:rPr lang="en-NZ" sz="2000" dirty="0" smtClean="0"/>
              <a:t>We’d like this: </a:t>
            </a:r>
            <a:r>
              <a:rPr lang="en-NZ" sz="2000" b="1" dirty="0" err="1" smtClean="0"/>
              <a:t>belongs_to</a:t>
            </a:r>
            <a:r>
              <a:rPr lang="en-NZ" sz="2000" b="1" dirty="0" smtClean="0"/>
              <a:t> </a:t>
            </a:r>
            <a:r>
              <a:rPr lang="en-NZ" sz="2000" b="1" dirty="0" smtClean="0">
                <a:solidFill>
                  <a:srgbClr val="0070C0"/>
                </a:solidFill>
              </a:rPr>
              <a:t>@administrator</a:t>
            </a:r>
            <a:r>
              <a:rPr lang="en-NZ" sz="2000" b="1" dirty="0" smtClean="0"/>
              <a:t>, </a:t>
            </a:r>
            <a:r>
              <a:rPr lang="en-NZ" sz="2000" b="1" dirty="0" smtClean="0">
                <a:solidFill>
                  <a:srgbClr val="0070C0"/>
                </a:solidFill>
              </a:rPr>
              <a:t>@editor</a:t>
            </a:r>
            <a:endParaRPr lang="en-NZ" sz="2400" b="1" dirty="0" smtClean="0">
              <a:solidFill>
                <a:srgbClr val="0070C0"/>
              </a:solidFill>
            </a:endParaRPr>
          </a:p>
        </p:txBody>
      </p:sp>
      <p:sp>
        <p:nvSpPr>
          <p:cNvPr id="3" name="Title 2"/>
          <p:cNvSpPr>
            <a:spLocks noGrp="1"/>
          </p:cNvSpPr>
          <p:nvPr>
            <p:ph type="ctrTitle"/>
          </p:nvPr>
        </p:nvSpPr>
        <p:spPr/>
        <p:txBody>
          <a:bodyPr/>
          <a:lstStyle/>
          <a:p>
            <a:r>
              <a:rPr lang="en-NZ" dirty="0" smtClean="0"/>
              <a:t>Example – Compiler Step</a:t>
            </a:r>
            <a:endParaRPr lang="en-NZ" dirty="0"/>
          </a:p>
        </p:txBody>
      </p:sp>
      <p:sp>
        <p:nvSpPr>
          <p:cNvPr id="6" name="TextBox 5"/>
          <p:cNvSpPr txBox="1"/>
          <p:nvPr/>
        </p:nvSpPr>
        <p:spPr>
          <a:xfrm>
            <a:off x="1142976" y="2643182"/>
            <a:ext cx="8132354" cy="3323987"/>
          </a:xfrm>
          <a:prstGeom prst="rect">
            <a:avLst/>
          </a:prstGeom>
          <a:noFill/>
        </p:spPr>
        <p:txBody>
          <a:bodyPr wrap="none" rtlCol="0">
            <a:spAutoFit/>
          </a:bodyPr>
          <a:lstStyle/>
          <a:p>
            <a:pPr lvl="0" fontAlgn="base">
              <a:spcBef>
                <a:spcPct val="0"/>
              </a:spcBef>
              <a:spcAft>
                <a:spcPct val="0"/>
              </a:spcAft>
            </a:pPr>
            <a:r>
              <a:rPr lang="en-NZ" sz="1400" b="1" dirty="0" smtClean="0">
                <a:solidFill>
                  <a:srgbClr val="0000FF"/>
                </a:solidFill>
                <a:latin typeface="Courier New" pitchFamily="49" charset="0"/>
                <a:ea typeface="Calibri" pitchFamily="34" charset="0"/>
                <a:cs typeface="Courier New" pitchFamily="49" charset="0"/>
              </a:rPr>
              <a:t>public</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class</a:t>
            </a:r>
            <a:r>
              <a:rPr lang="en-NZ" sz="1400" b="1" dirty="0" smtClean="0">
                <a:latin typeface="Courier New" pitchFamily="49" charset="0"/>
                <a:ea typeface="Calibri" pitchFamily="34" charset="0"/>
                <a:cs typeface="Courier New" pitchFamily="49" charset="0"/>
              </a:rPr>
              <a:t> </a:t>
            </a:r>
            <a:r>
              <a:rPr lang="en-NZ" sz="1400" b="1" dirty="0" err="1" smtClean="0">
                <a:solidFill>
                  <a:srgbClr val="2B91AF"/>
                </a:solidFill>
                <a:latin typeface="Courier New" pitchFamily="49" charset="0"/>
                <a:ea typeface="Calibri" pitchFamily="34" charset="0"/>
                <a:cs typeface="Courier New" pitchFamily="49" charset="0"/>
              </a:rPr>
              <a:t>ResolveSymbolsStep</a:t>
            </a:r>
            <a:r>
              <a:rPr lang="en-NZ" sz="1400" b="1" dirty="0" smtClean="0">
                <a:latin typeface="Courier New" pitchFamily="49" charset="0"/>
                <a:ea typeface="Calibri" pitchFamily="34" charset="0"/>
                <a:cs typeface="Courier New" pitchFamily="49" charset="0"/>
              </a:rPr>
              <a:t> : </a:t>
            </a:r>
            <a:r>
              <a:rPr lang="en-NZ" sz="1400" b="1" dirty="0" err="1" smtClean="0">
                <a:latin typeface="Courier New" pitchFamily="49" charset="0"/>
                <a:ea typeface="Calibri" pitchFamily="34" charset="0"/>
                <a:cs typeface="Courier New" pitchFamily="49" charset="0"/>
              </a:rPr>
              <a:t>AbstractTransformerCompilerStep</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public</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override</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void</a:t>
            </a:r>
            <a:r>
              <a:rPr lang="en-NZ" sz="1400" b="1" dirty="0" smtClean="0">
                <a:latin typeface="Courier New" pitchFamily="49" charset="0"/>
                <a:ea typeface="Calibri" pitchFamily="34" charset="0"/>
                <a:cs typeface="Courier New" pitchFamily="49" charset="0"/>
              </a:rPr>
              <a:t> Run()</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Visit(</a:t>
            </a:r>
            <a:r>
              <a:rPr lang="en-NZ" sz="1400" b="1" dirty="0" err="1" smtClean="0">
                <a:latin typeface="Courier New" pitchFamily="49" charset="0"/>
                <a:ea typeface="Calibri" pitchFamily="34" charset="0"/>
                <a:cs typeface="Courier New" pitchFamily="49" charset="0"/>
              </a:rPr>
              <a:t>CompileUnit</a:t>
            </a: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br>
              <a:rPr lang="en-NZ" sz="1400" b="1" dirty="0" smtClean="0">
                <a:latin typeface="Courier New" pitchFamily="49" charset="0"/>
                <a:ea typeface="Calibri" pitchFamily="34" charset="0"/>
                <a:cs typeface="Courier New" pitchFamily="49" charset="0"/>
              </a:rPr>
            </a:b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public</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override</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void</a:t>
            </a: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OnReferenceExpression</a:t>
            </a:r>
            <a:r>
              <a:rPr lang="en-NZ" sz="1400" b="1" dirty="0" smtClean="0">
                <a:latin typeface="Courier New" pitchFamily="49" charset="0"/>
                <a:ea typeface="Calibri" pitchFamily="34" charset="0"/>
                <a:cs typeface="Courier New" pitchFamily="49" charset="0"/>
              </a:rPr>
              <a:t>(</a:t>
            </a:r>
            <a:r>
              <a:rPr lang="en-NZ" sz="1400" b="1" dirty="0" err="1" smtClean="0">
                <a:latin typeface="Courier New" pitchFamily="49" charset="0"/>
                <a:ea typeface="Calibri" pitchFamily="34" charset="0"/>
                <a:cs typeface="Courier New" pitchFamily="49" charset="0"/>
              </a:rPr>
              <a:t>ReferenceExpression</a:t>
            </a:r>
            <a:r>
              <a:rPr lang="en-NZ" sz="1400" b="1" dirty="0" smtClean="0">
                <a:latin typeface="Courier New" pitchFamily="49" charset="0"/>
                <a:ea typeface="Calibri" pitchFamily="34" charset="0"/>
                <a:cs typeface="Courier New" pitchFamily="49" charset="0"/>
              </a:rPr>
              <a:t> node)</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if</a:t>
            </a: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node.Name.StartsWith</a:t>
            </a:r>
            <a:r>
              <a:rPr lang="en-NZ" sz="1400" b="1" dirty="0" smtClean="0">
                <a:latin typeface="Courier New" pitchFamily="49" charset="0"/>
                <a:ea typeface="Calibri" pitchFamily="34" charset="0"/>
                <a:cs typeface="Courier New" pitchFamily="49" charset="0"/>
              </a:rPr>
              <a:t>(</a:t>
            </a:r>
            <a:r>
              <a:rPr lang="en-NZ" sz="1400" b="1" dirty="0" smtClean="0">
                <a:solidFill>
                  <a:srgbClr val="A31515"/>
                </a:solidFill>
                <a:latin typeface="Courier New" pitchFamily="49" charset="0"/>
                <a:ea typeface="Calibri" pitchFamily="34" charset="0"/>
                <a:cs typeface="Courier New" pitchFamily="49" charset="0"/>
              </a:rPr>
              <a:t>"@"</a:t>
            </a:r>
            <a:r>
              <a:rPr lang="en-NZ" sz="1400" b="1" dirty="0" smtClean="0">
                <a:latin typeface="Courier New" pitchFamily="49" charset="0"/>
                <a:ea typeface="Calibri" pitchFamily="34" charset="0"/>
                <a:cs typeface="Courier New" pitchFamily="49" charset="0"/>
              </a:rPr>
              <a:t>) == </a:t>
            </a:r>
            <a:r>
              <a:rPr lang="en-NZ" sz="1400" b="1" dirty="0" smtClean="0">
                <a:solidFill>
                  <a:srgbClr val="0000FF"/>
                </a:solidFill>
                <a:latin typeface="Courier New" pitchFamily="49" charset="0"/>
                <a:ea typeface="Calibri" pitchFamily="34" charset="0"/>
                <a:cs typeface="Courier New" pitchFamily="49" charset="0"/>
              </a:rPr>
              <a:t>false</a:t>
            </a:r>
            <a:r>
              <a:rPr lang="en-NZ" sz="1400" b="1" dirty="0" smtClean="0">
                <a:latin typeface="Courier New" pitchFamily="49" charset="0"/>
                <a:ea typeface="Calibri" pitchFamily="34" charset="0"/>
                <a:cs typeface="Courier New" pitchFamily="49" charset="0"/>
              </a:rPr>
              <a:t>) </a:t>
            </a:r>
            <a:r>
              <a:rPr lang="en-NZ" sz="1400" b="1" dirty="0" smtClean="0">
                <a:solidFill>
                  <a:srgbClr val="0000FF"/>
                </a:solidFill>
                <a:latin typeface="Courier New" pitchFamily="49" charset="0"/>
                <a:ea typeface="Calibri" pitchFamily="34" charset="0"/>
                <a:cs typeface="Courier New" pitchFamily="49" charset="0"/>
              </a:rPr>
              <a:t>return</a:t>
            </a: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var</a:t>
            </a:r>
            <a:r>
              <a:rPr lang="en-NZ" sz="1400" b="1" dirty="0" smtClean="0">
                <a:latin typeface="Courier New" pitchFamily="49" charset="0"/>
                <a:ea typeface="Calibri" pitchFamily="34" charset="0"/>
                <a:cs typeface="Courier New" pitchFamily="49" charset="0"/>
              </a:rPr>
              <a:t> replacement = </a:t>
            </a:r>
            <a:r>
              <a:rPr lang="en-NZ" sz="1400" b="1" dirty="0" smtClean="0">
                <a:solidFill>
                  <a:srgbClr val="0000FF"/>
                </a:solidFill>
                <a:latin typeface="Courier New" pitchFamily="49" charset="0"/>
                <a:ea typeface="Calibri" pitchFamily="34" charset="0"/>
                <a:cs typeface="Courier New" pitchFamily="49" charset="0"/>
              </a:rPr>
              <a:t>new</a:t>
            </a: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StringLiteralExpression</a:t>
            </a:r>
            <a:r>
              <a:rPr lang="en-NZ" sz="1400" b="1" dirty="0" smtClean="0">
                <a:latin typeface="Courier New" pitchFamily="49" charset="0"/>
                <a:ea typeface="Calibri" pitchFamily="34" charset="0"/>
                <a:cs typeface="Courier New" pitchFamily="49" charset="0"/>
              </a:rPr>
              <a:t>(</a:t>
            </a:r>
            <a:r>
              <a:rPr lang="en-NZ" sz="1400" b="1" dirty="0" err="1" smtClean="0">
                <a:latin typeface="Courier New" pitchFamily="49" charset="0"/>
                <a:ea typeface="Calibri" pitchFamily="34" charset="0"/>
                <a:cs typeface="Courier New" pitchFamily="49" charset="0"/>
              </a:rPr>
              <a:t>node.Name.Substring</a:t>
            </a:r>
            <a:r>
              <a:rPr lang="en-NZ" sz="1400" b="1" dirty="0" smtClean="0">
                <a:latin typeface="Courier New" pitchFamily="49" charset="0"/>
                <a:ea typeface="Calibri" pitchFamily="34" charset="0"/>
                <a:cs typeface="Courier New" pitchFamily="49" charset="0"/>
              </a:rPr>
              <a:t>(1));</a:t>
            </a: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r>
              <a:rPr lang="en-NZ" sz="1400" b="1" dirty="0" err="1" smtClean="0">
                <a:latin typeface="Courier New" pitchFamily="49" charset="0"/>
                <a:ea typeface="Calibri" pitchFamily="34" charset="0"/>
                <a:cs typeface="Courier New" pitchFamily="49" charset="0"/>
              </a:rPr>
              <a:t>ReplaceCurrentNode</a:t>
            </a:r>
            <a:r>
              <a:rPr lang="en-NZ" sz="1400" b="1" dirty="0" smtClean="0">
                <a:latin typeface="Courier New" pitchFamily="49" charset="0"/>
                <a:ea typeface="Calibri" pitchFamily="34" charset="0"/>
                <a:cs typeface="Courier New" pitchFamily="49" charset="0"/>
              </a:rPr>
              <a:t>(replacement);</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  }</a:t>
            </a:r>
            <a:endParaRPr lang="en-NZ" sz="1400" b="1" dirty="0" smtClean="0">
              <a:latin typeface="Arial" pitchFamily="34" charset="0"/>
              <a:cs typeface="Arial" pitchFamily="34" charset="0"/>
            </a:endParaRPr>
          </a:p>
          <a:p>
            <a:pPr lvl="0" eaLnBrk="0" fontAlgn="base" hangingPunct="0">
              <a:spcBef>
                <a:spcPct val="0"/>
              </a:spcBef>
              <a:spcAft>
                <a:spcPct val="0"/>
              </a:spcAft>
            </a:pPr>
            <a:r>
              <a:rPr lang="en-NZ" sz="1400" b="1" dirty="0" smtClean="0">
                <a:latin typeface="Courier New" pitchFamily="49" charset="0"/>
                <a:ea typeface="Calibri" pitchFamily="34" charset="0"/>
                <a:cs typeface="Courier New" pitchFamily="49" charset="0"/>
              </a:rPr>
              <a:t>}</a:t>
            </a:r>
            <a:endParaRPr lang="en-NZ" sz="1400" b="1" dirty="0" smtClean="0">
              <a:latin typeface="Arial" pitchFamily="34" charset="0"/>
              <a:cs typeface="Arial" pitchFamily="34" charset="0"/>
            </a:endParaRPr>
          </a:p>
          <a:p>
            <a:endParaRPr lang="en-NZ"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NZ" sz="2800" dirty="0" smtClean="0"/>
              <a:t>Now let’s bring it all together – by examining a simple DSL and how it integrates into an application.</a:t>
            </a:r>
          </a:p>
          <a:p>
            <a:r>
              <a:rPr lang="en-NZ" sz="2800" dirty="0" smtClean="0"/>
              <a:t>Rather then re-invent the wheel, we’re going to take a look at an example from </a:t>
            </a:r>
            <a:r>
              <a:rPr lang="en-NZ" sz="2800" dirty="0" err="1" smtClean="0"/>
              <a:t>Ayende’s</a:t>
            </a:r>
            <a:r>
              <a:rPr lang="en-NZ" sz="2800" dirty="0" smtClean="0"/>
              <a:t> great book “Writing Domain Specific Languages With Boo</a:t>
            </a:r>
            <a:r>
              <a:rPr lang="en-NZ" sz="2800" dirty="0" smtClean="0"/>
              <a:t>”.</a:t>
            </a:r>
          </a:p>
        </p:txBody>
      </p:sp>
      <p:sp>
        <p:nvSpPr>
          <p:cNvPr id="3" name="Title 2"/>
          <p:cNvSpPr>
            <a:spLocks noGrp="1"/>
          </p:cNvSpPr>
          <p:nvPr>
            <p:ph type="ctrTitle"/>
          </p:nvPr>
        </p:nvSpPr>
        <p:spPr/>
        <p:txBody>
          <a:bodyPr/>
          <a:lstStyle/>
          <a:p>
            <a:r>
              <a:rPr lang="en-NZ" dirty="0" smtClean="0"/>
              <a:t>Bringing it all together</a:t>
            </a:r>
            <a:endParaRPr lang="en-NZ"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NZ" dirty="0" smtClean="0"/>
              <a:t>This code show a hypothetical quote generator.</a:t>
            </a:r>
          </a:p>
          <a:p>
            <a:r>
              <a:rPr lang="en-NZ" dirty="0" smtClean="0"/>
              <a:t>Takes in a list of module names for a large App (think of something like SAP) and a total number of users.</a:t>
            </a:r>
          </a:p>
          <a:p>
            <a:r>
              <a:rPr lang="en-NZ" dirty="0" smtClean="0"/>
              <a:t>Can return a list of the modules and associated details that will be required (and handles dependencies between modules).</a:t>
            </a:r>
          </a:p>
          <a:p>
            <a:r>
              <a:rPr lang="en-NZ" dirty="0" smtClean="0"/>
              <a:t>App can then print a report based on the returned list of modules...</a:t>
            </a:r>
          </a:p>
          <a:p>
            <a:pPr>
              <a:buNone/>
            </a:pPr>
            <a:endParaRPr lang="en-NZ" dirty="0" smtClean="0"/>
          </a:p>
          <a:p>
            <a:pPr>
              <a:buNone/>
            </a:pPr>
            <a:r>
              <a:rPr lang="en-NZ" dirty="0" smtClean="0"/>
              <a:t>Let’s start with a very brief demo then review...</a:t>
            </a:r>
          </a:p>
          <a:p>
            <a:pPr>
              <a:buNone/>
            </a:pPr>
            <a:endParaRPr lang="en-NZ" dirty="0"/>
          </a:p>
        </p:txBody>
      </p:sp>
      <p:sp>
        <p:nvSpPr>
          <p:cNvPr id="3" name="Title 2"/>
          <p:cNvSpPr>
            <a:spLocks noGrp="1"/>
          </p:cNvSpPr>
          <p:nvPr>
            <p:ph type="ctrTitle"/>
          </p:nvPr>
        </p:nvSpPr>
        <p:spPr/>
        <p:txBody>
          <a:bodyPr/>
          <a:lstStyle/>
          <a:p>
            <a:r>
              <a:rPr lang="en-NZ" dirty="0" smtClean="0"/>
              <a:t>Quote Generator - Demo</a:t>
            </a:r>
            <a:endParaRPr lang="en-NZ"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pPr>
              <a:buNone/>
            </a:pPr>
            <a:r>
              <a:rPr lang="en-NZ" b="1" dirty="0" smtClean="0">
                <a:solidFill>
                  <a:srgbClr val="00B0F0"/>
                </a:solidFill>
              </a:rPr>
              <a:t>specification</a:t>
            </a:r>
            <a:r>
              <a:rPr lang="en-NZ" b="1" dirty="0" smtClean="0"/>
              <a:t> </a:t>
            </a:r>
            <a:r>
              <a:rPr lang="en-NZ" b="1" dirty="0" smtClean="0">
                <a:solidFill>
                  <a:srgbClr val="7030A0"/>
                </a:solidFill>
              </a:rPr>
              <a:t>@vacations</a:t>
            </a:r>
            <a:r>
              <a:rPr lang="en-NZ" b="1" dirty="0" smtClean="0"/>
              <a:t>:</a:t>
            </a:r>
            <a:br>
              <a:rPr lang="en-NZ" b="1" dirty="0" smtClean="0"/>
            </a:br>
            <a:r>
              <a:rPr lang="en-NZ" b="1" dirty="0" smtClean="0">
                <a:solidFill>
                  <a:srgbClr val="00B0F0"/>
                </a:solidFill>
              </a:rPr>
              <a:t>requires</a:t>
            </a:r>
            <a:r>
              <a:rPr lang="en-NZ" b="1" dirty="0" smtClean="0"/>
              <a:t> </a:t>
            </a:r>
            <a:r>
              <a:rPr lang="en-NZ" b="1" dirty="0" smtClean="0">
                <a:solidFill>
                  <a:srgbClr val="7030A0"/>
                </a:solidFill>
              </a:rPr>
              <a:t>@</a:t>
            </a:r>
            <a:r>
              <a:rPr lang="en-NZ" b="1" dirty="0" err="1" smtClean="0">
                <a:solidFill>
                  <a:srgbClr val="7030A0"/>
                </a:solidFill>
              </a:rPr>
              <a:t>scheduling_work</a:t>
            </a:r>
            <a:r>
              <a:rPr lang="en-NZ" b="1" dirty="0" smtClean="0"/>
              <a:t>    </a:t>
            </a:r>
            <a:br>
              <a:rPr lang="en-NZ" b="1" dirty="0" smtClean="0"/>
            </a:br>
            <a:r>
              <a:rPr lang="en-NZ" b="1" dirty="0" smtClean="0">
                <a:solidFill>
                  <a:srgbClr val="00B0F0"/>
                </a:solidFill>
              </a:rPr>
              <a:t>requires</a:t>
            </a:r>
            <a:r>
              <a:rPr lang="en-NZ" b="1" dirty="0" smtClean="0"/>
              <a:t> </a:t>
            </a:r>
            <a:r>
              <a:rPr lang="en-NZ" b="1" dirty="0" smtClean="0">
                <a:solidFill>
                  <a:srgbClr val="7030A0"/>
                </a:solidFill>
              </a:rPr>
              <a:t>@</a:t>
            </a:r>
            <a:r>
              <a:rPr lang="en-NZ" b="1" dirty="0" err="1" smtClean="0">
                <a:solidFill>
                  <a:srgbClr val="7030A0"/>
                </a:solidFill>
              </a:rPr>
              <a:t>external_connections</a:t>
            </a:r>
            <a:r>
              <a:rPr lang="en-NZ" b="1" dirty="0" smtClean="0">
                <a:solidFill>
                  <a:srgbClr val="7030A0"/>
                </a:solidFill>
              </a:rPr>
              <a:t/>
            </a:r>
            <a:br>
              <a:rPr lang="en-NZ" b="1" dirty="0" smtClean="0">
                <a:solidFill>
                  <a:srgbClr val="7030A0"/>
                </a:solidFill>
              </a:rPr>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a:t>
            </a:r>
            <a:r>
              <a:rPr lang="en-NZ" b="1" dirty="0" err="1" smtClean="0">
                <a:solidFill>
                  <a:srgbClr val="7030A0"/>
                </a:solidFill>
              </a:rPr>
              <a:t>scheduling_work</a:t>
            </a:r>
            <a:r>
              <a:rPr lang="en-NZ" b="1" dirty="0" smtClean="0"/>
              <a:t>:</a:t>
            </a:r>
            <a:br>
              <a:rPr lang="en-NZ" b="1" dirty="0" smtClean="0"/>
            </a:br>
            <a:r>
              <a:rPr lang="en-NZ" b="1" dirty="0" err="1" smtClean="0">
                <a:solidFill>
                  <a:srgbClr val="00B0F0"/>
                </a:solidFill>
              </a:rPr>
              <a:t>users_per_machine</a:t>
            </a:r>
            <a:r>
              <a:rPr lang="en-NZ" b="1" dirty="0" smtClean="0"/>
              <a:t> 100</a:t>
            </a:r>
            <a:br>
              <a:rPr lang="en-NZ" b="1" dirty="0" smtClean="0"/>
            </a:br>
            <a:r>
              <a:rPr lang="en-NZ" b="1" dirty="0" err="1" smtClean="0">
                <a:solidFill>
                  <a:srgbClr val="00B0F0"/>
                </a:solidFill>
              </a:rPr>
              <a:t>min_memory</a:t>
            </a:r>
            <a:r>
              <a:rPr lang="en-NZ" b="1" dirty="0" smtClean="0"/>
              <a:t> 4096</a:t>
            </a:r>
            <a:br>
              <a:rPr lang="en-NZ" b="1" dirty="0" smtClean="0"/>
            </a:br>
            <a:r>
              <a:rPr lang="en-NZ" b="1" dirty="0" err="1" smtClean="0">
                <a:solidFill>
                  <a:srgbClr val="00B0F0"/>
                </a:solidFill>
              </a:rPr>
              <a:t>min_cpu_count</a:t>
            </a:r>
            <a:r>
              <a:rPr lang="en-NZ" b="1" dirty="0" smtClean="0"/>
              <a:t> 2</a:t>
            </a:r>
            <a:br>
              <a:rPr lang="en-NZ" b="1" dirty="0" smtClean="0"/>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@salary</a:t>
            </a:r>
            <a:r>
              <a:rPr lang="en-NZ" b="1" dirty="0" smtClean="0"/>
              <a:t>:    </a:t>
            </a:r>
            <a:br>
              <a:rPr lang="en-NZ" b="1" dirty="0" smtClean="0"/>
            </a:br>
            <a:r>
              <a:rPr lang="en-NZ" b="1" dirty="0" err="1" smtClean="0">
                <a:solidFill>
                  <a:srgbClr val="00B0F0"/>
                </a:solidFill>
              </a:rPr>
              <a:t>users_per_machine</a:t>
            </a:r>
            <a:r>
              <a:rPr lang="en-NZ" b="1" dirty="0" smtClean="0"/>
              <a:t> 150</a:t>
            </a:r>
            <a:br>
              <a:rPr lang="en-NZ" b="1" dirty="0" smtClean="0"/>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@taxes</a:t>
            </a:r>
            <a:r>
              <a:rPr lang="en-NZ" b="1" dirty="0" smtClean="0"/>
              <a:t>:</a:t>
            </a:r>
            <a:br>
              <a:rPr lang="en-NZ" b="1" dirty="0" smtClean="0"/>
            </a:br>
            <a:r>
              <a:rPr lang="en-NZ" b="1" dirty="0" err="1" smtClean="0">
                <a:solidFill>
                  <a:srgbClr val="00B0F0"/>
                </a:solidFill>
              </a:rPr>
              <a:t>users_per_machine</a:t>
            </a:r>
            <a:r>
              <a:rPr lang="en-NZ" b="1" dirty="0" smtClean="0"/>
              <a:t> 50</a:t>
            </a:r>
            <a:br>
              <a:rPr lang="en-NZ" b="1" dirty="0" smtClean="0"/>
            </a:br>
            <a:endParaRPr lang="en-NZ" b="1" dirty="0" smtClean="0"/>
          </a:p>
          <a:p>
            <a:pPr>
              <a:buNone/>
            </a:pPr>
            <a:r>
              <a:rPr lang="en-NZ" b="1" dirty="0" smtClean="0">
                <a:solidFill>
                  <a:srgbClr val="00B0F0"/>
                </a:solidFill>
              </a:rPr>
              <a:t>specification</a:t>
            </a:r>
            <a:r>
              <a:rPr lang="en-NZ" b="1" dirty="0" smtClean="0"/>
              <a:t> </a:t>
            </a:r>
            <a:r>
              <a:rPr lang="en-NZ" b="1" dirty="0" smtClean="0">
                <a:solidFill>
                  <a:srgbClr val="7030A0"/>
                </a:solidFill>
              </a:rPr>
              <a:t>@pension</a:t>
            </a:r>
            <a:r>
              <a:rPr lang="en-NZ" b="1" dirty="0" smtClean="0"/>
              <a:t>:</a:t>
            </a:r>
            <a:endParaRPr lang="en-NZ" b="1" dirty="0" smtClean="0">
              <a:solidFill>
                <a:srgbClr val="7030A0"/>
              </a:solidFill>
            </a:endParaRPr>
          </a:p>
          <a:p>
            <a:pPr>
              <a:buNone/>
            </a:pPr>
            <a:r>
              <a:rPr lang="en-NZ" b="1" dirty="0" smtClean="0">
                <a:solidFill>
                  <a:srgbClr val="7030A0"/>
                </a:solidFill>
              </a:rPr>
              <a:t>	</a:t>
            </a:r>
            <a:r>
              <a:rPr lang="en-NZ" b="1" dirty="0" smtClean="0">
                <a:solidFill>
                  <a:schemeClr val="accent5"/>
                </a:solidFill>
              </a:rPr>
              <a:t>if</a:t>
            </a:r>
            <a:r>
              <a:rPr lang="en-NZ" b="1" dirty="0" smtClean="0">
                <a:solidFill>
                  <a:srgbClr val="00B0F0"/>
                </a:solidFill>
              </a:rPr>
              <a:t> </a:t>
            </a:r>
            <a:r>
              <a:rPr lang="en-NZ" b="1" dirty="0" err="1" smtClean="0">
                <a:solidFill>
                  <a:srgbClr val="00B0F0"/>
                </a:solidFill>
              </a:rPr>
              <a:t>total_users</a:t>
            </a:r>
            <a:r>
              <a:rPr lang="en-NZ" b="1" dirty="0" smtClean="0">
                <a:solidFill>
                  <a:srgbClr val="00B0F0"/>
                </a:solidFill>
              </a:rPr>
              <a:t> </a:t>
            </a:r>
            <a:r>
              <a:rPr lang="en-NZ" b="1" dirty="0" smtClean="0">
                <a:solidFill>
                  <a:schemeClr val="accent5"/>
                </a:solidFill>
              </a:rPr>
              <a:t>&lt;</a:t>
            </a:r>
            <a:r>
              <a:rPr lang="en-NZ" b="1" dirty="0" smtClean="0">
                <a:solidFill>
                  <a:srgbClr val="00B0F0"/>
                </a:solidFill>
              </a:rPr>
              <a:t> </a:t>
            </a:r>
            <a:r>
              <a:rPr lang="en-NZ" b="1" dirty="0" smtClean="0"/>
              <a:t>1000</a:t>
            </a:r>
            <a:r>
              <a:rPr lang="en-NZ" b="1" dirty="0" smtClean="0">
                <a:solidFill>
                  <a:srgbClr val="00B0F0"/>
                </a:solidFill>
              </a:rPr>
              <a:t>:</a:t>
            </a:r>
          </a:p>
          <a:p>
            <a:pPr>
              <a:buNone/>
            </a:pPr>
            <a:r>
              <a:rPr lang="en-NZ" b="1" dirty="0" smtClean="0">
                <a:solidFill>
                  <a:srgbClr val="00B0F0"/>
                </a:solidFill>
              </a:rPr>
              <a:t>		</a:t>
            </a:r>
            <a:r>
              <a:rPr lang="en-NZ" b="1" dirty="0" err="1" smtClean="0">
                <a:solidFill>
                  <a:srgbClr val="00B0F0"/>
                </a:solidFill>
              </a:rPr>
              <a:t>same_machine_as</a:t>
            </a:r>
            <a:r>
              <a:rPr lang="en-NZ" b="1" dirty="0" smtClean="0">
                <a:solidFill>
                  <a:srgbClr val="00B0F0"/>
                </a:solidFill>
              </a:rPr>
              <a:t> </a:t>
            </a:r>
            <a:r>
              <a:rPr lang="en-NZ" b="1" dirty="0" smtClean="0">
                <a:solidFill>
                  <a:srgbClr val="7030A0"/>
                </a:solidFill>
              </a:rPr>
              <a:t>@</a:t>
            </a:r>
            <a:r>
              <a:rPr lang="en-NZ" b="1" dirty="0" err="1" smtClean="0">
                <a:solidFill>
                  <a:srgbClr val="7030A0"/>
                </a:solidFill>
              </a:rPr>
              <a:t>health_insurance</a:t>
            </a:r>
            <a:endParaRPr lang="en-NZ" b="1" dirty="0" smtClean="0">
              <a:solidFill>
                <a:srgbClr val="7030A0"/>
              </a:solidFill>
            </a:endParaRPr>
          </a:p>
          <a:p>
            <a:pPr>
              <a:buNone/>
            </a:pPr>
            <a:endParaRPr lang="en-NZ" dirty="0"/>
          </a:p>
        </p:txBody>
      </p:sp>
      <p:sp>
        <p:nvSpPr>
          <p:cNvPr id="3" name="Title 2"/>
          <p:cNvSpPr>
            <a:spLocks noGrp="1"/>
          </p:cNvSpPr>
          <p:nvPr>
            <p:ph type="ctrTitle"/>
          </p:nvPr>
        </p:nvSpPr>
        <p:spPr/>
        <p:txBody>
          <a:bodyPr/>
          <a:lstStyle/>
          <a:p>
            <a:r>
              <a:rPr lang="en-NZ" dirty="0" smtClean="0"/>
              <a:t>The DSL Syntax</a:t>
            </a:r>
            <a:endParaRPr lang="en-NZ"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000628" y="0"/>
            <a:ext cx="4143372" cy="928669"/>
          </a:xfrm>
        </p:spPr>
        <p:txBody>
          <a:bodyPr/>
          <a:lstStyle/>
          <a:p>
            <a:r>
              <a:rPr lang="en-NZ" dirty="0" smtClean="0"/>
              <a:t>Overview</a:t>
            </a:r>
            <a:endParaRPr lang="en-NZ" dirty="0"/>
          </a:p>
        </p:txBody>
      </p:sp>
      <p:pic>
        <p:nvPicPr>
          <p:cNvPr id="67586" name="Picture 2"/>
          <p:cNvPicPr>
            <a:picLocks noChangeAspect="1" noChangeArrowheads="1"/>
          </p:cNvPicPr>
          <p:nvPr/>
        </p:nvPicPr>
        <p:blipFill>
          <a:blip r:embed="rId3" cstate="print"/>
          <a:srcRect/>
          <a:stretch>
            <a:fillRect/>
          </a:stretch>
        </p:blipFill>
        <p:spPr bwMode="auto">
          <a:xfrm>
            <a:off x="142844" y="142852"/>
            <a:ext cx="4686300" cy="1714500"/>
          </a:xfrm>
          <a:prstGeom prst="rect">
            <a:avLst/>
          </a:prstGeom>
          <a:noFill/>
          <a:ln w="9525">
            <a:noFill/>
            <a:miter lim="800000"/>
            <a:headEnd/>
            <a:tailEnd/>
          </a:ln>
        </p:spPr>
      </p:pic>
      <p:pic>
        <p:nvPicPr>
          <p:cNvPr id="67587" name="Picture 3"/>
          <p:cNvPicPr>
            <a:picLocks noChangeAspect="1" noChangeArrowheads="1"/>
          </p:cNvPicPr>
          <p:nvPr/>
        </p:nvPicPr>
        <p:blipFill>
          <a:blip r:embed="rId4" cstate="print"/>
          <a:srcRect/>
          <a:stretch>
            <a:fillRect/>
          </a:stretch>
        </p:blipFill>
        <p:spPr bwMode="auto">
          <a:xfrm>
            <a:off x="3786182" y="2071678"/>
            <a:ext cx="4953000" cy="1562100"/>
          </a:xfrm>
          <a:prstGeom prst="rect">
            <a:avLst/>
          </a:prstGeom>
          <a:noFill/>
          <a:ln w="9525">
            <a:noFill/>
            <a:miter lim="800000"/>
            <a:headEnd/>
            <a:tailEnd/>
          </a:ln>
        </p:spPr>
      </p:pic>
      <p:sp>
        <p:nvSpPr>
          <p:cNvPr id="7" name="Down Arrow 6"/>
          <p:cNvSpPr/>
          <p:nvPr/>
        </p:nvSpPr>
        <p:spPr>
          <a:xfrm rot="19266657">
            <a:off x="5104392" y="746683"/>
            <a:ext cx="1214446"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67588" name="Picture 4"/>
          <p:cNvPicPr>
            <a:picLocks noChangeAspect="1" noChangeArrowheads="1"/>
          </p:cNvPicPr>
          <p:nvPr/>
        </p:nvPicPr>
        <p:blipFill>
          <a:blip r:embed="rId5" cstate="print"/>
          <a:srcRect/>
          <a:stretch>
            <a:fillRect/>
          </a:stretch>
        </p:blipFill>
        <p:spPr bwMode="auto">
          <a:xfrm>
            <a:off x="500034" y="3214686"/>
            <a:ext cx="3076575" cy="2466975"/>
          </a:xfrm>
          <a:prstGeom prst="rect">
            <a:avLst/>
          </a:prstGeom>
          <a:noFill/>
          <a:ln w="9525">
            <a:noFill/>
            <a:miter lim="800000"/>
            <a:headEnd/>
            <a:tailEnd/>
          </a:ln>
        </p:spPr>
      </p:pic>
      <p:sp>
        <p:nvSpPr>
          <p:cNvPr id="9" name="Down Arrow 8"/>
          <p:cNvSpPr/>
          <p:nvPr/>
        </p:nvSpPr>
        <p:spPr>
          <a:xfrm rot="2943475">
            <a:off x="3678360" y="3892681"/>
            <a:ext cx="1214446"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lvl="0" indent="0" fontAlgn="base">
              <a:spcBef>
                <a:spcPct val="0"/>
              </a:spcBef>
              <a:spcAft>
                <a:spcPct val="0"/>
              </a:spcAft>
              <a:buNone/>
            </a:pPr>
            <a:endParaRPr lang="en-NZ" sz="1600" b="1"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None/>
            </a:pPr>
            <a:endParaRPr lang="en-NZ" sz="1600" b="1"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None/>
            </a:pPr>
            <a:endParaRPr lang="en-NZ" sz="1600" b="1"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None/>
            </a:pPr>
            <a:r>
              <a:rPr lang="en-NZ" sz="1600" b="1" dirty="0" smtClean="0">
                <a:solidFill>
                  <a:srgbClr val="0000FF"/>
                </a:solidFill>
                <a:latin typeface="Courier New" pitchFamily="49" charset="0"/>
                <a:ea typeface="Calibri" pitchFamily="34" charset="0"/>
                <a:cs typeface="Courier New" pitchFamily="49" charset="0"/>
              </a:rPr>
              <a:t>public</a:t>
            </a:r>
            <a:r>
              <a:rPr lang="en-NZ" sz="1600" b="1" dirty="0" smtClean="0">
                <a:latin typeface="Courier New" pitchFamily="49" charset="0"/>
                <a:ea typeface="Calibri" pitchFamily="34" charset="0"/>
                <a:cs typeface="Courier New" pitchFamily="49" charset="0"/>
              </a:rPr>
              <a:t> </a:t>
            </a:r>
            <a:r>
              <a:rPr lang="en-NZ" sz="1600" b="1" dirty="0" smtClean="0">
                <a:solidFill>
                  <a:srgbClr val="0000FF"/>
                </a:solidFill>
                <a:latin typeface="Courier New" pitchFamily="49" charset="0"/>
                <a:ea typeface="Calibri" pitchFamily="34" charset="0"/>
                <a:cs typeface="Courier New" pitchFamily="49" charset="0"/>
              </a:rPr>
              <a:t>static</a:t>
            </a:r>
            <a:r>
              <a:rPr lang="en-NZ" sz="1600" b="1" dirty="0" smtClean="0">
                <a:latin typeface="Courier New" pitchFamily="49" charset="0"/>
                <a:ea typeface="Calibri" pitchFamily="34" charset="0"/>
                <a:cs typeface="Courier New" pitchFamily="49" charset="0"/>
              </a:rPr>
              <a:t> </a:t>
            </a:r>
            <a:r>
              <a:rPr lang="en-NZ" sz="1600" b="1" dirty="0" smtClean="0">
                <a:solidFill>
                  <a:srgbClr val="0000FF"/>
                </a:solidFill>
                <a:latin typeface="Courier New" pitchFamily="49" charset="0"/>
                <a:ea typeface="Calibri" pitchFamily="34" charset="0"/>
                <a:cs typeface="Courier New" pitchFamily="49" charset="0"/>
              </a:rPr>
              <a:t>class</a:t>
            </a:r>
            <a:r>
              <a:rPr lang="en-NZ" sz="1600" b="1" dirty="0" smtClean="0">
                <a:latin typeface="Courier New" pitchFamily="49" charset="0"/>
                <a:ea typeface="Calibri" pitchFamily="34" charset="0"/>
                <a:cs typeface="Courier New" pitchFamily="49" charset="0"/>
              </a:rPr>
              <a:t> </a:t>
            </a:r>
            <a:r>
              <a:rPr lang="en-NZ" sz="1600" b="1" dirty="0" err="1" smtClean="0">
                <a:solidFill>
                  <a:srgbClr val="2B91AF"/>
                </a:solidFill>
                <a:latin typeface="Courier New" pitchFamily="49" charset="0"/>
                <a:ea typeface="Calibri" pitchFamily="34" charset="0"/>
                <a:cs typeface="Courier New" pitchFamily="49" charset="0"/>
              </a:rPr>
              <a:t>QuoteGenerator</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t>
            </a:r>
            <a:r>
              <a:rPr lang="en-NZ" sz="1600" b="1" dirty="0" smtClean="0">
                <a:solidFill>
                  <a:srgbClr val="0000FF"/>
                </a:solidFill>
                <a:latin typeface="Courier New" pitchFamily="49" charset="0"/>
                <a:ea typeface="Calibri" pitchFamily="34" charset="0"/>
                <a:cs typeface="Courier New" pitchFamily="49" charset="0"/>
              </a:rPr>
              <a:t>private</a:t>
            </a:r>
            <a:r>
              <a:rPr lang="en-NZ" sz="1600" b="1" dirty="0" smtClean="0">
                <a:latin typeface="Courier New" pitchFamily="49" charset="0"/>
                <a:ea typeface="Calibri" pitchFamily="34" charset="0"/>
                <a:cs typeface="Courier New" pitchFamily="49" charset="0"/>
              </a:rPr>
              <a:t> </a:t>
            </a:r>
            <a:r>
              <a:rPr lang="en-NZ" sz="1600" b="1" dirty="0" smtClean="0">
                <a:solidFill>
                  <a:srgbClr val="0000FF"/>
                </a:solidFill>
                <a:latin typeface="Courier New" pitchFamily="49" charset="0"/>
                <a:ea typeface="Calibri" pitchFamily="34" charset="0"/>
                <a:cs typeface="Courier New" pitchFamily="49" charset="0"/>
              </a:rPr>
              <a:t>static</a:t>
            </a:r>
            <a:r>
              <a:rPr lang="en-NZ" sz="1600" b="1" dirty="0" smtClean="0">
                <a:latin typeface="Courier New" pitchFamily="49" charset="0"/>
                <a:ea typeface="Calibri" pitchFamily="34" charset="0"/>
                <a:cs typeface="Courier New" pitchFamily="49" charset="0"/>
              </a:rPr>
              <a:t> </a:t>
            </a:r>
            <a:r>
              <a:rPr lang="en-NZ" sz="1600" b="1" dirty="0" err="1" smtClean="0">
                <a:solidFill>
                  <a:srgbClr val="0000FF"/>
                </a:solidFill>
                <a:latin typeface="Courier New" pitchFamily="49" charset="0"/>
                <a:ea typeface="Calibri" pitchFamily="34" charset="0"/>
                <a:cs typeface="Courier New" pitchFamily="49" charset="0"/>
              </a:rPr>
              <a:t>readonly</a:t>
            </a:r>
            <a:r>
              <a:rPr lang="en-NZ" sz="1600" b="1" dirty="0" smtClean="0">
                <a:latin typeface="Courier New" pitchFamily="49" charset="0"/>
                <a:ea typeface="Calibri" pitchFamily="34" charset="0"/>
                <a:cs typeface="Courier New" pitchFamily="49" charset="0"/>
              </a:rPr>
              <a:t> </a:t>
            </a:r>
            <a:r>
              <a:rPr lang="en-NZ" sz="1600" b="1" dirty="0" err="1" smtClean="0">
                <a:solidFill>
                  <a:srgbClr val="2B91AF"/>
                </a:solidFill>
                <a:latin typeface="Courier New" pitchFamily="49" charset="0"/>
                <a:ea typeface="Calibri" pitchFamily="34" charset="0"/>
                <a:cs typeface="Courier New" pitchFamily="49" charset="0"/>
              </a:rPr>
              <a:t>DslFactory</a:t>
            </a:r>
            <a:r>
              <a:rPr lang="en-NZ" sz="1600" b="1" dirty="0" smtClean="0">
                <a:latin typeface="Courier New" pitchFamily="49" charset="0"/>
                <a:ea typeface="Calibri" pitchFamily="34" charset="0"/>
                <a:cs typeface="Courier New" pitchFamily="49" charset="0"/>
              </a:rPr>
              <a:t> </a:t>
            </a:r>
            <a:r>
              <a:rPr lang="en-NZ" sz="1600" b="1" dirty="0" err="1" smtClean="0">
                <a:latin typeface="Courier New" pitchFamily="49" charset="0"/>
                <a:ea typeface="Calibri" pitchFamily="34" charset="0"/>
                <a:cs typeface="Courier New" pitchFamily="49" charset="0"/>
              </a:rPr>
              <a:t>dslFactory</a:t>
            </a:r>
            <a:r>
              <a:rPr lang="en-NZ" sz="1600" b="1" dirty="0" smtClean="0">
                <a:latin typeface="Courier New" pitchFamily="49" charset="0"/>
                <a:ea typeface="Calibri" pitchFamily="34" charset="0"/>
                <a:cs typeface="Courier New" pitchFamily="49" charset="0"/>
              </a:rPr>
              <a:t>;</a:t>
            </a: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r>
            <a:br>
              <a:rPr lang="en-NZ" sz="1600" b="1" dirty="0" smtClean="0">
                <a:latin typeface="Courier New" pitchFamily="49" charset="0"/>
                <a:ea typeface="Calibri" pitchFamily="34" charset="0"/>
                <a:cs typeface="Courier New" pitchFamily="49" charset="0"/>
              </a:rPr>
            </a:b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solidFill>
                  <a:srgbClr val="0000FF"/>
                </a:solidFill>
                <a:latin typeface="Courier New" pitchFamily="49" charset="0"/>
                <a:ea typeface="Calibri" pitchFamily="34" charset="0"/>
                <a:cs typeface="Courier New" pitchFamily="49" charset="0"/>
              </a:rPr>
              <a:t>  public</a:t>
            </a:r>
            <a:r>
              <a:rPr lang="en-NZ" sz="1600" b="1" dirty="0" smtClean="0">
                <a:latin typeface="Courier New" pitchFamily="49" charset="0"/>
                <a:ea typeface="Calibri" pitchFamily="34" charset="0"/>
                <a:cs typeface="Courier New" pitchFamily="49" charset="0"/>
              </a:rPr>
              <a:t> </a:t>
            </a:r>
            <a:r>
              <a:rPr lang="en-NZ" sz="1600" b="1" dirty="0" smtClean="0">
                <a:solidFill>
                  <a:srgbClr val="0000FF"/>
                </a:solidFill>
                <a:latin typeface="Courier New" pitchFamily="49" charset="0"/>
                <a:ea typeface="Calibri" pitchFamily="34" charset="0"/>
                <a:cs typeface="Courier New" pitchFamily="49" charset="0"/>
              </a:rPr>
              <a:t>static</a:t>
            </a:r>
            <a:r>
              <a:rPr lang="en-NZ" sz="1600" b="1" dirty="0" smtClean="0">
                <a:latin typeface="Courier New" pitchFamily="49" charset="0"/>
                <a:ea typeface="Calibri" pitchFamily="34" charset="0"/>
                <a:cs typeface="Courier New" pitchFamily="49" charset="0"/>
              </a:rPr>
              <a:t> </a:t>
            </a:r>
            <a:r>
              <a:rPr lang="en-NZ" sz="1600" b="1" dirty="0" smtClean="0">
                <a:solidFill>
                  <a:srgbClr val="2B91AF"/>
                </a:solidFill>
                <a:latin typeface="Courier New" pitchFamily="49" charset="0"/>
                <a:ea typeface="Calibri" pitchFamily="34" charset="0"/>
                <a:cs typeface="Courier New" pitchFamily="49" charset="0"/>
              </a:rPr>
              <a:t>List</a:t>
            </a:r>
            <a:r>
              <a:rPr lang="en-NZ" sz="1600" b="1" dirty="0" smtClean="0">
                <a:latin typeface="Courier New" pitchFamily="49" charset="0"/>
                <a:ea typeface="Calibri" pitchFamily="34" charset="0"/>
                <a:cs typeface="Courier New" pitchFamily="49" charset="0"/>
              </a:rPr>
              <a:t>&lt;</a:t>
            </a:r>
            <a:r>
              <a:rPr lang="en-NZ" sz="1600" b="1" dirty="0" err="1" smtClean="0">
                <a:solidFill>
                  <a:srgbClr val="2B91AF"/>
                </a:solidFill>
                <a:latin typeface="Courier New" pitchFamily="49" charset="0"/>
                <a:ea typeface="Calibri" pitchFamily="34" charset="0"/>
                <a:cs typeface="Courier New" pitchFamily="49" charset="0"/>
              </a:rPr>
              <a:t>SystemModule</a:t>
            </a:r>
            <a:r>
              <a:rPr lang="en-NZ" sz="1600" b="1" dirty="0" smtClean="0">
                <a:latin typeface="Courier New" pitchFamily="49" charset="0"/>
                <a:ea typeface="Calibri" pitchFamily="34" charset="0"/>
                <a:cs typeface="Courier New" pitchFamily="49" charset="0"/>
              </a:rPr>
              <a:t>&gt; Generate(</a:t>
            </a:r>
          </a:p>
          <a:p>
            <a:pPr marL="0" lvl="0" indent="0" eaLnBrk="0" fontAlgn="base" hangingPunct="0">
              <a:spcBef>
                <a:spcPct val="0"/>
              </a:spcBef>
              <a:spcAft>
                <a:spcPct val="0"/>
              </a:spcAft>
              <a:buNone/>
            </a:pPr>
            <a:r>
              <a:rPr lang="en-NZ" sz="1600" b="1" dirty="0" smtClean="0">
                <a:solidFill>
                  <a:srgbClr val="0000FF"/>
                </a:solidFill>
                <a:latin typeface="Courier New" pitchFamily="49" charset="0"/>
                <a:ea typeface="Calibri" pitchFamily="34" charset="0"/>
                <a:cs typeface="Courier New" pitchFamily="49" charset="0"/>
              </a:rPr>
              <a:t>    string</a:t>
            </a:r>
            <a:r>
              <a:rPr lang="en-NZ" sz="1600" b="1" dirty="0" smtClean="0">
                <a:latin typeface="Courier New" pitchFamily="49" charset="0"/>
                <a:ea typeface="Calibri" pitchFamily="34" charset="0"/>
                <a:cs typeface="Courier New" pitchFamily="49" charset="0"/>
              </a:rPr>
              <a:t> </a:t>
            </a:r>
            <a:r>
              <a:rPr lang="en-NZ" sz="1600" b="1" dirty="0" err="1" smtClean="0">
                <a:latin typeface="Courier New" pitchFamily="49" charset="0"/>
                <a:ea typeface="Calibri" pitchFamily="34" charset="0"/>
                <a:cs typeface="Courier New" pitchFamily="49" charset="0"/>
              </a:rPr>
              <a:t>url</a:t>
            </a:r>
            <a:r>
              <a:rPr lang="en-NZ" sz="1600" b="1" dirty="0" smtClean="0">
                <a:latin typeface="Courier New" pitchFamily="49" charset="0"/>
                <a:ea typeface="Calibri" pitchFamily="34" charset="0"/>
                <a:cs typeface="Courier New" pitchFamily="49" charset="0"/>
              </a:rPr>
              <a:t>, </a:t>
            </a:r>
            <a:r>
              <a:rPr lang="en-NZ" sz="1600" b="1" dirty="0" err="1" smtClean="0">
                <a:solidFill>
                  <a:srgbClr val="2B91AF"/>
                </a:solidFill>
                <a:latin typeface="Courier New" pitchFamily="49" charset="0"/>
                <a:ea typeface="Calibri" pitchFamily="34" charset="0"/>
                <a:cs typeface="Courier New" pitchFamily="49" charset="0"/>
              </a:rPr>
              <a:t>RequirementsInformation</a:t>
            </a:r>
            <a:r>
              <a:rPr lang="en-NZ" sz="1600" b="1" dirty="0" smtClean="0">
                <a:latin typeface="Courier New" pitchFamily="49" charset="0"/>
                <a:ea typeface="Calibri" pitchFamily="34" charset="0"/>
                <a:cs typeface="Courier New" pitchFamily="49" charset="0"/>
              </a:rPr>
              <a:t> parameters)</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t>
            </a:r>
            <a:r>
              <a:rPr lang="en-NZ" sz="1600" b="1" dirty="0" err="1" smtClean="0">
                <a:solidFill>
                  <a:srgbClr val="2B91AF"/>
                </a:solidFill>
                <a:latin typeface="Courier New" pitchFamily="49" charset="0"/>
                <a:ea typeface="Calibri" pitchFamily="34" charset="0"/>
                <a:cs typeface="Courier New" pitchFamily="49" charset="0"/>
              </a:rPr>
              <a:t>QuoteGeneratorRule</a:t>
            </a:r>
            <a:r>
              <a:rPr lang="en-NZ" sz="1600" b="1" dirty="0" smtClean="0">
                <a:latin typeface="Courier New" pitchFamily="49" charset="0"/>
                <a:ea typeface="Calibri" pitchFamily="34" charset="0"/>
                <a:cs typeface="Courier New" pitchFamily="49" charset="0"/>
              </a:rPr>
              <a:t> rule =   </a:t>
            </a: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t>
            </a:r>
            <a:r>
              <a:rPr lang="en-NZ" sz="1600" b="1" dirty="0" err="1" smtClean="0">
                <a:latin typeface="Courier New" pitchFamily="49" charset="0"/>
                <a:ea typeface="Calibri" pitchFamily="34" charset="0"/>
                <a:cs typeface="Courier New" pitchFamily="49" charset="0"/>
              </a:rPr>
              <a:t>dslFactory.Create</a:t>
            </a:r>
            <a:r>
              <a:rPr lang="en-NZ" sz="1600" b="1" dirty="0" smtClean="0">
                <a:latin typeface="Courier New" pitchFamily="49" charset="0"/>
                <a:ea typeface="Calibri" pitchFamily="34" charset="0"/>
                <a:cs typeface="Courier New" pitchFamily="49" charset="0"/>
              </a:rPr>
              <a:t>&lt;</a:t>
            </a:r>
            <a:r>
              <a:rPr lang="en-NZ" sz="1600" b="1" dirty="0" err="1" smtClean="0">
                <a:solidFill>
                  <a:srgbClr val="2B91AF"/>
                </a:solidFill>
                <a:latin typeface="Courier New" pitchFamily="49" charset="0"/>
                <a:ea typeface="Calibri" pitchFamily="34" charset="0"/>
                <a:cs typeface="Courier New" pitchFamily="49" charset="0"/>
              </a:rPr>
              <a:t>QuoteGeneratorRule</a:t>
            </a:r>
            <a:r>
              <a:rPr lang="en-NZ" sz="1600" b="1" dirty="0" smtClean="0">
                <a:latin typeface="Courier New" pitchFamily="49" charset="0"/>
                <a:ea typeface="Calibri" pitchFamily="34" charset="0"/>
                <a:cs typeface="Courier New" pitchFamily="49" charset="0"/>
              </a:rPr>
              <a:t>&gt;(</a:t>
            </a:r>
            <a:r>
              <a:rPr lang="en-NZ" sz="1600" b="1" dirty="0" err="1" smtClean="0">
                <a:latin typeface="Courier New" pitchFamily="49" charset="0"/>
                <a:ea typeface="Calibri" pitchFamily="34" charset="0"/>
                <a:cs typeface="Courier New" pitchFamily="49" charset="0"/>
              </a:rPr>
              <a:t>url</a:t>
            </a:r>
            <a:r>
              <a:rPr lang="en-NZ" sz="1600" b="1" dirty="0" smtClean="0">
                <a:latin typeface="Courier New" pitchFamily="49" charset="0"/>
                <a:ea typeface="Calibri" pitchFamily="34" charset="0"/>
                <a:cs typeface="Courier New" pitchFamily="49" charset="0"/>
              </a:rPr>
              <a:t>, parameters);</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t>
            </a:r>
            <a:r>
              <a:rPr lang="en-NZ" sz="1600" b="1" dirty="0" err="1" smtClean="0">
                <a:latin typeface="Courier New" pitchFamily="49" charset="0"/>
                <a:ea typeface="Calibri" pitchFamily="34" charset="0"/>
                <a:cs typeface="Courier New" pitchFamily="49" charset="0"/>
              </a:rPr>
              <a:t>rule.Evaluate</a:t>
            </a:r>
            <a:r>
              <a:rPr lang="en-NZ" sz="1600" b="1" dirty="0" smtClean="0">
                <a:latin typeface="Courier New" pitchFamily="49" charset="0"/>
                <a:ea typeface="Calibri" pitchFamily="34" charset="0"/>
                <a:cs typeface="Courier New" pitchFamily="49" charset="0"/>
              </a:rPr>
              <a:t>();</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t>
            </a:r>
            <a:r>
              <a:rPr lang="en-NZ" sz="1600" b="1" dirty="0" smtClean="0">
                <a:solidFill>
                  <a:srgbClr val="0000FF"/>
                </a:solidFill>
                <a:latin typeface="Courier New" pitchFamily="49" charset="0"/>
                <a:ea typeface="Calibri" pitchFamily="34" charset="0"/>
                <a:cs typeface="Courier New" pitchFamily="49" charset="0"/>
              </a:rPr>
              <a:t>return</a:t>
            </a:r>
            <a:r>
              <a:rPr lang="en-NZ" sz="1600" b="1" dirty="0" smtClean="0">
                <a:latin typeface="Courier New" pitchFamily="49" charset="0"/>
                <a:ea typeface="Calibri" pitchFamily="34" charset="0"/>
                <a:cs typeface="Courier New" pitchFamily="49" charset="0"/>
              </a:rPr>
              <a:t> </a:t>
            </a:r>
            <a:r>
              <a:rPr lang="en-NZ" sz="1600" b="1" dirty="0" err="1" smtClean="0">
                <a:latin typeface="Courier New" pitchFamily="49" charset="0"/>
                <a:ea typeface="Calibri" pitchFamily="34" charset="0"/>
                <a:cs typeface="Courier New" pitchFamily="49" charset="0"/>
              </a:rPr>
              <a:t>rule.Modules</a:t>
            </a:r>
            <a:r>
              <a:rPr lang="en-NZ" sz="1600" b="1" dirty="0" smtClean="0">
                <a:latin typeface="Courier New" pitchFamily="49" charset="0"/>
                <a:ea typeface="Calibri" pitchFamily="34" charset="0"/>
                <a:cs typeface="Courier New" pitchFamily="49" charset="0"/>
              </a:rPr>
              <a:t>;</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  }</a:t>
            </a:r>
            <a:endParaRPr lang="en-NZ" sz="200" b="1" dirty="0" smtClean="0">
              <a:latin typeface="Courier New" pitchFamily="49" charset="0"/>
              <a:cs typeface="Courier New" pitchFamily="49" charset="0"/>
            </a:endParaRPr>
          </a:p>
          <a:p>
            <a:pPr marL="0" lvl="0" indent="0" eaLnBrk="0" fontAlgn="base" hangingPunct="0">
              <a:spcBef>
                <a:spcPct val="0"/>
              </a:spcBef>
              <a:spcAft>
                <a:spcPct val="0"/>
              </a:spcAft>
              <a:buNone/>
            </a:pPr>
            <a:r>
              <a:rPr lang="en-NZ" sz="1600" b="1" dirty="0" smtClean="0">
                <a:latin typeface="Courier New" pitchFamily="49" charset="0"/>
                <a:ea typeface="Calibri" pitchFamily="34" charset="0"/>
                <a:cs typeface="Courier New" pitchFamily="49" charset="0"/>
              </a:rPr>
              <a:t>}</a:t>
            </a:r>
            <a:endParaRPr lang="en-NZ" sz="4400" b="1" dirty="0" smtClean="0">
              <a:latin typeface="Courier New" pitchFamily="49" charset="0"/>
              <a:cs typeface="Courier New" pitchFamily="49" charset="0"/>
            </a:endParaRPr>
          </a:p>
          <a:p>
            <a:pPr>
              <a:buNone/>
            </a:pPr>
            <a:endParaRPr lang="en-NZ" b="1" dirty="0">
              <a:latin typeface="Courier New" pitchFamily="49" charset="0"/>
              <a:cs typeface="Courier New" pitchFamily="49" charset="0"/>
            </a:endParaRPr>
          </a:p>
        </p:txBody>
      </p:sp>
      <p:sp>
        <p:nvSpPr>
          <p:cNvPr id="6" name="Title 5"/>
          <p:cNvSpPr>
            <a:spLocks noGrp="1"/>
          </p:cNvSpPr>
          <p:nvPr>
            <p:ph type="ctrTitle"/>
          </p:nvPr>
        </p:nvSpPr>
        <p:spPr/>
        <p:txBody>
          <a:bodyPr/>
          <a:lstStyle/>
          <a:p>
            <a:r>
              <a:rPr lang="en-NZ" dirty="0" smtClean="0"/>
              <a:t>The Quote Generator</a:t>
            </a:r>
            <a:endParaRPr lang="en-NZ" dirty="0"/>
          </a:p>
        </p:txBody>
      </p:sp>
      <p:sp>
        <p:nvSpPr>
          <p:cNvPr id="7" name="Down Arrow 6"/>
          <p:cNvSpPr/>
          <p:nvPr/>
        </p:nvSpPr>
        <p:spPr>
          <a:xfrm rot="8385433">
            <a:off x="5573333" y="3963782"/>
            <a:ext cx="500066"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5072066" y="5072074"/>
            <a:ext cx="2572307" cy="369332"/>
          </a:xfrm>
          <a:prstGeom prst="rect">
            <a:avLst/>
          </a:prstGeom>
          <a:noFill/>
        </p:spPr>
        <p:txBody>
          <a:bodyPr wrap="none" rtlCol="0">
            <a:spAutoFit/>
          </a:bodyPr>
          <a:lstStyle/>
          <a:p>
            <a:r>
              <a:rPr lang="en-NZ" b="1" dirty="0" err="1" smtClean="0">
                <a:solidFill>
                  <a:srgbClr val="FFC000"/>
                </a:solidFill>
                <a:effectLst>
                  <a:outerShdw blurRad="38100" dist="38100" dir="2700000" algn="tl">
                    <a:srgbClr val="000000">
                      <a:alpha val="43137"/>
                    </a:srgbClr>
                  </a:outerShdw>
                </a:effectLst>
              </a:rPr>
              <a:t>HMmmm</a:t>
            </a:r>
            <a:r>
              <a:rPr lang="en-NZ" b="1" dirty="0" smtClean="0">
                <a:solidFill>
                  <a:srgbClr val="FFC000"/>
                </a:solidFill>
                <a:effectLst>
                  <a:outerShdw blurRad="38100" dist="38100" dir="2700000" algn="tl">
                    <a:srgbClr val="000000">
                      <a:alpha val="43137"/>
                    </a:srgbClr>
                  </a:outerShdw>
                </a:effectLst>
              </a:rPr>
              <a:t>.... What’s this?</a:t>
            </a:r>
            <a:endParaRPr lang="en-NZ" b="1"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NZ" dirty="0" smtClean="0"/>
              <a:t>Implicit Base Class</a:t>
            </a:r>
            <a:endParaRPr lang="en-NZ" dirty="0"/>
          </a:p>
        </p:txBody>
      </p:sp>
      <p:pic>
        <p:nvPicPr>
          <p:cNvPr id="76802" name="Picture 2"/>
          <p:cNvPicPr>
            <a:picLocks noGrp="1" noChangeAspect="1" noChangeArrowheads="1"/>
          </p:cNvPicPr>
          <p:nvPr>
            <p:ph idx="1"/>
          </p:nvPr>
        </p:nvPicPr>
        <p:blipFill>
          <a:blip r:embed="rId3" cstate="print"/>
          <a:srcRect/>
          <a:stretch>
            <a:fillRect/>
          </a:stretch>
        </p:blipFill>
        <p:spPr bwMode="auto">
          <a:xfrm>
            <a:off x="214282" y="2071678"/>
            <a:ext cx="4572032" cy="3646195"/>
          </a:xfrm>
          <a:prstGeom prst="rect">
            <a:avLst/>
          </a:prstGeom>
          <a:noFill/>
          <a:ln w="9525">
            <a:noFill/>
            <a:miter lim="800000"/>
            <a:headEnd/>
            <a:tailEnd/>
          </a:ln>
        </p:spPr>
      </p:pic>
      <p:sp>
        <p:nvSpPr>
          <p:cNvPr id="5" name="Content Placeholder 3"/>
          <p:cNvSpPr txBox="1">
            <a:spLocks/>
          </p:cNvSpPr>
          <p:nvPr/>
        </p:nvSpPr>
        <p:spPr>
          <a:xfrm>
            <a:off x="214282" y="785794"/>
            <a:ext cx="5929322" cy="1143008"/>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3200" b="1" i="0" u="none" strike="noStrike" kern="1200" cap="none" spc="0" normalizeH="0" baseline="0" noProof="0" dirty="0" smtClean="0">
                <a:ln>
                  <a:noFill/>
                </a:ln>
                <a:solidFill>
                  <a:srgbClr val="00B0F0"/>
                </a:solidFill>
                <a:effectLst/>
                <a:uLnTx/>
                <a:uFillTx/>
                <a:latin typeface="+mn-lt"/>
                <a:ea typeface="+mn-ea"/>
                <a:cs typeface="+mn-cs"/>
              </a:rPr>
              <a:t>specification</a:t>
            </a:r>
            <a:r>
              <a:rPr kumimoji="0" lang="en-NZ"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NZ" sz="3200" b="1" i="0" u="none" strike="noStrike" kern="1200" cap="none" spc="0" normalizeH="0" baseline="0" noProof="0" dirty="0" smtClean="0">
                <a:ln>
                  <a:noFill/>
                </a:ln>
                <a:solidFill>
                  <a:srgbClr val="7030A0"/>
                </a:solidFill>
                <a:effectLst/>
                <a:uLnTx/>
                <a:uFillTx/>
                <a:latin typeface="+mn-lt"/>
                <a:ea typeface="+mn-ea"/>
                <a:cs typeface="+mn-cs"/>
              </a:rPr>
              <a:t>@pension</a:t>
            </a:r>
            <a:r>
              <a:rPr kumimoji="0" lang="en-NZ" sz="3200" b="1" i="0" u="none" strike="noStrike" kern="1200" cap="none" spc="0" normalizeH="0" baseline="0" noProof="0" dirty="0" smtClean="0">
                <a:ln>
                  <a:noFill/>
                </a:ln>
                <a:solidFill>
                  <a:schemeClr val="tx1"/>
                </a:solidFill>
                <a:effectLst/>
                <a:uLnTx/>
                <a:uFillTx/>
                <a:latin typeface="+mn-lt"/>
                <a:ea typeface="+mn-ea"/>
                <a:cs typeface="+mn-cs"/>
              </a:rPr>
              <a:t>:</a:t>
            </a:r>
            <a:endParaRPr kumimoji="0" lang="en-NZ" sz="3200" b="1" i="0" u="none" strike="noStrike" kern="120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NZ" sz="3200" b="1" dirty="0" smtClean="0">
                <a:solidFill>
                  <a:srgbClr val="7030A0"/>
                </a:solidFill>
              </a:rPr>
              <a:t>  </a:t>
            </a:r>
            <a:r>
              <a:rPr kumimoji="0" lang="en-NZ" sz="3200" b="1" i="0" u="none" strike="noStrike" kern="1200" cap="none" spc="0" normalizeH="0" baseline="0" noProof="0" dirty="0" smtClean="0">
                <a:ln>
                  <a:noFill/>
                </a:ln>
                <a:solidFill>
                  <a:schemeClr val="accent5"/>
                </a:solidFill>
                <a:effectLst/>
                <a:uLnTx/>
                <a:uFillTx/>
                <a:latin typeface="+mn-lt"/>
                <a:ea typeface="+mn-ea"/>
                <a:cs typeface="+mn-cs"/>
              </a:rPr>
              <a:t>if</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err="1" smtClean="0">
                <a:ln>
                  <a:noFill/>
                </a:ln>
                <a:solidFill>
                  <a:srgbClr val="00B0F0"/>
                </a:solidFill>
                <a:effectLst/>
                <a:uLnTx/>
                <a:uFillTx/>
                <a:latin typeface="+mn-lt"/>
                <a:ea typeface="+mn-ea"/>
                <a:cs typeface="+mn-cs"/>
              </a:rPr>
              <a:t>total_users</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smtClean="0">
                <a:ln>
                  <a:noFill/>
                </a:ln>
                <a:solidFill>
                  <a:schemeClr val="accent5"/>
                </a:solidFill>
                <a:effectLst/>
                <a:uLnTx/>
                <a:uFillTx/>
                <a:latin typeface="+mn-lt"/>
                <a:ea typeface="+mn-ea"/>
                <a:cs typeface="+mn-cs"/>
              </a:rPr>
              <a:t>&lt;</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smtClean="0">
                <a:ln>
                  <a:noFill/>
                </a:ln>
                <a:solidFill>
                  <a:schemeClr val="tx1"/>
                </a:solidFill>
                <a:effectLst/>
                <a:uLnTx/>
                <a:uFillTx/>
                <a:latin typeface="+mn-lt"/>
                <a:ea typeface="+mn-ea"/>
                <a:cs typeface="+mn-cs"/>
              </a:rPr>
              <a:t>1000</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err="1" smtClean="0">
                <a:ln>
                  <a:noFill/>
                </a:ln>
                <a:solidFill>
                  <a:srgbClr val="00B0F0"/>
                </a:solidFill>
                <a:effectLst/>
                <a:uLnTx/>
                <a:uFillTx/>
                <a:latin typeface="+mn-lt"/>
                <a:ea typeface="+mn-ea"/>
                <a:cs typeface="+mn-cs"/>
              </a:rPr>
              <a:t>same_machine_as</a:t>
            </a:r>
            <a:r>
              <a:rPr kumimoji="0" lang="en-NZ" sz="3200" b="1" i="0" u="none" strike="noStrike" kern="1200" cap="none" spc="0" normalizeH="0" baseline="0" noProof="0" dirty="0" smtClean="0">
                <a:ln>
                  <a:noFill/>
                </a:ln>
                <a:solidFill>
                  <a:srgbClr val="00B0F0"/>
                </a:solidFill>
                <a:effectLst/>
                <a:uLnTx/>
                <a:uFillTx/>
                <a:latin typeface="+mn-lt"/>
                <a:ea typeface="+mn-ea"/>
                <a:cs typeface="+mn-cs"/>
              </a:rPr>
              <a:t> </a:t>
            </a:r>
            <a:r>
              <a:rPr kumimoji="0" lang="en-NZ" sz="3200" b="1" i="0" u="none" strike="noStrike" kern="1200" cap="none" spc="0" normalizeH="0" baseline="0" noProof="0" dirty="0" smtClean="0">
                <a:ln>
                  <a:noFill/>
                </a:ln>
                <a:solidFill>
                  <a:srgbClr val="7030A0"/>
                </a:solidFill>
                <a:effectLst/>
                <a:uLnTx/>
                <a:uFillTx/>
                <a:latin typeface="+mn-lt"/>
                <a:ea typeface="+mn-ea"/>
                <a:cs typeface="+mn-cs"/>
              </a:rPr>
              <a:t>@</a:t>
            </a:r>
            <a:r>
              <a:rPr kumimoji="0" lang="en-NZ" sz="3200" b="1" i="0" u="none" strike="noStrike" kern="1200" cap="none" spc="0" normalizeH="0" baseline="0" noProof="0" dirty="0" err="1" smtClean="0">
                <a:ln>
                  <a:noFill/>
                </a:ln>
                <a:solidFill>
                  <a:srgbClr val="7030A0"/>
                </a:solidFill>
                <a:effectLst/>
                <a:uLnTx/>
                <a:uFillTx/>
                <a:latin typeface="+mn-lt"/>
                <a:ea typeface="+mn-ea"/>
                <a:cs typeface="+mn-cs"/>
              </a:rPr>
              <a:t>health_insurance</a:t>
            </a:r>
            <a:endParaRPr kumimoji="0" lang="en-NZ" sz="3200" b="1" i="0" u="none" strike="noStrike" kern="120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5214942" y="2214554"/>
            <a:ext cx="3786214" cy="34778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NZ" sz="2000" dirty="0" smtClean="0"/>
              <a:t>Because of a compiler step – our Boo script is compiled as a sub class of “</a:t>
            </a:r>
            <a:r>
              <a:rPr lang="en-NZ" sz="2000" b="1" dirty="0" err="1" smtClean="0"/>
              <a:t>QuoteGeneratorRule</a:t>
            </a:r>
            <a:r>
              <a:rPr lang="en-NZ" sz="2000" dirty="0" smtClean="0"/>
              <a:t>” with the contents of the script becoming the body of the “Evaluate” method of the class.</a:t>
            </a:r>
            <a:br>
              <a:rPr lang="en-NZ" sz="2000" dirty="0" smtClean="0"/>
            </a:br>
            <a:r>
              <a:rPr lang="en-NZ" sz="2000" dirty="0" smtClean="0"/>
              <a:t/>
            </a:r>
            <a:br>
              <a:rPr lang="en-NZ" sz="2000" dirty="0" smtClean="0"/>
            </a:br>
            <a:r>
              <a:rPr lang="en-NZ" sz="2000" dirty="0" smtClean="0"/>
              <a:t>Notice how the method names </a:t>
            </a:r>
            <a:r>
              <a:rPr lang="en-NZ" sz="2000" b="1" dirty="0" smtClean="0"/>
              <a:t>match </a:t>
            </a:r>
            <a:r>
              <a:rPr lang="en-NZ" sz="2000" b="1" dirty="0" smtClean="0"/>
              <a:t>up </a:t>
            </a:r>
            <a:r>
              <a:rPr lang="en-NZ" sz="2000" dirty="0" smtClean="0"/>
              <a:t>with those we’ve used in our DSL – this is still just the </a:t>
            </a:r>
            <a:r>
              <a:rPr lang="en-NZ" sz="2000" dirty="0" smtClean="0"/>
              <a:t>CLR, No magic here.</a:t>
            </a:r>
            <a:endParaRPr lang="en-NZ"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fontAlgn="base">
              <a:spcBef>
                <a:spcPct val="0"/>
              </a:spcBef>
              <a:spcAft>
                <a:spcPct val="0"/>
              </a:spcAft>
              <a:buNone/>
            </a:pPr>
            <a:r>
              <a:rPr lang="en-NZ" sz="2000" b="1" dirty="0" smtClean="0">
                <a:solidFill>
                  <a:srgbClr val="0000FF"/>
                </a:solidFill>
                <a:latin typeface="Courier New" pitchFamily="49" charset="0"/>
                <a:ea typeface="Calibri" pitchFamily="34" charset="0"/>
                <a:cs typeface="Courier New" pitchFamily="49" charset="0"/>
              </a:rPr>
              <a:t>public</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class</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QuoteGenerationDslEngine</a:t>
            </a:r>
            <a:r>
              <a:rPr lang="en-NZ" sz="2000" b="1" dirty="0" smtClean="0">
                <a:latin typeface="Courier New" pitchFamily="49" charset="0"/>
                <a:ea typeface="Calibri" pitchFamily="34" charset="0"/>
                <a:cs typeface="Courier New" pitchFamily="49" charset="0"/>
              </a:rPr>
              <a:t> : </a:t>
            </a:r>
            <a:r>
              <a:rPr lang="en-NZ" sz="2000" b="1" dirty="0" err="1" smtClean="0">
                <a:solidFill>
                  <a:srgbClr val="2B91AF"/>
                </a:solidFill>
                <a:latin typeface="Courier New" pitchFamily="49" charset="0"/>
                <a:ea typeface="Calibri" pitchFamily="34" charset="0"/>
                <a:cs typeface="Courier New" pitchFamily="49" charset="0"/>
              </a:rPr>
              <a:t>DslEngine</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protected</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override</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void</a:t>
            </a: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CustomizeCompiler</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BooCompiler</a:t>
            </a:r>
            <a:r>
              <a:rPr lang="en-NZ" sz="2000" b="1" dirty="0" smtClean="0">
                <a:latin typeface="Courier New" pitchFamily="49" charset="0"/>
                <a:ea typeface="Calibri" pitchFamily="34" charset="0"/>
                <a:cs typeface="Courier New" pitchFamily="49" charset="0"/>
              </a:rPr>
              <a:t> compiler,</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CompilerPipeline</a:t>
            </a:r>
            <a:r>
              <a:rPr lang="en-NZ" sz="2000" b="1" dirty="0" smtClean="0">
                <a:latin typeface="Courier New" pitchFamily="49" charset="0"/>
                <a:ea typeface="Calibri" pitchFamily="34" charset="0"/>
                <a:cs typeface="Courier New" pitchFamily="49" charset="0"/>
              </a:rPr>
              <a:t> pipeline,</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string</a:t>
            </a: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urls</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pipeline.Insert</a:t>
            </a:r>
            <a:r>
              <a:rPr lang="en-NZ" sz="2000" b="1" dirty="0" smtClean="0">
                <a:latin typeface="Courier New" pitchFamily="49" charset="0"/>
                <a:ea typeface="Calibri" pitchFamily="34" charset="0"/>
                <a:cs typeface="Courier New" pitchFamily="49" charset="0"/>
              </a:rPr>
              <a:t>(1,</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solidFill>
                  <a:srgbClr val="0000FF"/>
                </a:solidFill>
                <a:latin typeface="Courier New" pitchFamily="49" charset="0"/>
                <a:ea typeface="Calibri" pitchFamily="34" charset="0"/>
                <a:cs typeface="Courier New" pitchFamily="49" charset="0"/>
              </a:rPr>
              <a:t>      new</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ImplicitBaseClassCompilerStep</a:t>
            </a:r>
            <a:r>
              <a:rPr lang="en-NZ" sz="2000" b="1" dirty="0" smtClean="0">
                <a:latin typeface="Courier New" pitchFamily="49" charset="0"/>
                <a:ea typeface="Calibri" pitchFamily="34" charset="0"/>
                <a:cs typeface="Courier New" pitchFamily="49" charset="0"/>
              </a:rPr>
              <a:t>(                         </a:t>
            </a:r>
          </a:p>
          <a:p>
            <a:pPr marL="0" lvl="0" indent="0" eaLnBrk="0" fontAlgn="base" hangingPunct="0">
              <a:spcBef>
                <a:spcPct val="0"/>
              </a:spcBef>
              <a:spcAft>
                <a:spcPct val="0"/>
              </a:spcAft>
              <a:buNone/>
            </a:pPr>
            <a:r>
              <a:rPr lang="en-NZ" sz="2000" b="1" dirty="0" smtClean="0">
                <a:solidFill>
                  <a:srgbClr val="0000FF"/>
                </a:solidFill>
                <a:latin typeface="Courier New" pitchFamily="49" charset="0"/>
                <a:ea typeface="Calibri" pitchFamily="34" charset="0"/>
                <a:cs typeface="Courier New" pitchFamily="49" charset="0"/>
              </a:rPr>
              <a:t>        </a:t>
            </a:r>
            <a:r>
              <a:rPr lang="en-NZ" sz="2000" b="1" dirty="0" err="1" smtClean="0">
                <a:solidFill>
                  <a:srgbClr val="0000FF"/>
                </a:solidFill>
                <a:latin typeface="Courier New" pitchFamily="49" charset="0"/>
                <a:ea typeface="Calibri" pitchFamily="34" charset="0"/>
                <a:cs typeface="Courier New" pitchFamily="49" charset="0"/>
              </a:rPr>
              <a:t>typeof</a:t>
            </a:r>
            <a:r>
              <a:rPr lang="en-NZ" sz="2000" b="1" dirty="0" smtClean="0">
                <a:latin typeface="Courier New" pitchFamily="49" charset="0"/>
                <a:ea typeface="Calibri" pitchFamily="34" charset="0"/>
                <a:cs typeface="Courier New" pitchFamily="49" charset="0"/>
              </a:rPr>
              <a:t>(</a:t>
            </a:r>
            <a:r>
              <a:rPr lang="en-NZ" sz="2000" b="1" dirty="0" err="1" smtClean="0">
                <a:solidFill>
                  <a:srgbClr val="2B91AF"/>
                </a:solidFill>
                <a:latin typeface="Courier New" pitchFamily="49" charset="0"/>
                <a:ea typeface="Calibri" pitchFamily="34" charset="0"/>
                <a:cs typeface="Courier New" pitchFamily="49" charset="0"/>
              </a:rPr>
              <a:t>QuoteGeneratorRule</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solidFill>
                  <a:srgbClr val="A31515"/>
                </a:solidFill>
                <a:latin typeface="Courier New" pitchFamily="49" charset="0"/>
                <a:ea typeface="Calibri" pitchFamily="34" charset="0"/>
                <a:cs typeface="Courier New" pitchFamily="49" charset="0"/>
              </a:rPr>
              <a:t>        "Evaluate"</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solidFill>
                  <a:srgbClr val="A31515"/>
                </a:solidFill>
                <a:latin typeface="Courier New" pitchFamily="49" charset="0"/>
                <a:ea typeface="Calibri" pitchFamily="34" charset="0"/>
                <a:cs typeface="Courier New" pitchFamily="49" charset="0"/>
              </a:rPr>
              <a:t>        "</a:t>
            </a:r>
            <a:r>
              <a:rPr lang="en-NZ" sz="2000" b="1" dirty="0" err="1" smtClean="0">
                <a:solidFill>
                  <a:srgbClr val="A31515"/>
                </a:solidFill>
                <a:latin typeface="Courier New" pitchFamily="49" charset="0"/>
                <a:ea typeface="Calibri" pitchFamily="34" charset="0"/>
                <a:cs typeface="Courier New" pitchFamily="49" charset="0"/>
              </a:rPr>
              <a:t>BooDslExampleApp.QuoteGeneration</a:t>
            </a:r>
            <a:r>
              <a:rPr lang="en-NZ" sz="2000" b="1" dirty="0" smtClean="0">
                <a:solidFill>
                  <a:srgbClr val="A31515"/>
                </a:solidFill>
                <a:latin typeface="Courier New" pitchFamily="49" charset="0"/>
                <a:ea typeface="Calibri" pitchFamily="34" charset="0"/>
                <a:cs typeface="Courier New" pitchFamily="49" charset="0"/>
              </a:rPr>
              <a:t>"</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br>
              <a:rPr lang="en-NZ" sz="2000" b="1" dirty="0" smtClean="0">
                <a:latin typeface="Courier New" pitchFamily="49" charset="0"/>
                <a:ea typeface="Calibri" pitchFamily="34" charset="0"/>
                <a:cs typeface="Courier New" pitchFamily="49" charset="0"/>
              </a:rPr>
            </a:b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pipeline.Insert</a:t>
            </a:r>
            <a:r>
              <a:rPr lang="en-NZ" sz="2000" b="1" dirty="0" smtClean="0">
                <a:latin typeface="Courier New" pitchFamily="49" charset="0"/>
                <a:ea typeface="Calibri" pitchFamily="34" charset="0"/>
                <a:cs typeface="Courier New" pitchFamily="49" charset="0"/>
              </a:rPr>
              <a:t>(2, </a:t>
            </a:r>
            <a:r>
              <a:rPr lang="en-NZ" sz="2000" b="1" dirty="0" smtClean="0">
                <a:solidFill>
                  <a:srgbClr val="0000FF"/>
                </a:solidFill>
                <a:latin typeface="Courier New" pitchFamily="49" charset="0"/>
                <a:ea typeface="Calibri" pitchFamily="34" charset="0"/>
                <a:cs typeface="Courier New" pitchFamily="49" charset="0"/>
              </a:rPr>
              <a:t>new</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UseSymbolsStep</a:t>
            </a:r>
            <a:r>
              <a:rPr lang="en-NZ" sz="2000" b="1" dirty="0" smtClean="0">
                <a:latin typeface="Courier New" pitchFamily="49" charset="0"/>
                <a:ea typeface="Calibri" pitchFamily="34" charset="0"/>
                <a:cs typeface="Courier New" pitchFamily="49" charset="0"/>
              </a:rPr>
              <a:t>());</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endParaRPr lang="en-NZ" sz="5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a:t>
            </a:r>
            <a:endParaRPr lang="en-NZ" sz="4000" b="1" dirty="0" smtClean="0">
              <a:latin typeface="Arial" pitchFamily="34" charset="0"/>
              <a:cs typeface="Arial" pitchFamily="34" charset="0"/>
            </a:endParaRPr>
          </a:p>
        </p:txBody>
      </p:sp>
      <p:sp>
        <p:nvSpPr>
          <p:cNvPr id="3" name="Title 2"/>
          <p:cNvSpPr>
            <a:spLocks noGrp="1"/>
          </p:cNvSpPr>
          <p:nvPr>
            <p:ph type="ctrTitle"/>
          </p:nvPr>
        </p:nvSpPr>
        <p:spPr/>
        <p:txBody>
          <a:bodyPr/>
          <a:lstStyle/>
          <a:p>
            <a:r>
              <a:rPr lang="en-NZ" dirty="0" smtClean="0"/>
              <a:t>Customising the Compiler</a:t>
            </a:r>
            <a:endParaRPr lang="en-NZ"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fontAlgn="base">
              <a:spcBef>
                <a:spcPct val="0"/>
              </a:spcBef>
              <a:spcAft>
                <a:spcPct val="0"/>
              </a:spcAft>
              <a:buNone/>
            </a:pPr>
            <a:r>
              <a:rPr lang="en-NZ" sz="2000" b="1" dirty="0" smtClean="0">
                <a:solidFill>
                  <a:srgbClr val="0000FF"/>
                </a:solidFill>
                <a:latin typeface="Courier New" pitchFamily="49" charset="0"/>
                <a:ea typeface="Calibri" pitchFamily="34" charset="0"/>
                <a:cs typeface="Courier New" pitchFamily="49" charset="0"/>
              </a:rPr>
              <a:t>public</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static</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class</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QuoteGenerator</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private</a:t>
            </a: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static</a:t>
            </a:r>
            <a:r>
              <a:rPr lang="en-NZ" sz="2000" b="1" dirty="0" smtClean="0">
                <a:latin typeface="Courier New" pitchFamily="49" charset="0"/>
                <a:ea typeface="Calibri" pitchFamily="34" charset="0"/>
                <a:cs typeface="Courier New" pitchFamily="49" charset="0"/>
              </a:rPr>
              <a:t> </a:t>
            </a:r>
            <a:r>
              <a:rPr lang="en-NZ" sz="2000" b="1" dirty="0" err="1" smtClean="0">
                <a:solidFill>
                  <a:srgbClr val="0000FF"/>
                </a:solidFill>
                <a:latin typeface="Courier New" pitchFamily="49" charset="0"/>
                <a:ea typeface="Calibri" pitchFamily="34" charset="0"/>
                <a:cs typeface="Courier New" pitchFamily="49" charset="0"/>
              </a:rPr>
              <a:t>readonly</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DslFactory</a:t>
            </a: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dslFactory</a:t>
            </a:r>
            <a:r>
              <a:rPr lang="en-NZ" sz="2000" b="1" dirty="0" smtClean="0">
                <a:latin typeface="Courier New" pitchFamily="49" charset="0"/>
                <a:ea typeface="Calibri" pitchFamily="34" charset="0"/>
                <a:cs typeface="Courier New" pitchFamily="49" charset="0"/>
              </a:rPr>
              <a:t>;</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r>
            <a:br>
              <a:rPr lang="en-NZ" sz="2000" b="1" dirty="0" smtClean="0">
                <a:latin typeface="Courier New" pitchFamily="49" charset="0"/>
                <a:ea typeface="Calibri" pitchFamily="34" charset="0"/>
                <a:cs typeface="Courier New" pitchFamily="49" charset="0"/>
              </a:rPr>
            </a:b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static</a:t>
            </a: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QuoteGenerator</a:t>
            </a:r>
            <a:r>
              <a:rPr lang="en-NZ" sz="2000" b="1" dirty="0" smtClean="0">
                <a:latin typeface="Courier New" pitchFamily="49" charset="0"/>
                <a:ea typeface="Calibri" pitchFamily="34" charset="0"/>
                <a:cs typeface="Courier New" pitchFamily="49" charset="0"/>
              </a:rPr>
              <a:t>()</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dslFactory</a:t>
            </a:r>
            <a:r>
              <a:rPr lang="en-NZ" sz="2000" b="1" dirty="0" smtClean="0">
                <a:latin typeface="Courier New" pitchFamily="49" charset="0"/>
                <a:ea typeface="Calibri" pitchFamily="34" charset="0"/>
                <a:cs typeface="Courier New" pitchFamily="49" charset="0"/>
              </a:rPr>
              <a:t> = </a:t>
            </a:r>
            <a:r>
              <a:rPr lang="en-NZ" sz="2000" b="1" dirty="0" smtClean="0">
                <a:solidFill>
                  <a:srgbClr val="0000FF"/>
                </a:solidFill>
                <a:latin typeface="Courier New" pitchFamily="49" charset="0"/>
                <a:ea typeface="Calibri" pitchFamily="34" charset="0"/>
                <a:cs typeface="Courier New" pitchFamily="49" charset="0"/>
              </a:rPr>
              <a:t>new</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DslFactory</a:t>
            </a:r>
            <a:r>
              <a:rPr lang="en-NZ" sz="2000" b="1" dirty="0" smtClean="0">
                <a:latin typeface="Courier New" pitchFamily="49" charset="0"/>
                <a:ea typeface="Calibri" pitchFamily="34" charset="0"/>
                <a:cs typeface="Courier New" pitchFamily="49" charset="0"/>
              </a:rPr>
              <a:t>();</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br>
              <a:rPr lang="en-NZ" sz="2000" b="1" dirty="0" smtClean="0">
                <a:latin typeface="Courier New" pitchFamily="49" charset="0"/>
                <a:ea typeface="Calibri" pitchFamily="34" charset="0"/>
                <a:cs typeface="Courier New" pitchFamily="49" charset="0"/>
              </a:rPr>
            </a:br>
            <a:r>
              <a:rPr lang="en-NZ" sz="2000" b="1" dirty="0" smtClean="0">
                <a:latin typeface="Courier New" pitchFamily="49" charset="0"/>
                <a:ea typeface="Calibri" pitchFamily="34" charset="0"/>
                <a:cs typeface="Courier New" pitchFamily="49" charset="0"/>
              </a:rPr>
              <a:t>    </a:t>
            </a:r>
            <a:r>
              <a:rPr lang="en-NZ" sz="2000" b="1" dirty="0" err="1" smtClean="0">
                <a:latin typeface="Courier New" pitchFamily="49" charset="0"/>
                <a:ea typeface="Calibri" pitchFamily="34" charset="0"/>
                <a:cs typeface="Courier New" pitchFamily="49" charset="0"/>
              </a:rPr>
              <a:t>dslFactory.Register</a:t>
            </a:r>
            <a:r>
              <a:rPr lang="en-NZ" sz="2000" b="1" dirty="0" smtClean="0">
                <a:latin typeface="Courier New" pitchFamily="49" charset="0"/>
                <a:ea typeface="Calibri" pitchFamily="34" charset="0"/>
                <a:cs typeface="Courier New" pitchFamily="49" charset="0"/>
              </a:rPr>
              <a:t>&lt;</a:t>
            </a:r>
            <a:r>
              <a:rPr lang="en-NZ" sz="2000" b="1" dirty="0" err="1" smtClean="0">
                <a:solidFill>
                  <a:srgbClr val="2B91AF"/>
                </a:solidFill>
                <a:latin typeface="Courier New" pitchFamily="49" charset="0"/>
                <a:ea typeface="Calibri" pitchFamily="34" charset="0"/>
                <a:cs typeface="Courier New" pitchFamily="49" charset="0"/>
              </a:rPr>
              <a:t>QuoteGeneratorRule</a:t>
            </a:r>
            <a:r>
              <a:rPr lang="en-NZ" sz="2000" b="1" dirty="0" smtClean="0">
                <a:latin typeface="Courier New" pitchFamily="49" charset="0"/>
                <a:ea typeface="Calibri" pitchFamily="34" charset="0"/>
                <a:cs typeface="Courier New" pitchFamily="49" charset="0"/>
              </a:rPr>
              <a:t>&gt;(</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r>
              <a:rPr lang="en-NZ" sz="2000" b="1" dirty="0" smtClean="0">
                <a:solidFill>
                  <a:srgbClr val="0000FF"/>
                </a:solidFill>
                <a:latin typeface="Courier New" pitchFamily="49" charset="0"/>
                <a:ea typeface="Calibri" pitchFamily="34" charset="0"/>
                <a:cs typeface="Courier New" pitchFamily="49" charset="0"/>
              </a:rPr>
              <a:t>new</a:t>
            </a:r>
            <a:r>
              <a:rPr lang="en-NZ" sz="2000" b="1" dirty="0" smtClean="0">
                <a:latin typeface="Courier New" pitchFamily="49" charset="0"/>
                <a:ea typeface="Calibri" pitchFamily="34" charset="0"/>
                <a:cs typeface="Courier New" pitchFamily="49" charset="0"/>
              </a:rPr>
              <a:t> </a:t>
            </a:r>
            <a:r>
              <a:rPr lang="en-NZ" sz="2000" b="1" dirty="0" err="1" smtClean="0">
                <a:solidFill>
                  <a:srgbClr val="2B91AF"/>
                </a:solidFill>
                <a:latin typeface="Courier New" pitchFamily="49" charset="0"/>
                <a:ea typeface="Calibri" pitchFamily="34" charset="0"/>
                <a:cs typeface="Courier New" pitchFamily="49" charset="0"/>
              </a:rPr>
              <a:t>QuoteGenerationDslEngine</a:t>
            </a:r>
            <a:r>
              <a:rPr lang="en-NZ" sz="2000" b="1" dirty="0" smtClean="0">
                <a:latin typeface="Courier New" pitchFamily="49" charset="0"/>
                <a:ea typeface="Calibri" pitchFamily="34" charset="0"/>
                <a:cs typeface="Courier New" pitchFamily="49" charset="0"/>
              </a:rPr>
              <a:t>());</a:t>
            </a:r>
            <a:endParaRPr lang="en-NZ" sz="400" b="1" dirty="0" smtClean="0">
              <a:latin typeface="Arial" pitchFamily="34" charset="0"/>
              <a:cs typeface="Arial" pitchFamily="34" charset="0"/>
            </a:endParaRPr>
          </a:p>
          <a:p>
            <a:pPr marL="0" lvl="0" indent="0" eaLnBrk="0" fontAlgn="base" hangingPunct="0">
              <a:spcBef>
                <a:spcPct val="0"/>
              </a:spcBef>
              <a:spcAft>
                <a:spcPct val="0"/>
              </a:spcAft>
              <a:buNone/>
            </a:pPr>
            <a:r>
              <a:rPr lang="en-NZ" sz="2000" b="1" dirty="0" smtClean="0">
                <a:latin typeface="Courier New" pitchFamily="49" charset="0"/>
                <a:ea typeface="Calibri" pitchFamily="34" charset="0"/>
                <a:cs typeface="Courier New" pitchFamily="49" charset="0"/>
              </a:rPr>
              <a:t>  }</a:t>
            </a:r>
            <a:endParaRPr lang="en-NZ" sz="4400" b="1" dirty="0" smtClean="0">
              <a:latin typeface="Arial" pitchFamily="34" charset="0"/>
              <a:cs typeface="Arial" pitchFamily="34" charset="0"/>
            </a:endParaRPr>
          </a:p>
          <a:p>
            <a:pPr>
              <a:buNone/>
            </a:pPr>
            <a:endParaRPr lang="en-NZ" sz="2000" b="1" dirty="0"/>
          </a:p>
        </p:txBody>
      </p:sp>
      <p:sp>
        <p:nvSpPr>
          <p:cNvPr id="3" name="Title 2"/>
          <p:cNvSpPr>
            <a:spLocks noGrp="1"/>
          </p:cNvSpPr>
          <p:nvPr>
            <p:ph type="ctrTitle"/>
          </p:nvPr>
        </p:nvSpPr>
        <p:spPr/>
        <p:txBody>
          <a:bodyPr/>
          <a:lstStyle/>
          <a:p>
            <a:r>
              <a:rPr lang="en-NZ" dirty="0" smtClean="0"/>
              <a:t>Using the DSL Factory</a:t>
            </a:r>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The context and the usual issues we face.</a:t>
            </a:r>
          </a:p>
          <a:p>
            <a:r>
              <a:rPr lang="en-NZ" dirty="0" smtClean="0"/>
              <a:t>Some real life examples of domain specific languages.</a:t>
            </a:r>
          </a:p>
          <a:p>
            <a:r>
              <a:rPr lang="en-NZ" dirty="0" smtClean="0"/>
              <a:t>Boo’s DSL Capabilities.</a:t>
            </a:r>
          </a:p>
          <a:p>
            <a:r>
              <a:rPr lang="en-NZ" dirty="0" smtClean="0"/>
              <a:t>Integrating a DSL into your Application.</a:t>
            </a:r>
          </a:p>
          <a:p>
            <a:r>
              <a:rPr lang="en-NZ" dirty="0" smtClean="0"/>
              <a:t>Considerations to remember when designing your own DSL (If we get time)</a:t>
            </a:r>
            <a:endParaRPr lang="en-NZ" dirty="0"/>
          </a:p>
        </p:txBody>
      </p:sp>
      <p:sp>
        <p:nvSpPr>
          <p:cNvPr id="3" name="Title 2"/>
          <p:cNvSpPr>
            <a:spLocks noGrp="1"/>
          </p:cNvSpPr>
          <p:nvPr>
            <p:ph type="ctrTitle"/>
          </p:nvPr>
        </p:nvSpPr>
        <p:spPr/>
        <p:txBody>
          <a:bodyPr/>
          <a:lstStyle/>
          <a:p>
            <a:r>
              <a:rPr lang="en-NZ" dirty="0" smtClean="0"/>
              <a:t>Agenda</a:t>
            </a:r>
            <a:endParaRPr lang="en-NZ"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NZ" dirty="0" smtClean="0"/>
          </a:p>
          <a:p>
            <a:pPr>
              <a:buNone/>
            </a:pPr>
            <a:endParaRPr lang="en-NZ" dirty="0" smtClean="0"/>
          </a:p>
          <a:p>
            <a:endParaRPr lang="en-NZ" dirty="0" smtClean="0"/>
          </a:p>
          <a:p>
            <a:endParaRPr lang="en-NZ" dirty="0" smtClean="0"/>
          </a:p>
          <a:p>
            <a:endParaRPr lang="en-NZ" dirty="0" smtClean="0"/>
          </a:p>
          <a:p>
            <a:endParaRPr lang="en-NZ" dirty="0"/>
          </a:p>
        </p:txBody>
      </p:sp>
      <p:sp>
        <p:nvSpPr>
          <p:cNvPr id="3" name="Title 2"/>
          <p:cNvSpPr>
            <a:spLocks noGrp="1"/>
          </p:cNvSpPr>
          <p:nvPr>
            <p:ph type="ctrTitle"/>
          </p:nvPr>
        </p:nvSpPr>
        <p:spPr/>
        <p:txBody>
          <a:bodyPr/>
          <a:lstStyle/>
          <a:p>
            <a:r>
              <a:rPr lang="en-NZ" dirty="0" smtClean="0"/>
              <a:t>Review - Typical DSL Stack</a:t>
            </a:r>
            <a:endParaRPr lang="en-NZ" dirty="0"/>
          </a:p>
        </p:txBody>
      </p:sp>
      <p:sp>
        <p:nvSpPr>
          <p:cNvPr id="6" name="Rounded Rectangle 5"/>
          <p:cNvSpPr/>
          <p:nvPr/>
        </p:nvSpPr>
        <p:spPr>
          <a:xfrm>
            <a:off x="2071670" y="1857364"/>
            <a:ext cx="6000792" cy="714380"/>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Syntax</a:t>
            </a:r>
            <a:endParaRPr lang="en-NZ" dirty="0"/>
          </a:p>
        </p:txBody>
      </p:sp>
      <p:sp>
        <p:nvSpPr>
          <p:cNvPr id="7" name="Rounded Rectangle 6"/>
          <p:cNvSpPr/>
          <p:nvPr/>
        </p:nvSpPr>
        <p:spPr>
          <a:xfrm>
            <a:off x="2071670" y="2857496"/>
            <a:ext cx="5929354" cy="71438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API</a:t>
            </a:r>
            <a:endParaRPr lang="en-NZ" dirty="0"/>
          </a:p>
        </p:txBody>
      </p:sp>
      <p:sp>
        <p:nvSpPr>
          <p:cNvPr id="8" name="Rounded Rectangle 7"/>
          <p:cNvSpPr/>
          <p:nvPr/>
        </p:nvSpPr>
        <p:spPr>
          <a:xfrm>
            <a:off x="2071670" y="3857628"/>
            <a:ext cx="2857520" cy="7143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Model</a:t>
            </a:r>
            <a:endParaRPr lang="en-NZ" dirty="0"/>
          </a:p>
        </p:txBody>
      </p:sp>
      <p:sp>
        <p:nvSpPr>
          <p:cNvPr id="9" name="Rounded Rectangle 8"/>
          <p:cNvSpPr/>
          <p:nvPr/>
        </p:nvSpPr>
        <p:spPr>
          <a:xfrm>
            <a:off x="5143504" y="3857628"/>
            <a:ext cx="2857520" cy="714380"/>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Engine</a:t>
            </a:r>
            <a:endParaRPr lang="en-NZ" dirty="0"/>
          </a:p>
        </p:txBody>
      </p:sp>
    </p:spTree>
    <p:extLst>
      <p:ext uri="{BB962C8B-B14F-4D97-AF65-F5344CB8AC3E}">
        <p14:creationId xmlns="" xmlns:p14="http://schemas.microsoft.com/office/powerpoint/2007/7/12/main" val="27317131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NZ" dirty="0" smtClean="0"/>
          </a:p>
          <a:p>
            <a:pPr>
              <a:buNone/>
            </a:pPr>
            <a:endParaRPr lang="en-NZ" dirty="0" smtClean="0"/>
          </a:p>
          <a:p>
            <a:pPr>
              <a:buNone/>
            </a:pPr>
            <a:endParaRPr lang="en-NZ" dirty="0" smtClean="0"/>
          </a:p>
          <a:p>
            <a:pPr algn="ctr">
              <a:buNone/>
            </a:pPr>
            <a:r>
              <a:rPr lang="en-NZ" dirty="0" smtClean="0"/>
              <a:t>We’re almost done...</a:t>
            </a:r>
          </a:p>
          <a:p>
            <a:pPr algn="ctr">
              <a:buNone/>
            </a:pPr>
            <a:r>
              <a:rPr lang="en-NZ" dirty="0" smtClean="0"/>
              <a:t>let’s quickly wrap up with some tips &amp; thoughts.</a:t>
            </a:r>
            <a:endParaRPr lang="en-NZ" dirty="0"/>
          </a:p>
        </p:txBody>
      </p:sp>
      <p:sp>
        <p:nvSpPr>
          <p:cNvPr id="3" name="Title 2"/>
          <p:cNvSpPr>
            <a:spLocks noGrp="1"/>
          </p:cNvSpPr>
          <p:nvPr>
            <p:ph type="ctrTitle"/>
          </p:nvPr>
        </p:nvSpPr>
        <p:spPr/>
        <p:txBody>
          <a:bodyPr/>
          <a:lstStyle/>
          <a:p>
            <a:r>
              <a:rPr lang="en-NZ" dirty="0" smtClean="0"/>
              <a:t>Wrapping Up</a:t>
            </a:r>
            <a:endParaRPr lang="en-NZ"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NZ" dirty="0" smtClean="0"/>
              <a:t>Never start with a DSL in mind, Iterate towards it, if it feels right.</a:t>
            </a:r>
          </a:p>
          <a:p>
            <a:r>
              <a:rPr lang="en-NZ" dirty="0" smtClean="0"/>
              <a:t>See how far you can go with tools like “Fluent” DSL’s.</a:t>
            </a:r>
          </a:p>
          <a:p>
            <a:r>
              <a:rPr lang="en-NZ" dirty="0" smtClean="0"/>
              <a:t>Ensure you have tests which test all aspects of your language, not just the expected path (i.e. Expect your users to create invalid/broken scripts).</a:t>
            </a:r>
          </a:p>
          <a:p>
            <a:r>
              <a:rPr lang="en-NZ" dirty="0" smtClean="0"/>
              <a:t>Make sure anything which can be achieved via DSL code can also be achieved by directly interacting with your API.</a:t>
            </a:r>
          </a:p>
          <a:p>
            <a:endParaRPr lang="en-NZ" dirty="0" smtClean="0"/>
          </a:p>
          <a:p>
            <a:endParaRPr lang="en-NZ" dirty="0" smtClean="0"/>
          </a:p>
          <a:p>
            <a:endParaRPr lang="en-NZ" dirty="0" smtClean="0"/>
          </a:p>
          <a:p>
            <a:endParaRPr lang="en-NZ" dirty="0" smtClean="0"/>
          </a:p>
        </p:txBody>
      </p:sp>
      <p:sp>
        <p:nvSpPr>
          <p:cNvPr id="3" name="Title 2"/>
          <p:cNvSpPr>
            <a:spLocks noGrp="1"/>
          </p:cNvSpPr>
          <p:nvPr>
            <p:ph type="ctrTitle"/>
          </p:nvPr>
        </p:nvSpPr>
        <p:spPr/>
        <p:txBody>
          <a:bodyPr/>
          <a:lstStyle/>
          <a:p>
            <a:r>
              <a:rPr lang="en-NZ" dirty="0" smtClean="0"/>
              <a:t>Stay Iterative</a:t>
            </a:r>
            <a:endParaRPr lang="en-NZ" dirty="0"/>
          </a:p>
        </p:txBody>
      </p:sp>
    </p:spTree>
    <p:extLst>
      <p:ext uri="{BB962C8B-B14F-4D97-AF65-F5344CB8AC3E}">
        <p14:creationId xmlns="" xmlns:p14="http://schemas.microsoft.com/office/powerpoint/2007/7/12/main" val="27317131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NZ" dirty="0" smtClean="0"/>
              <a:t>I haven’t talked about tooling yet...</a:t>
            </a:r>
          </a:p>
          <a:p>
            <a:endParaRPr lang="en-NZ" dirty="0" smtClean="0"/>
          </a:p>
          <a:p>
            <a:r>
              <a:rPr lang="en-NZ" dirty="0" smtClean="0"/>
              <a:t>Tooling is paramount to adoption.</a:t>
            </a:r>
          </a:p>
          <a:p>
            <a:r>
              <a:rPr lang="en-NZ" dirty="0" smtClean="0"/>
              <a:t>Doesn’t have to be an Editor With </a:t>
            </a:r>
            <a:r>
              <a:rPr lang="en-NZ" dirty="0" err="1" smtClean="0"/>
              <a:t>Intellisense</a:t>
            </a:r>
            <a:r>
              <a:rPr lang="en-NZ" dirty="0" smtClean="0"/>
              <a:t>...</a:t>
            </a:r>
          </a:p>
          <a:p>
            <a:r>
              <a:rPr lang="en-NZ" dirty="0" smtClean="0"/>
              <a:t>Graphical Views (Flow charts etc.)</a:t>
            </a:r>
          </a:p>
          <a:p>
            <a:r>
              <a:rPr lang="en-NZ" dirty="0" smtClean="0"/>
              <a:t>Reporting</a:t>
            </a:r>
          </a:p>
          <a:p>
            <a:r>
              <a:rPr lang="en-NZ" dirty="0" smtClean="0"/>
              <a:t>Getting simple tooling in place can be relatively easy, but complexity significantly grows with capability.</a:t>
            </a:r>
          </a:p>
          <a:p>
            <a:endParaRPr lang="en-NZ" dirty="0" smtClean="0"/>
          </a:p>
          <a:p>
            <a:r>
              <a:rPr lang="en-NZ" dirty="0" smtClean="0"/>
              <a:t>Quick Example – if we have time.</a:t>
            </a:r>
          </a:p>
          <a:p>
            <a:pPr>
              <a:buNone/>
            </a:pPr>
            <a:endParaRPr lang="en-NZ" dirty="0" smtClean="0"/>
          </a:p>
        </p:txBody>
      </p:sp>
      <p:sp>
        <p:nvSpPr>
          <p:cNvPr id="3" name="Title 2"/>
          <p:cNvSpPr>
            <a:spLocks noGrp="1"/>
          </p:cNvSpPr>
          <p:nvPr>
            <p:ph type="ctrTitle"/>
          </p:nvPr>
        </p:nvSpPr>
        <p:spPr/>
        <p:txBody>
          <a:bodyPr/>
          <a:lstStyle/>
          <a:p>
            <a:r>
              <a:rPr lang="en-NZ" dirty="0" smtClean="0"/>
              <a:t>Tooling</a:t>
            </a:r>
            <a:endParaRPr lang="en-NZ"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
            <a:ext cx="9144000" cy="928669"/>
          </a:xfrm>
        </p:spPr>
        <p:txBody>
          <a:bodyPr/>
          <a:lstStyle/>
          <a:p>
            <a:r>
              <a:rPr lang="en-NZ" dirty="0" smtClean="0"/>
              <a:t>Advocacy verses Pessimism</a:t>
            </a:r>
            <a:endParaRPr lang="en-NZ" dirty="0"/>
          </a:p>
        </p:txBody>
      </p:sp>
      <p:pic>
        <p:nvPicPr>
          <p:cNvPr id="38913" name="Picture 1"/>
          <p:cNvPicPr>
            <a:picLocks noGrp="1" noChangeAspect="1" noChangeArrowheads="1"/>
          </p:cNvPicPr>
          <p:nvPr>
            <p:ph idx="1"/>
          </p:nvPr>
        </p:nvPicPr>
        <p:blipFill>
          <a:blip r:embed="rId3" cstate="print"/>
          <a:srcRect/>
          <a:stretch>
            <a:fillRect/>
          </a:stretch>
        </p:blipFill>
        <p:spPr bwMode="auto">
          <a:xfrm>
            <a:off x="1214414" y="1071546"/>
            <a:ext cx="6853847" cy="4500594"/>
          </a:xfrm>
          <a:prstGeom prst="rect">
            <a:avLst/>
          </a:prstGeom>
          <a:noFill/>
          <a:ln w="9525">
            <a:noFill/>
            <a:miter lim="800000"/>
            <a:headEnd/>
            <a:tailEnd/>
          </a:ln>
        </p:spPr>
      </p:pic>
    </p:spTree>
    <p:extLst>
      <p:ext uri="{BB962C8B-B14F-4D97-AF65-F5344CB8AC3E}">
        <p14:creationId xmlns="" xmlns:p14="http://schemas.microsoft.com/office/powerpoint/2007/7/12/main" val="2731713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NZ" dirty="0" smtClean="0"/>
              <a:t>You need to think about your script lifecycle</a:t>
            </a:r>
          </a:p>
          <a:p>
            <a:pPr lvl="1"/>
            <a:r>
              <a:rPr lang="en-NZ" dirty="0" smtClean="0"/>
              <a:t>If people other then developers are editing the DSL, it often wont match the development lifecycle.</a:t>
            </a:r>
          </a:p>
          <a:p>
            <a:r>
              <a:rPr lang="en-NZ" dirty="0" smtClean="0"/>
              <a:t>Versioning of your DSL syntax needs to be well thought out – have a strategy.</a:t>
            </a:r>
          </a:p>
          <a:p>
            <a:r>
              <a:rPr lang="en-NZ" dirty="0" smtClean="0"/>
              <a:t>If you want live updates, think about the impacts of:</a:t>
            </a:r>
          </a:p>
          <a:p>
            <a:pPr lvl="2"/>
            <a:r>
              <a:rPr lang="en-NZ" dirty="0" smtClean="0"/>
              <a:t>Non-atomic changes.</a:t>
            </a:r>
          </a:p>
          <a:p>
            <a:pPr lvl="2"/>
            <a:r>
              <a:rPr lang="en-NZ" dirty="0" smtClean="0"/>
              <a:t>Keeping a farm of servers in sync.</a:t>
            </a:r>
          </a:p>
          <a:p>
            <a:r>
              <a:rPr lang="en-NZ" dirty="0" smtClean="0"/>
              <a:t>Auditing and security needs to be considered.</a:t>
            </a:r>
            <a:endParaRPr lang="en-NZ" dirty="0"/>
          </a:p>
        </p:txBody>
      </p:sp>
      <p:sp>
        <p:nvSpPr>
          <p:cNvPr id="3" name="Title 2"/>
          <p:cNvSpPr>
            <a:spLocks noGrp="1"/>
          </p:cNvSpPr>
          <p:nvPr>
            <p:ph type="ctrTitle"/>
          </p:nvPr>
        </p:nvSpPr>
        <p:spPr/>
        <p:txBody>
          <a:bodyPr/>
          <a:lstStyle/>
          <a:p>
            <a:r>
              <a:rPr lang="en-NZ" dirty="0" smtClean="0"/>
              <a:t>There’s lots of think about...</a:t>
            </a:r>
            <a:endParaRPr lang="en-NZ"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Visual Studio Support in 2008 is Poor.</a:t>
            </a:r>
          </a:p>
          <a:p>
            <a:pPr lvl="1"/>
            <a:r>
              <a:rPr lang="en-NZ" dirty="0" smtClean="0"/>
              <a:t>Hopefully this might change with VS2010.</a:t>
            </a:r>
          </a:p>
          <a:p>
            <a:r>
              <a:rPr lang="en-NZ" dirty="0" smtClean="0"/>
              <a:t>Reasonably good support in Sharp Develop.</a:t>
            </a:r>
          </a:p>
          <a:p>
            <a:r>
              <a:rPr lang="en-NZ" dirty="0" err="1" smtClean="0"/>
              <a:t>MonoDevelop</a:t>
            </a:r>
            <a:r>
              <a:rPr lang="en-NZ" dirty="0" smtClean="0"/>
              <a:t> 2.2 looks promising.</a:t>
            </a:r>
          </a:p>
          <a:p>
            <a:r>
              <a:rPr lang="en-NZ" dirty="0" smtClean="0"/>
              <a:t>Lack of mainstream tooling support a big problem (this applies to all languages other then C# and </a:t>
            </a:r>
            <a:r>
              <a:rPr lang="en-NZ" dirty="0" err="1" smtClean="0"/>
              <a:t>VB.Net</a:t>
            </a:r>
            <a:r>
              <a:rPr lang="en-NZ" dirty="0" smtClean="0"/>
              <a:t>)</a:t>
            </a:r>
          </a:p>
          <a:p>
            <a:endParaRPr lang="en-NZ" dirty="0"/>
          </a:p>
        </p:txBody>
      </p:sp>
      <p:sp>
        <p:nvSpPr>
          <p:cNvPr id="3" name="Title 2"/>
          <p:cNvSpPr>
            <a:spLocks noGrp="1"/>
          </p:cNvSpPr>
          <p:nvPr>
            <p:ph type="ctrTitle"/>
          </p:nvPr>
        </p:nvSpPr>
        <p:spPr/>
        <p:txBody>
          <a:bodyPr/>
          <a:lstStyle/>
          <a:p>
            <a:r>
              <a:rPr lang="en-NZ" dirty="0" smtClean="0"/>
              <a:t>Boo for Every Day Use?</a:t>
            </a:r>
            <a:endParaRPr lang="en-NZ"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Brails – MVC View Engine</a:t>
            </a:r>
          </a:p>
          <a:p>
            <a:r>
              <a:rPr lang="en-NZ" dirty="0" err="1" smtClean="0"/>
              <a:t>RhinoETL</a:t>
            </a:r>
            <a:r>
              <a:rPr lang="en-NZ" dirty="0" smtClean="0"/>
              <a:t> – ETL Tool</a:t>
            </a:r>
          </a:p>
          <a:p>
            <a:r>
              <a:rPr lang="en-NZ" dirty="0" smtClean="0"/>
              <a:t>Boo Build System – Nant like DSL</a:t>
            </a:r>
          </a:p>
          <a:p>
            <a:r>
              <a:rPr lang="en-NZ" dirty="0" smtClean="0"/>
              <a:t>Spectre – BDD Framework</a:t>
            </a:r>
          </a:p>
          <a:p>
            <a:r>
              <a:rPr lang="en-NZ" dirty="0" err="1" smtClean="0"/>
              <a:t>Binsor</a:t>
            </a:r>
            <a:r>
              <a:rPr lang="en-NZ" dirty="0" smtClean="0"/>
              <a:t> -  Windsor Configuration</a:t>
            </a:r>
          </a:p>
          <a:p>
            <a:r>
              <a:rPr lang="en-NZ" dirty="0" smtClean="0"/>
              <a:t>Horn – </a:t>
            </a:r>
            <a:r>
              <a:rPr lang="en-NZ" dirty="0" err="1" smtClean="0"/>
              <a:t>.Net</a:t>
            </a:r>
            <a:r>
              <a:rPr lang="en-NZ" dirty="0" smtClean="0"/>
              <a:t> Package Manager</a:t>
            </a:r>
          </a:p>
          <a:p>
            <a:endParaRPr lang="en-NZ" dirty="0" smtClean="0"/>
          </a:p>
          <a:p>
            <a:endParaRPr lang="en-NZ" dirty="0"/>
          </a:p>
        </p:txBody>
      </p:sp>
      <p:sp>
        <p:nvSpPr>
          <p:cNvPr id="3" name="Title 2"/>
          <p:cNvSpPr>
            <a:spLocks noGrp="1"/>
          </p:cNvSpPr>
          <p:nvPr>
            <p:ph type="ctrTitle"/>
          </p:nvPr>
        </p:nvSpPr>
        <p:spPr/>
        <p:txBody>
          <a:bodyPr/>
          <a:lstStyle/>
          <a:p>
            <a:r>
              <a:rPr lang="en-NZ" dirty="0" smtClean="0"/>
              <a:t>Boo DSL’s in the Wild</a:t>
            </a:r>
            <a:endParaRPr lang="en-NZ"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“Building domain specific languages in Boo”</a:t>
            </a:r>
          </a:p>
          <a:p>
            <a:pPr lvl="1"/>
            <a:r>
              <a:rPr lang="en-NZ" dirty="0" smtClean="0"/>
              <a:t>Written By </a:t>
            </a:r>
            <a:r>
              <a:rPr lang="en-NZ" dirty="0" err="1" smtClean="0"/>
              <a:t>Ayende</a:t>
            </a:r>
            <a:r>
              <a:rPr lang="en-NZ" dirty="0" smtClean="0"/>
              <a:t> </a:t>
            </a:r>
            <a:r>
              <a:rPr lang="en-NZ" dirty="0" err="1" smtClean="0"/>
              <a:t>Rahien</a:t>
            </a:r>
            <a:r>
              <a:rPr lang="en-NZ" dirty="0" smtClean="0"/>
              <a:t> (Oren </a:t>
            </a:r>
            <a:r>
              <a:rPr lang="en-NZ" dirty="0" err="1" smtClean="0"/>
              <a:t>Eini</a:t>
            </a:r>
            <a:r>
              <a:rPr lang="en-NZ" dirty="0" smtClean="0"/>
              <a:t>).</a:t>
            </a:r>
          </a:p>
          <a:p>
            <a:pPr lvl="1"/>
            <a:r>
              <a:rPr lang="en-NZ" dirty="0" smtClean="0"/>
              <a:t>Very Thorough, 355 pages!</a:t>
            </a:r>
          </a:p>
          <a:p>
            <a:r>
              <a:rPr lang="en-NZ" dirty="0" smtClean="0"/>
              <a:t>Boo Website</a:t>
            </a:r>
          </a:p>
          <a:p>
            <a:r>
              <a:rPr lang="en-NZ" dirty="0" smtClean="0"/>
              <a:t>Boo Google group</a:t>
            </a:r>
          </a:p>
          <a:p>
            <a:r>
              <a:rPr lang="en-NZ" dirty="0" smtClean="0"/>
              <a:t>Lots of Tutorials On Line</a:t>
            </a:r>
          </a:p>
          <a:p>
            <a:r>
              <a:rPr lang="en-NZ" dirty="0" smtClean="0"/>
              <a:t>Source Code &amp; Tests</a:t>
            </a:r>
          </a:p>
        </p:txBody>
      </p:sp>
      <p:sp>
        <p:nvSpPr>
          <p:cNvPr id="3" name="Title 2"/>
          <p:cNvSpPr>
            <a:spLocks noGrp="1"/>
          </p:cNvSpPr>
          <p:nvPr>
            <p:ph type="ctrTitle"/>
          </p:nvPr>
        </p:nvSpPr>
        <p:spPr/>
        <p:txBody>
          <a:bodyPr/>
          <a:lstStyle/>
          <a:p>
            <a:r>
              <a:rPr lang="en-NZ" dirty="0" smtClean="0"/>
              <a:t>Resources</a:t>
            </a:r>
            <a:endParaRPr lang="en-NZ" dirty="0"/>
          </a:p>
        </p:txBody>
      </p:sp>
      <p:pic>
        <p:nvPicPr>
          <p:cNvPr id="92162" name="Picture 2" descr="http://www.manning.com/rahien/rahien_cover150.jpg"/>
          <p:cNvPicPr>
            <a:picLocks noChangeAspect="1" noChangeArrowheads="1"/>
          </p:cNvPicPr>
          <p:nvPr/>
        </p:nvPicPr>
        <p:blipFill>
          <a:blip r:embed="rId2" cstate="print"/>
          <a:srcRect/>
          <a:stretch>
            <a:fillRect/>
          </a:stretch>
        </p:blipFill>
        <p:spPr bwMode="auto">
          <a:xfrm>
            <a:off x="6786578" y="2285992"/>
            <a:ext cx="2071692" cy="2596522"/>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NZ" dirty="0" smtClean="0"/>
          </a:p>
          <a:p>
            <a:pPr>
              <a:buNone/>
            </a:pPr>
            <a:endParaRPr lang="en-NZ" dirty="0" smtClean="0"/>
          </a:p>
          <a:p>
            <a:pPr>
              <a:buNone/>
            </a:pPr>
            <a:endParaRPr lang="en-NZ" dirty="0" smtClean="0"/>
          </a:p>
          <a:p>
            <a:pPr>
              <a:buNone/>
            </a:pPr>
            <a:r>
              <a:rPr lang="en-NZ" dirty="0" smtClean="0"/>
              <a:t>Email: </a:t>
            </a:r>
            <a:r>
              <a:rPr lang="en-NZ" dirty="0" smtClean="0">
                <a:hlinkClick r:id="rId2"/>
              </a:rPr>
              <a:t>alex@devdefined.com</a:t>
            </a:r>
            <a:endParaRPr lang="en-NZ" dirty="0" smtClean="0"/>
          </a:p>
          <a:p>
            <a:pPr>
              <a:buNone/>
            </a:pPr>
            <a:r>
              <a:rPr lang="en-NZ" dirty="0" smtClean="0"/>
              <a:t>Blog: </a:t>
            </a:r>
            <a:r>
              <a:rPr lang="en-NZ" dirty="0" smtClean="0">
                <a:hlinkClick r:id="rId3"/>
              </a:rPr>
              <a:t>http://blog.bittercoder.com/</a:t>
            </a:r>
            <a:endParaRPr lang="en-NZ" dirty="0" smtClean="0"/>
          </a:p>
          <a:p>
            <a:pPr>
              <a:buNone/>
            </a:pPr>
            <a:r>
              <a:rPr lang="en-NZ" dirty="0" smtClean="0"/>
              <a:t>Twitter: @</a:t>
            </a:r>
            <a:r>
              <a:rPr lang="en-NZ" dirty="0" err="1" smtClean="0"/>
              <a:t>bittercoder</a:t>
            </a:r>
            <a:endParaRPr lang="en-NZ" dirty="0" smtClean="0"/>
          </a:p>
          <a:p>
            <a:pPr>
              <a:buNone/>
            </a:pPr>
            <a:endParaRPr lang="en-NZ" dirty="0"/>
          </a:p>
        </p:txBody>
      </p:sp>
      <p:sp>
        <p:nvSpPr>
          <p:cNvPr id="3" name="Title 2"/>
          <p:cNvSpPr>
            <a:spLocks noGrp="1"/>
          </p:cNvSpPr>
          <p:nvPr>
            <p:ph type="ctrTitle"/>
          </p:nvPr>
        </p:nvSpPr>
        <p:spPr/>
        <p:txBody>
          <a:bodyPr/>
          <a:lstStyle/>
          <a:p>
            <a:r>
              <a:rPr lang="en-NZ" dirty="0" smtClean="0"/>
              <a:t>Questions?</a:t>
            </a:r>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NZ" dirty="0" smtClean="0"/>
              <a:t> </a:t>
            </a:r>
            <a:endParaRPr lang="en-NZ" dirty="0"/>
          </a:p>
        </p:txBody>
      </p:sp>
      <p:sp>
        <p:nvSpPr>
          <p:cNvPr id="3" name="Title 2"/>
          <p:cNvSpPr>
            <a:spLocks noGrp="1"/>
          </p:cNvSpPr>
          <p:nvPr>
            <p:ph type="ctrTitle"/>
          </p:nvPr>
        </p:nvSpPr>
        <p:spPr/>
        <p:txBody>
          <a:bodyPr/>
          <a:lstStyle/>
          <a:p>
            <a:r>
              <a:rPr lang="en-NZ" dirty="0" smtClean="0"/>
              <a:t>Domain &amp; Context</a:t>
            </a:r>
            <a:endParaRPr lang="en-NZ" dirty="0"/>
          </a:p>
        </p:txBody>
      </p:sp>
      <p:grpSp>
        <p:nvGrpSpPr>
          <p:cNvPr id="7" name="Group 6"/>
          <p:cNvGrpSpPr/>
          <p:nvPr/>
        </p:nvGrpSpPr>
        <p:grpSpPr>
          <a:xfrm>
            <a:off x="3286116" y="1857364"/>
            <a:ext cx="3714776" cy="3571900"/>
            <a:chOff x="3286116" y="1857364"/>
            <a:chExt cx="3714776" cy="3571900"/>
          </a:xfrm>
        </p:grpSpPr>
        <p:sp>
          <p:nvSpPr>
            <p:cNvPr id="4" name="Oval 3"/>
            <p:cNvSpPr/>
            <p:nvPr/>
          </p:nvSpPr>
          <p:spPr>
            <a:xfrm>
              <a:off x="3286116" y="1857364"/>
              <a:ext cx="3714776" cy="3571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Oval 4"/>
            <p:cNvSpPr/>
            <p:nvPr/>
          </p:nvSpPr>
          <p:spPr>
            <a:xfrm>
              <a:off x="3571868" y="2714620"/>
              <a:ext cx="2000264" cy="19288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Context</a:t>
              </a:r>
              <a:endParaRPr lang="en-NZ" dirty="0">
                <a:solidFill>
                  <a:schemeClr val="tx1"/>
                </a:solidFill>
              </a:endParaRPr>
            </a:p>
          </p:txBody>
        </p:sp>
        <p:sp>
          <p:nvSpPr>
            <p:cNvPr id="6" name="TextBox 5"/>
            <p:cNvSpPr txBox="1"/>
            <p:nvPr/>
          </p:nvSpPr>
          <p:spPr>
            <a:xfrm>
              <a:off x="5857884" y="3500438"/>
              <a:ext cx="918841" cy="369332"/>
            </a:xfrm>
            <a:prstGeom prst="rect">
              <a:avLst/>
            </a:prstGeom>
            <a:noFill/>
          </p:spPr>
          <p:txBody>
            <a:bodyPr wrap="none" rtlCol="0">
              <a:spAutoFit/>
            </a:bodyPr>
            <a:lstStyle/>
            <a:p>
              <a:r>
                <a:rPr lang="en-NZ" dirty="0" smtClean="0"/>
                <a:t>Domain</a:t>
              </a:r>
              <a:endParaRPr lang="en-NZ"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Dave\Documents\CodeCamp\datacom_250.png"/>
          <p:cNvPicPr>
            <a:picLocks noChangeAspect="1" noChangeArrowheads="1"/>
          </p:cNvPicPr>
          <p:nvPr/>
        </p:nvPicPr>
        <p:blipFill>
          <a:blip r:embed="rId2" cstate="print">
            <a:extLst>
              <a:ext uri="28A0092B-C50C-407e-A947-70E740481C1C">
                <a14:useLocalDpi xmlns="" xmlns:a14="http://schemas.microsoft.com/office/drawing/2007/7/7/main" val="0"/>
              </a:ext>
            </a:extLst>
          </a:blip>
          <a:srcRect/>
          <a:stretch>
            <a:fillRect/>
          </a:stretch>
        </p:blipFill>
        <p:spPr bwMode="auto">
          <a:xfrm>
            <a:off x="6333485" y="37754"/>
            <a:ext cx="2739077" cy="819478"/>
          </a:xfrm>
          <a:prstGeom prst="rect">
            <a:avLst/>
          </a:prstGeom>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5" name="Picture 6" descr="C:\Users\Dave\Downloads\mslogo-2.tiff"/>
          <p:cNvPicPr>
            <a:picLocks noChangeAspect="1" noChangeArrowheads="1"/>
          </p:cNvPicPr>
          <p:nvPr/>
        </p:nvPicPr>
        <p:blipFill>
          <a:blip r:embed="rId3" cstate="print">
            <a:clrChange>
              <a:clrFrom>
                <a:srgbClr val="030303"/>
              </a:clrFrom>
              <a:clrTo>
                <a:srgbClr val="030303">
                  <a:alpha val="0"/>
                </a:srgbClr>
              </a:clrTo>
            </a:clrChange>
            <a:extLst>
              <a:ext uri="28A0092B-C50C-407e-A947-70E740481C1C">
                <a14:useLocalDpi xmlns="" xmlns:a14="http://schemas.microsoft.com/office/drawing/2007/7/7/main" val="0"/>
              </a:ext>
            </a:extLst>
          </a:blip>
          <a:srcRect/>
          <a:stretch>
            <a:fillRect/>
          </a:stretch>
        </p:blipFill>
        <p:spPr bwMode="auto">
          <a:xfrm>
            <a:off x="-1" y="106120"/>
            <a:ext cx="3432589" cy="679674"/>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6" name="Picture 8" descr="C:\Users\Dave\Documents\CodeCamp\intergen_150.png"/>
          <p:cNvPicPr>
            <a:picLocks noChangeAspect="1" noChangeArrowheads="1"/>
          </p:cNvPicPr>
          <p:nvPr/>
        </p:nvPicPr>
        <p:blipFill>
          <a:blip r:embed="rId4" cstate="print">
            <a:extLst>
              <a:ext uri="28A0092B-C50C-407e-A947-70E740481C1C">
                <a14:useLocalDpi xmlns="" xmlns:a14="http://schemas.microsoft.com/office/drawing/2007/7/7/main" val="0"/>
              </a:ext>
            </a:extLst>
          </a:blip>
          <a:srcRect/>
          <a:stretch>
            <a:fillRect/>
          </a:stretch>
        </p:blipFill>
        <p:spPr bwMode="auto">
          <a:xfrm>
            <a:off x="3571868" y="6128403"/>
            <a:ext cx="2000264" cy="586745"/>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7" name="Picture 9" descr="C:\Users\Dave\Documents\CodeCamp\ineta_150.png"/>
          <p:cNvPicPr>
            <a:picLocks noChangeAspect="1" noChangeArrowheads="1"/>
          </p:cNvPicPr>
          <p:nvPr/>
        </p:nvPicPr>
        <p:blipFill>
          <a:blip r:embed="rId5" cstate="print">
            <a:extLst>
              <a:ext uri="28A0092B-C50C-407e-A947-70E740481C1C">
                <a14:useLocalDpi xmlns="" xmlns:a14="http://schemas.microsoft.com/office/drawing/2007/7/7/main" val="0"/>
              </a:ext>
            </a:extLst>
          </a:blip>
          <a:srcRect/>
          <a:stretch>
            <a:fillRect/>
          </a:stretch>
        </p:blipFill>
        <p:spPr bwMode="auto">
          <a:xfrm>
            <a:off x="113524" y="5997580"/>
            <a:ext cx="1100890" cy="717544"/>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pic>
        <p:nvPicPr>
          <p:cNvPr id="8" name="Picture 10" descr="C:\Users\Dave\Documents\CodeCamp\xero_150.png"/>
          <p:cNvPicPr>
            <a:picLocks noChangeAspect="1" noChangeArrowheads="1"/>
          </p:cNvPicPr>
          <p:nvPr/>
        </p:nvPicPr>
        <p:blipFill>
          <a:blip r:embed="rId6" cstate="print">
            <a:extLst>
              <a:ext uri="28A0092B-C50C-407e-A947-70E740481C1C">
                <a14:useLocalDpi xmlns="" xmlns:a14="http://schemas.microsoft.com/office/drawing/2007/7/7/main" val="0"/>
              </a:ext>
            </a:extLst>
          </a:blip>
          <a:srcRect/>
          <a:stretch>
            <a:fillRect/>
          </a:stretch>
        </p:blipFill>
        <p:spPr bwMode="auto">
          <a:xfrm>
            <a:off x="8072462" y="5786454"/>
            <a:ext cx="928662" cy="928662"/>
          </a:xfrm>
          <a:prstGeom prst="rect">
            <a:avLst/>
          </a:prstGeom>
          <a:effectLst>
            <a:outerShdw blurRad="50800" dist="38100" dir="2700000" algn="tl" rotWithShape="0">
              <a:prstClr val="black">
                <a:alpha val="40000"/>
              </a:prstClr>
            </a:outerShdw>
          </a:effectLst>
          <a:extLst>
            <a:ext uri="{909E8E84-426E-40dd-AFC4-6F175D3DCCD1}">
              <a14:hiddenFill xmlns="" xmlns:a14="http://schemas.microsoft.com/office/drawing/2007/7/7/main">
                <a:solidFill>
                  <a:srgbClr xmlns:mc="http://schemas.openxmlformats.org/markup-compatibility/2006" val="FFFFFF" mc:Ignorable=""/>
                </a:solidFill>
              </a14:hiddenFill>
            </a:ext>
          </a:extLst>
        </p:spPr>
      </p:pic>
    </p:spTree>
    <p:extLst>
      <p:ext uri="{BB962C8B-B14F-4D97-AF65-F5344CB8AC3E}">
        <p14:creationId xmlns="" xmlns:p14="http://schemas.microsoft.com/office/powerpoint/2007/7/12/main" val="1475001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Subject matter experts</a:t>
            </a:r>
          </a:p>
          <a:p>
            <a:r>
              <a:rPr lang="en-NZ" dirty="0" smtClean="0"/>
              <a:t>Business Analysts</a:t>
            </a:r>
          </a:p>
          <a:p>
            <a:r>
              <a:rPr lang="en-NZ" dirty="0" smtClean="0"/>
              <a:t>Customers</a:t>
            </a:r>
          </a:p>
          <a:p>
            <a:r>
              <a:rPr lang="en-NZ" dirty="0" smtClean="0"/>
              <a:t>Clients</a:t>
            </a:r>
          </a:p>
          <a:p>
            <a:r>
              <a:rPr lang="en-NZ" dirty="0" smtClean="0"/>
              <a:t>Everyone... But the developer.</a:t>
            </a:r>
            <a:endParaRPr lang="en-NZ" dirty="0"/>
          </a:p>
        </p:txBody>
      </p:sp>
      <p:sp>
        <p:nvSpPr>
          <p:cNvPr id="3" name="Title 2"/>
          <p:cNvSpPr>
            <a:spLocks noGrp="1"/>
          </p:cNvSpPr>
          <p:nvPr>
            <p:ph type="ctrTitle"/>
          </p:nvPr>
        </p:nvSpPr>
        <p:spPr/>
        <p:txBody>
          <a:bodyPr/>
          <a:lstStyle/>
          <a:p>
            <a:r>
              <a:rPr lang="en-NZ" dirty="0" smtClean="0"/>
              <a:t>Who has the knowledge?</a:t>
            </a:r>
            <a:endParaRPr lang="en-NZ"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NZ" dirty="0" smtClean="0"/>
              <a:t>Our languages are too </a:t>
            </a:r>
            <a:r>
              <a:rPr lang="en-NZ" b="1" dirty="0" smtClean="0"/>
              <a:t>general purpose</a:t>
            </a:r>
            <a:r>
              <a:rPr lang="en-NZ" dirty="0" smtClean="0"/>
              <a:t> – too many ways to solve the same problem.</a:t>
            </a:r>
          </a:p>
          <a:p>
            <a:r>
              <a:rPr lang="en-NZ" dirty="0" smtClean="0"/>
              <a:t>We don’t share a </a:t>
            </a:r>
            <a:r>
              <a:rPr lang="en-NZ" b="1" dirty="0" smtClean="0"/>
              <a:t>common metaphor</a:t>
            </a:r>
            <a:r>
              <a:rPr lang="en-NZ" dirty="0" smtClean="0"/>
              <a:t> of understanding between developers and subject matter experts.</a:t>
            </a:r>
          </a:p>
          <a:p>
            <a:r>
              <a:rPr lang="en-NZ" dirty="0" smtClean="0"/>
              <a:t>Our </a:t>
            </a:r>
            <a:r>
              <a:rPr lang="en-NZ" b="1" dirty="0" smtClean="0"/>
              <a:t>domain experts can’t help</a:t>
            </a:r>
            <a:r>
              <a:rPr lang="en-NZ" dirty="0" smtClean="0"/>
              <a:t> with the design of the business logic of an application.</a:t>
            </a:r>
          </a:p>
          <a:p>
            <a:r>
              <a:rPr lang="en-NZ" dirty="0" smtClean="0"/>
              <a:t>Business code is </a:t>
            </a:r>
            <a:r>
              <a:rPr lang="en-NZ" b="1" dirty="0" smtClean="0"/>
              <a:t>full of boilerplate</a:t>
            </a:r>
            <a:r>
              <a:rPr lang="en-NZ" dirty="0" smtClean="0"/>
              <a:t> and needless ceremony.</a:t>
            </a:r>
          </a:p>
          <a:p>
            <a:r>
              <a:rPr lang="en-NZ" dirty="0" smtClean="0"/>
              <a:t>Our business logic is </a:t>
            </a:r>
            <a:r>
              <a:rPr lang="en-NZ" b="1" dirty="0" smtClean="0"/>
              <a:t>not cleanly separated </a:t>
            </a:r>
            <a:r>
              <a:rPr lang="en-NZ" dirty="0" smtClean="0"/>
              <a:t>from our application code.</a:t>
            </a:r>
          </a:p>
          <a:p>
            <a:r>
              <a:rPr lang="en-NZ" dirty="0" smtClean="0"/>
              <a:t>Business rules </a:t>
            </a:r>
            <a:r>
              <a:rPr lang="en-NZ" b="1" dirty="0" smtClean="0"/>
              <a:t>tied to the release cycle </a:t>
            </a:r>
            <a:r>
              <a:rPr lang="en-NZ" dirty="0" smtClean="0"/>
              <a:t>of the application.</a:t>
            </a:r>
          </a:p>
          <a:p>
            <a:pPr>
              <a:buNone/>
            </a:pPr>
            <a:endParaRPr lang="en-NZ" dirty="0" smtClean="0"/>
          </a:p>
          <a:p>
            <a:endParaRPr lang="en-NZ" dirty="0" smtClean="0"/>
          </a:p>
          <a:p>
            <a:endParaRPr lang="en-NZ" dirty="0" smtClean="0"/>
          </a:p>
          <a:p>
            <a:endParaRPr lang="en-NZ" dirty="0" smtClean="0"/>
          </a:p>
          <a:p>
            <a:endParaRPr lang="en-NZ" dirty="0"/>
          </a:p>
        </p:txBody>
      </p:sp>
      <p:sp>
        <p:nvSpPr>
          <p:cNvPr id="3" name="Title 2"/>
          <p:cNvSpPr>
            <a:spLocks noGrp="1"/>
          </p:cNvSpPr>
          <p:nvPr>
            <p:ph type="ctrTitle"/>
          </p:nvPr>
        </p:nvSpPr>
        <p:spPr/>
        <p:txBody>
          <a:bodyPr/>
          <a:lstStyle/>
          <a:p>
            <a:r>
              <a:rPr lang="en-NZ" dirty="0" smtClean="0"/>
              <a:t>What are the problems?</a:t>
            </a:r>
            <a:endParaRPr lang="en-NZ" dirty="0"/>
          </a:p>
        </p:txBody>
      </p:sp>
    </p:spTree>
    <p:extLst>
      <p:ext uri="{BB962C8B-B14F-4D97-AF65-F5344CB8AC3E}">
        <p14:creationId xmlns="" xmlns:p14="http://schemas.microsoft.com/office/powerpoint/2007/7/12/main" val="2731713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NZ" dirty="0" smtClean="0"/>
              <a:t>DSL : a Domain-Specific Language.</a:t>
            </a:r>
          </a:p>
          <a:p>
            <a:endParaRPr lang="en-NZ" dirty="0" smtClean="0"/>
          </a:p>
          <a:p>
            <a:r>
              <a:rPr lang="en-NZ" dirty="0" smtClean="0"/>
              <a:t>From Wikipedia: </a:t>
            </a:r>
            <a:r>
              <a:rPr lang="en-NZ" dirty="0" smtClean="0">
                <a:solidFill>
                  <a:srgbClr val="C00000"/>
                </a:solidFill>
              </a:rPr>
              <a:t>“</a:t>
            </a:r>
            <a:r>
              <a:rPr lang="en-NZ" b="1" i="1" dirty="0" smtClean="0">
                <a:solidFill>
                  <a:srgbClr val="C00000"/>
                </a:solidFill>
              </a:rPr>
              <a:t>A Domain-Specific Language is a programming language designed to be useful for a specific set of tasks</a:t>
            </a:r>
            <a:r>
              <a:rPr lang="en-NZ" dirty="0" smtClean="0">
                <a:solidFill>
                  <a:srgbClr val="C00000"/>
                </a:solidFill>
              </a:rPr>
              <a:t>”</a:t>
            </a:r>
          </a:p>
          <a:p>
            <a:endParaRPr lang="en-NZ" dirty="0" smtClean="0"/>
          </a:p>
          <a:p>
            <a:r>
              <a:rPr lang="en-NZ" dirty="0" smtClean="0"/>
              <a:t>A DSL is a language that models a certain domain of experience, knowledge or expertise – and those concepts are tied to the constructs of the language.</a:t>
            </a:r>
            <a:endParaRPr lang="en-NZ" dirty="0"/>
          </a:p>
        </p:txBody>
      </p:sp>
      <p:sp>
        <p:nvSpPr>
          <p:cNvPr id="3" name="Title 2"/>
          <p:cNvSpPr>
            <a:spLocks noGrp="1"/>
          </p:cNvSpPr>
          <p:nvPr>
            <p:ph type="ctrTitle"/>
          </p:nvPr>
        </p:nvSpPr>
        <p:spPr/>
        <p:txBody>
          <a:bodyPr/>
          <a:lstStyle/>
          <a:p>
            <a:r>
              <a:rPr lang="en-NZ" dirty="0" smtClean="0"/>
              <a:t>DSL: A Possible Solution</a:t>
            </a:r>
            <a:endParaRPr lang="en-NZ"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NZ" dirty="0" smtClean="0"/>
              <a:t>Quite possibly not </a:t>
            </a:r>
            <a:r>
              <a:rPr lang="en-NZ" b="1" dirty="0" smtClean="0"/>
              <a:t>Turing complete</a:t>
            </a:r>
            <a:r>
              <a:rPr lang="en-NZ" dirty="0" smtClean="0"/>
              <a:t>.</a:t>
            </a:r>
          </a:p>
          <a:p>
            <a:r>
              <a:rPr lang="en-NZ" dirty="0" smtClean="0"/>
              <a:t>It covers a </a:t>
            </a:r>
            <a:r>
              <a:rPr lang="en-NZ" b="1" dirty="0" smtClean="0"/>
              <a:t>particular domain</a:t>
            </a:r>
            <a:r>
              <a:rPr lang="en-NZ" dirty="0" smtClean="0"/>
              <a:t> of knowledge (not general purpose).</a:t>
            </a:r>
          </a:p>
          <a:p>
            <a:r>
              <a:rPr lang="en-NZ" dirty="0" smtClean="0"/>
              <a:t>Has a </a:t>
            </a:r>
            <a:r>
              <a:rPr lang="en-NZ" b="1" dirty="0" smtClean="0"/>
              <a:t>form</a:t>
            </a:r>
            <a:r>
              <a:rPr lang="en-NZ" dirty="0" smtClean="0"/>
              <a:t>: textual or graphical.</a:t>
            </a:r>
          </a:p>
          <a:p>
            <a:r>
              <a:rPr lang="en-NZ" dirty="0" smtClean="0"/>
              <a:t>Produces a </a:t>
            </a:r>
            <a:r>
              <a:rPr lang="en-NZ" b="1" dirty="0" smtClean="0"/>
              <a:t>result</a:t>
            </a:r>
            <a:r>
              <a:rPr lang="en-NZ" dirty="0" smtClean="0"/>
              <a:t>:</a:t>
            </a:r>
          </a:p>
          <a:p>
            <a:pPr lvl="1"/>
            <a:r>
              <a:rPr lang="en-NZ" dirty="0" smtClean="0"/>
              <a:t>Could represent data, configure objects, calculate discounts etc.</a:t>
            </a:r>
          </a:p>
          <a:p>
            <a:r>
              <a:rPr lang="en-NZ" dirty="0" smtClean="0"/>
              <a:t>Can be internal or external.</a:t>
            </a:r>
          </a:p>
          <a:p>
            <a:r>
              <a:rPr lang="en-NZ" dirty="0" smtClean="0"/>
              <a:t>Has certain attributes emphasized over others – the </a:t>
            </a:r>
            <a:r>
              <a:rPr lang="en-NZ" dirty="0" err="1" smtClean="0"/>
              <a:t>ility’s</a:t>
            </a:r>
            <a:r>
              <a:rPr lang="en-NZ" dirty="0" smtClean="0"/>
              <a:t> ;o)</a:t>
            </a:r>
          </a:p>
          <a:p>
            <a:pPr lvl="1"/>
            <a:r>
              <a:rPr lang="en-NZ" dirty="0" smtClean="0"/>
              <a:t>Readability, usability, testability.</a:t>
            </a:r>
          </a:p>
          <a:p>
            <a:pPr lvl="1"/>
            <a:endParaRPr lang="en-NZ" dirty="0" smtClean="0"/>
          </a:p>
        </p:txBody>
      </p:sp>
      <p:sp>
        <p:nvSpPr>
          <p:cNvPr id="3" name="Title 2"/>
          <p:cNvSpPr>
            <a:spLocks noGrp="1"/>
          </p:cNvSpPr>
          <p:nvPr>
            <p:ph type="ctrTitle"/>
          </p:nvPr>
        </p:nvSpPr>
        <p:spPr/>
        <p:txBody>
          <a:bodyPr/>
          <a:lstStyle/>
          <a:p>
            <a:r>
              <a:rPr lang="en-NZ" dirty="0" smtClean="0"/>
              <a:t>How to Spot A DSL</a:t>
            </a:r>
            <a:endParaRPr lang="en-NZ"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deCampAucklan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as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2009-09-01T08:51:08Z</outs:dateTime>
      <outs:isPinned>true</outs:isPinned>
    </outs:relatedDate>
    <outs:relatedDate>
      <outs:type>2</outs:type>
      <outs:displayName>Created</outs:displayName>
      <outs:dateTime>2009-09-01T08:35:35Z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Dave Dustin</outs:displayName>
          <outs:accountName/>
        </outs:relatedPerson>
      </outs:people>
      <outs:source>0</outs:source>
      <outs:isPinned>true</outs:isPinned>
    </outs:relatedPeopleItem>
    <outs:relatedPeopleItem>
      <outs:category>Last modified by</outs:category>
      <outs:people>
        <outs:relatedPerson>
          <outs:displayName>Dave Dustin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3636536-4788-4B28-B6B8-2DEC125F1FAD}">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CodeCampAuckland</Template>
  <TotalTime>2027</TotalTime>
  <Words>3845</Words>
  <Application>Microsoft Office PowerPoint</Application>
  <PresentationFormat>On-screen Show (4:3)</PresentationFormat>
  <Paragraphs>630</Paragraphs>
  <Slides>50</Slides>
  <Notes>31</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CodeCampAuckland</vt:lpstr>
      <vt:lpstr>Spash</vt:lpstr>
      <vt:lpstr>Slide 1</vt:lpstr>
      <vt:lpstr>Domain Specific Languages</vt:lpstr>
      <vt:lpstr>A little about Me...</vt:lpstr>
      <vt:lpstr>Agenda</vt:lpstr>
      <vt:lpstr>Domain &amp; Context</vt:lpstr>
      <vt:lpstr>Who has the knowledge?</vt:lpstr>
      <vt:lpstr>What are the problems?</vt:lpstr>
      <vt:lpstr>DSL: A Possible Solution</vt:lpstr>
      <vt:lpstr>How to Spot A DSL</vt:lpstr>
      <vt:lpstr>Examples of DSL’s - Technical</vt:lpstr>
      <vt:lpstr>Examples of DSL’s - Notation</vt:lpstr>
      <vt:lpstr>Business</vt:lpstr>
      <vt:lpstr>Categories of DSL - External</vt:lpstr>
      <vt:lpstr>Categories of DSL - Internal</vt:lpstr>
      <vt:lpstr>Categories of DSL - Fluent</vt:lpstr>
      <vt:lpstr>Categories of DSL - Graphical</vt:lpstr>
      <vt:lpstr>Getting More Technical</vt:lpstr>
      <vt:lpstr>What Is Boo?</vt:lpstr>
      <vt:lpstr>Why Boo Is Good For DSL’s?</vt:lpstr>
      <vt:lpstr>Basics – Implicit Typing</vt:lpstr>
      <vt:lpstr>Basics – Boolean Operators</vt:lpstr>
      <vt:lpstr>Basics – Optional Parentheses </vt:lpstr>
      <vt:lpstr>Basics – Anonymous Blocks</vt:lpstr>
      <vt:lpstr>Basics – Duck Typing</vt:lpstr>
      <vt:lpstr>Basics – Duck Typing</vt:lpstr>
      <vt:lpstr>Trickier Stuff</vt:lpstr>
      <vt:lpstr>What is an AST?</vt:lpstr>
      <vt:lpstr>Compiler Pipeline (Partial)</vt:lpstr>
      <vt:lpstr>The Full Pipeline</vt:lpstr>
      <vt:lpstr>Example – Meta Method</vt:lpstr>
      <vt:lpstr>Example – Compiler Step</vt:lpstr>
      <vt:lpstr>Bringing it all together</vt:lpstr>
      <vt:lpstr>Quote Generator - Demo</vt:lpstr>
      <vt:lpstr>The DSL Syntax</vt:lpstr>
      <vt:lpstr>Overview</vt:lpstr>
      <vt:lpstr>The Quote Generator</vt:lpstr>
      <vt:lpstr>Implicit Base Class</vt:lpstr>
      <vt:lpstr>Customising the Compiler</vt:lpstr>
      <vt:lpstr>Using the DSL Factory</vt:lpstr>
      <vt:lpstr>Review - Typical DSL Stack</vt:lpstr>
      <vt:lpstr>Wrapping Up</vt:lpstr>
      <vt:lpstr>Stay Iterative</vt:lpstr>
      <vt:lpstr>Tooling</vt:lpstr>
      <vt:lpstr>Advocacy verses Pessimism</vt:lpstr>
      <vt:lpstr>There’s lots of think about...</vt:lpstr>
      <vt:lpstr>Boo for Every Day Use?</vt:lpstr>
      <vt:lpstr>Boo DSL’s in the Wild</vt:lpstr>
      <vt:lpstr>Resources</vt:lpstr>
      <vt:lpstr>Questions?</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dc:creator>
  <cp:lastModifiedBy>Alex C. Henderson</cp:lastModifiedBy>
  <cp:revision>200</cp:revision>
  <dcterms:created xsi:type="dcterms:W3CDTF">2009-09-11T03:35:59Z</dcterms:created>
  <dcterms:modified xsi:type="dcterms:W3CDTF">2009-09-12T21:08:25Z</dcterms:modified>
</cp:coreProperties>
</file>