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791700" cy="7343775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Lato Black" panose="020B0604020202020204" charset="0"/>
      <p:bold r:id="rId47"/>
      <p:boldItalic r:id="rId48"/>
    </p:embeddedFont>
    <p:embeddedFont>
      <p:font typeface="Lato Light" panose="020F0502020204030203" pitchFamily="34" charset="0"/>
      <p:regular r:id="rId49"/>
      <p:bold r:id="rId50"/>
      <p:italic r:id="rId51"/>
      <p:boldItalic r:id="rId52"/>
    </p:embeddedFont>
    <p:embeddedFont>
      <p:font typeface="Roboto" panose="020B0604020202020204" charset="0"/>
      <p:regular r:id="rId53"/>
      <p:bold r:id="rId54"/>
      <p:italic r:id="rId55"/>
      <p:boldItalic r:id="rId56"/>
    </p:embeddedFont>
    <p:embeddedFont>
      <p:font typeface="Roboto Medium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20" autoAdjust="0"/>
  </p:normalViewPr>
  <p:slideViewPr>
    <p:cSldViewPr snapToGrid="0">
      <p:cViewPr varScale="1">
        <p:scale>
          <a:sx n="79" d="100"/>
          <a:sy n="79" d="100"/>
        </p:scale>
        <p:origin x="23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848" y="1143000"/>
            <a:ext cx="4114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zi.com/clases/excel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net.mail.mailmessage?redirectedfrom=MSDN&amp;view=netframework-4.8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zi.com/clases/bd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zi.com/clases/arquitectura-software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zi.com/clases/pensamiento-logico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" name="Google Shape;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712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Fundamentos de Programación - https://platzi.com/clases/programacion-basica/</a:t>
            </a:r>
            <a:r>
              <a:rPr lang="es-MX" dirty="0"/>
              <a:t> </a:t>
            </a:r>
            <a:endParaRPr dirty="0"/>
          </a:p>
        </p:txBody>
      </p:sp>
      <p:sp>
        <p:nvSpPr>
          <p:cNvPr id="114" name="Google Shape;11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2" name="Google Shape;12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6" name="Google Shape;13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4" name="Google Shape;14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2" name="Google Shape;152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0" name="Google Shape;16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7" name="Google Shape;167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" name="Google Shape;4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5" name="Google Shape;17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2" name="Google Shape;18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Excel para Análisis de Datos.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u="sng" dirty="0">
                <a:solidFill>
                  <a:schemeClr val="hlink"/>
                </a:solidFill>
                <a:hlinkClick r:id="rId3"/>
              </a:rPr>
              <a:t>https://platzi.com/clases/excel/</a:t>
            </a:r>
            <a:endParaRPr dirty="0"/>
          </a:p>
        </p:txBody>
      </p:sp>
      <p:sp>
        <p:nvSpPr>
          <p:cNvPr id="189" name="Google Shape;18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712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Propiedades de </a:t>
            </a:r>
            <a:r>
              <a:rPr lang="es-MX" sz="1712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 sz="1712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712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https://docs.microsoft.com/en-us/dotnet/api/system.net.mail.mailmessage?redirectedfrom=MSDN&amp;view=netframework-4.8</a:t>
            </a:r>
            <a:endParaRPr sz="1712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712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712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SMTP Gmail https://support.google.com/mail/answer/7126229?hl=es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712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"smtp.gmail.com" : 465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712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IMAP Gmail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712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"imap.gmail.com" : 993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712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712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Exchange Mail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712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MX" sz="1712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Hotmail/Outlook 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712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https://outlook.office365.com/EWS/Exchange.asmx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7" name="Google Shape;197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Fundamentos de Bases de Datos.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u="sng" dirty="0">
                <a:solidFill>
                  <a:schemeClr val="hlink"/>
                </a:solidFill>
                <a:hlinkClick r:id="rId3"/>
              </a:rPr>
              <a:t>https://platzi.com/clases/bd/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MX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dirty="0" err="1"/>
              <a:t>Provider</a:t>
            </a:r>
            <a:r>
              <a:rPr lang="es-MX" dirty="0"/>
              <a:t>: </a:t>
            </a:r>
            <a:r>
              <a:rPr lang="es-MX" sz="1712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s-MX" sz="1712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System.Data.SqlClient</a:t>
            </a:r>
            <a:r>
              <a:rPr lang="es-MX" sz="1712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dirty="0"/>
          </a:p>
        </p:txBody>
      </p:sp>
      <p:sp>
        <p:nvSpPr>
          <p:cNvPr id="205" name="Google Shape;20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8" name="Google Shape;218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5" name="Google Shape;225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2" name="Google Shape;232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9" name="Google Shape;239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7" name="Google Shape;247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Arquitectura de Software</a:t>
            </a:r>
            <a:endParaRPr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 u="sng" dirty="0">
                <a:solidFill>
                  <a:schemeClr val="hlink"/>
                </a:solidFill>
                <a:hlinkClick r:id="rId3"/>
              </a:rPr>
              <a:t>https://platzi.com/clases/arquitectura-software/</a:t>
            </a:r>
            <a:endParaRPr dirty="0"/>
          </a:p>
        </p:txBody>
      </p:sp>
      <p:sp>
        <p:nvSpPr>
          <p:cNvPr id="260" name="Google Shape;260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La modularidad del proyecto, es definida por el Arquitecto en base a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MX"/>
              <a:t>¿Qué tanto puedo fragmentar un proceso?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s-MX"/>
              <a:t>Mostrar diagramas de Bizagi.</a:t>
            </a:r>
            <a:endParaRPr/>
          </a:p>
        </p:txBody>
      </p:sp>
      <p:sp>
        <p:nvSpPr>
          <p:cNvPr id="268" name="Google Shape;268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4d4a5ca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84d4a5caf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s-MX" dirty="0"/>
              <a:t>Software utilizado: https://www.bizagi.com/</a:t>
            </a:r>
            <a:endParaRPr dirty="0"/>
          </a:p>
        </p:txBody>
      </p:sp>
      <p:sp>
        <p:nvSpPr>
          <p:cNvPr id="276" name="Google Shape;276;g84d4a5caf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4d4a5caf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84d4a5caf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283" name="Google Shape;283;g84d4a5caf6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5" name="Google Shape;305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5" name="Google Shape;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3" name="Google Shape;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6" name="Google Shape;7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 dirty="0"/>
              <a:t>Pensamiento Lógico. </a:t>
            </a:r>
            <a:r>
              <a:rPr lang="es-MX" u="sng" dirty="0">
                <a:solidFill>
                  <a:schemeClr val="hlink"/>
                </a:solidFill>
                <a:hlinkClick r:id="rId3"/>
              </a:rPr>
              <a:t>https://platzi.com/clases/pensamiento-logico/</a:t>
            </a:r>
            <a:endParaRPr sz="1700" dirty="0"/>
          </a:p>
        </p:txBody>
      </p:sp>
      <p:sp>
        <p:nvSpPr>
          <p:cNvPr id="84" name="Google Shape;8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" name="Google Shape;9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ulo-curso">
  <p:cSld name="Subtitulo_1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7625" y="-118650"/>
            <a:ext cx="10106951" cy="75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081250" y="2234950"/>
            <a:ext cx="57324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ato"/>
              <a:buNone/>
              <a:defRPr sz="55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 idx="2"/>
          </p:nvPr>
        </p:nvSpPr>
        <p:spPr>
          <a:xfrm>
            <a:off x="3079200" y="4782875"/>
            <a:ext cx="55239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0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A7B17"/>
          </p15:clr>
        </p15:guide>
        <p15:guide id="2" orient="horz" pos="432">
          <p15:clr>
            <a:srgbClr val="FA7B17"/>
          </p15:clr>
        </p15:guide>
        <p15:guide id="3" orient="horz" pos="4194">
          <p15:clr>
            <a:srgbClr val="FA7B17"/>
          </p15:clr>
        </p15:guide>
        <p15:guide id="4" pos="573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Título de tema">
  <p:cSld name="Diapositiva de Título 3_1_1">
    <p:bg>
      <p:bgPr>
        <a:solidFill>
          <a:srgbClr val="058ECD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083750" y="1437150"/>
            <a:ext cx="76242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Lato"/>
              <a:buNone/>
              <a:defRPr sz="55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4024050" y="5488836"/>
            <a:ext cx="17436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A7B17"/>
          </p15:clr>
        </p15:guide>
        <p15:guide id="2" orient="horz" pos="432">
          <p15:clr>
            <a:srgbClr val="FA7B17"/>
          </p15:clr>
        </p15:guide>
        <p15:guide id="3" pos="5736">
          <p15:clr>
            <a:srgbClr val="FA7B17"/>
          </p15:clr>
        </p15:guide>
        <p15:guide id="4" orient="horz" pos="41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Titulo y frase ">
  <p:cSld name="Titulo y fase 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685800" y="2728650"/>
            <a:ext cx="71478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  <a:defRPr sz="480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685800" y="685800"/>
            <a:ext cx="156600" cy="1255500"/>
          </a:xfrm>
          <a:prstGeom prst="rect">
            <a:avLst/>
          </a:prstGeom>
          <a:solidFill>
            <a:srgbClr val="058E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A7B17"/>
          </p15:clr>
        </p15:guide>
        <p15:guide id="2" orient="horz" pos="432">
          <p15:clr>
            <a:srgbClr val="FA7B17"/>
          </p15:clr>
        </p15:guide>
        <p15:guide id="3" pos="5736">
          <p15:clr>
            <a:srgbClr val="FA7B17"/>
          </p15:clr>
        </p15:guide>
        <p15:guide id="4" orient="horz" pos="4194">
          <p15:clr>
            <a:srgbClr val="FA7B17"/>
          </p15:clr>
        </p15:guide>
        <p15:guide id="5" orient="horz" pos="171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ndo oscuro">
  <p:cSld name="Subtitulo_1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7625" y="-118650"/>
            <a:ext cx="10106951" cy="75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Titulo y frase">
  <p:cSld name="Titulo y fase 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ubTitle" idx="1"/>
          </p:nvPr>
        </p:nvSpPr>
        <p:spPr>
          <a:xfrm>
            <a:off x="685800" y="2728650"/>
            <a:ext cx="40005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2"/>
          </p:nvPr>
        </p:nvSpPr>
        <p:spPr>
          <a:xfrm>
            <a:off x="5105400" y="2728650"/>
            <a:ext cx="40005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  <a:defRPr sz="480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685800" y="685800"/>
            <a:ext cx="156600" cy="1255500"/>
          </a:xfrm>
          <a:prstGeom prst="rect">
            <a:avLst/>
          </a:prstGeom>
          <a:solidFill>
            <a:srgbClr val="058E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A7B17"/>
          </p15:clr>
        </p15:guide>
        <p15:guide id="2" orient="horz" pos="432">
          <p15:clr>
            <a:srgbClr val="FA7B17"/>
          </p15:clr>
        </p15:guide>
        <p15:guide id="3" pos="5736">
          <p15:clr>
            <a:srgbClr val="FA7B17"/>
          </p15:clr>
        </p15:guide>
        <p15:guide id="4" orient="horz" pos="4194">
          <p15:clr>
            <a:srgbClr val="FA7B17"/>
          </p15:clr>
        </p15:guide>
        <p15:guide id="5" pos="2952">
          <p15:clr>
            <a:srgbClr val="FA7B17"/>
          </p15:clr>
        </p15:guide>
        <p15:guide id="6" pos="3216">
          <p15:clr>
            <a:srgbClr val="FA7B17"/>
          </p15:clr>
        </p15:guide>
        <p15:guide id="7" orient="horz" pos="171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38098" y="756047"/>
            <a:ext cx="6517200" cy="15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Lato Black"/>
              <a:buNone/>
              <a:defRPr sz="3700" b="1" i="0" u="none" strike="noStrike" cap="non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38099" y="2556572"/>
            <a:ext cx="8315400" cy="4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4191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8ECD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58ECD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uipath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uipath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3211550" y="2388950"/>
            <a:ext cx="6414300" cy="18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s-MX" sz="4000" b="0"/>
              <a:t>Curso de Automatización de Procesos </a:t>
            </a:r>
            <a:r>
              <a:rPr lang="es-MX" sz="4000"/>
              <a:t>RPA </a:t>
            </a:r>
            <a:r>
              <a:rPr lang="es-MX" sz="4000" b="0"/>
              <a:t>con </a:t>
            </a:r>
            <a:r>
              <a:rPr lang="es-MX" sz="4000"/>
              <a:t>UiPath</a:t>
            </a:r>
            <a:endParaRPr sz="4000"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 idx="2"/>
          </p:nvPr>
        </p:nvSpPr>
        <p:spPr>
          <a:xfrm>
            <a:off x="3315800" y="4203550"/>
            <a:ext cx="55239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MX"/>
              <a:t>Jorge A. Falcón A.</a:t>
            </a:r>
            <a:endParaRPr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50" y="2388950"/>
            <a:ext cx="1814600" cy="18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4677525" y="2942125"/>
            <a:ext cx="43248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Hacer foco a una aplicación previamente abierta.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 sz="2800"/>
              <a:t>Atributos de interfaz gráfica.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 sz="2800"/>
              <a:t>Indicar donde ejecutar.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 sz="4400"/>
              <a:t>Programar actividades: Attach Windows &amp; Uso de selectores.</a:t>
            </a:r>
            <a:endParaRPr sz="440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750" y="2646023"/>
            <a:ext cx="3453825" cy="34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1083750" y="1780650"/>
            <a:ext cx="76242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s-MX"/>
              <a:t>Buenas prácticas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s-MX"/>
              <a:t>&amp; herramientas.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4892096" y="2847100"/>
            <a:ext cx="42888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Lenguaje soportado: Visual Basic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Se integra de forma nativa a las actividades.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Fácil de combinar.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 sz="4000"/>
              <a:t>Combinar Actividades con Código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925" y="2677700"/>
            <a:ext cx="3411325" cy="34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4323525" y="2918175"/>
            <a:ext cx="45603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Permite pausar las ejecuciones.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Ver errores durante la ejecución.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Muestra ventanas complementarias.</a:t>
            </a:r>
            <a:endParaRPr/>
          </a:p>
          <a:p>
            <a:pPr marL="4953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/>
              <a:t>Modo depuración y puntos de ruptura.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775" y="2728925"/>
            <a:ext cx="3206450" cy="32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ctrTitle"/>
          </p:nvPr>
        </p:nvSpPr>
        <p:spPr>
          <a:xfrm>
            <a:off x="1083750" y="1437150"/>
            <a:ext cx="76242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s-MX"/>
              <a:t>Descubriendo actividades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 sz="4000"/>
              <a:t>Leer datos de un PDF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25" y="2728654"/>
            <a:ext cx="3241925" cy="32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4597500" y="2849625"/>
            <a:ext cx="47805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</a:pPr>
            <a:r>
              <a:rPr lang="es-MX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Extraer el texto del archivo.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</a:pPr>
            <a:r>
              <a:rPr lang="es-MX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Generar una imagen jpg del archivo.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</a:pPr>
            <a:r>
              <a:rPr lang="es-MX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Requiere un Paquete de Actividades.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xfrm>
            <a:off x="4465651" y="2728650"/>
            <a:ext cx="44772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Hay varios motores OCR.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Extraer texto de una imagen.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Guarda el texto en una variable.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No es perfecto.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 sz="4000"/>
              <a:t>Leer datos de una Imagen</a:t>
            </a:r>
            <a:endParaRPr sz="400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850" y="2784300"/>
            <a:ext cx="3209949" cy="320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subTitle" idx="1"/>
          </p:nvPr>
        </p:nvSpPr>
        <p:spPr>
          <a:xfrm>
            <a:off x="4264300" y="2728650"/>
            <a:ext cx="48417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MX"/>
              <a:t>Hay tipos de decisiones.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MX" b="1"/>
              <a:t>If</a:t>
            </a:r>
            <a:endParaRPr b="1"/>
          </a:p>
          <a:p>
            <a:pPr marL="8128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Basado en True o False.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MX" b="1"/>
              <a:t>Switch</a:t>
            </a:r>
            <a:endParaRPr b="1"/>
          </a:p>
          <a:p>
            <a:pPr marL="8128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Basado en datos estáticos.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Ordenar acciones.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/>
              <a:t>Utilizar decisiones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879073"/>
            <a:ext cx="3230099" cy="323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xfrm>
            <a:off x="685800" y="2385150"/>
            <a:ext cx="71478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MX"/>
              <a:t>4 tipos de ciclos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 b="1"/>
              <a:t>For each</a:t>
            </a:r>
            <a:endParaRPr b="1"/>
          </a:p>
          <a:p>
            <a:pPr marL="803275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Exclusivo para Listas y Arreglos.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 b="1"/>
              <a:t>For each row</a:t>
            </a:r>
            <a:endParaRPr b="1"/>
          </a:p>
          <a:p>
            <a:pPr marL="803275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Exclusivo para DataTable.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 b="1"/>
              <a:t>While</a:t>
            </a:r>
            <a:endParaRPr b="1"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 b="1"/>
              <a:t>Do While</a:t>
            </a:r>
            <a:endParaRPr b="1"/>
          </a:p>
          <a:p>
            <a:pPr marL="803275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Ciclos controlados.</a:t>
            </a:r>
            <a:endParaRPr/>
          </a:p>
          <a:p>
            <a:pPr marL="803275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Basado en condición True o False.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/>
              <a:t>Utilizar ciclos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4276150" y="2728650"/>
            <a:ext cx="43353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Uso muy frecuente.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Requiere plugin complementario.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Selectores.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Extracción de datos.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Interacción con Interfaz.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/>
              <a:t>Interacción con Navegador Web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100" y="2867223"/>
            <a:ext cx="3099825" cy="30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ctrTitle"/>
          </p:nvPr>
        </p:nvSpPr>
        <p:spPr>
          <a:xfrm>
            <a:off x="1083750" y="1437150"/>
            <a:ext cx="76242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s-MX"/>
              <a:t>Introducción a RPA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subTitle" idx="1"/>
          </p:nvPr>
        </p:nvSpPr>
        <p:spPr>
          <a:xfrm>
            <a:off x="739289" y="2855784"/>
            <a:ext cx="85491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Leer datos estructurados.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Guardar datos en un Datatable.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Altamente organizada.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Patrón predecible.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548982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 sz="4400"/>
              <a:t>Extraer datos con Data Scrapping</a:t>
            </a:r>
            <a:endParaRPr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subTitle" idx="1"/>
          </p:nvPr>
        </p:nvSpPr>
        <p:spPr>
          <a:xfrm>
            <a:off x="685799" y="2728650"/>
            <a:ext cx="8212873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MX"/>
              <a:t>Organizar información.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MX"/>
              <a:t>Interacción de datos mediante filas y columnas.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MX"/>
              <a:t>Se usa en actividades como: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Consulta a Base de Datos.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Lectura de Exceles.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Almacenar información estructurada.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/>
              <a:t>Manejar Tabla de Datos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subTitle" idx="1"/>
          </p:nvPr>
        </p:nvSpPr>
        <p:spPr>
          <a:xfrm>
            <a:off x="4738100" y="2728650"/>
            <a:ext cx="43680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Leer Exceles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Guardar Excel en DataTable.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Escribir en Excel.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Ejecutar Macros.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Eliminar filas.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Insertar Filas.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etc.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/>
              <a:t>Interactuar con Excel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125" y="3030925"/>
            <a:ext cx="3159051" cy="315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subTitle" idx="1"/>
          </p:nvPr>
        </p:nvSpPr>
        <p:spPr>
          <a:xfrm>
            <a:off x="4264300" y="2728650"/>
            <a:ext cx="47379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Comunicación (del robot).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Leer correos.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Enviar correos nuevos o responder anteriores.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Guardar archivos adjuntos.</a:t>
            </a: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/>
              <a:t>Interactuar con Correo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050" y="3084235"/>
            <a:ext cx="3052425" cy="30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subTitle" idx="1"/>
          </p:nvPr>
        </p:nvSpPr>
        <p:spPr>
          <a:xfrm>
            <a:off x="685800" y="2666284"/>
            <a:ext cx="8420175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MX" b="1"/>
              <a:t>Almacén de información.</a:t>
            </a:r>
            <a:endParaRPr b="1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b="1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MX" b="1"/>
              <a:t>Ejecutar código SQL</a:t>
            </a:r>
            <a:endParaRPr b="1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b="1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MX" b="1"/>
              <a:t>Conexión por StringConnection.</a:t>
            </a:r>
            <a:endParaRPr b="1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b="1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MX" b="1"/>
              <a:t>Ejemplo</a:t>
            </a:r>
            <a:endParaRPr sz="240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MX" sz="2400"/>
              <a:t>Server= &lt;instancia&gt;; SQLEXPRESS; Database=&lt;BaseDatos&gt;; </a:t>
            </a:r>
            <a:endParaRPr sz="240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MX" sz="2400"/>
              <a:t>User Id=&lt;usuario&gt;; Password=&lt;contraseña&gt;;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 sz="4000"/>
              <a:t>Conectar con una Base de Datos.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ctrTitle"/>
          </p:nvPr>
        </p:nvSpPr>
        <p:spPr>
          <a:xfrm>
            <a:off x="1083750" y="1437150"/>
            <a:ext cx="76242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s-MX"/>
              <a:t>Robotic Enterprise Framework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/>
              <a:t>Recapitulación e Intro a REF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875" y="2068416"/>
            <a:ext cx="81819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subTitle" idx="1"/>
          </p:nvPr>
        </p:nvSpPr>
        <p:spPr>
          <a:xfrm>
            <a:off x="685799" y="2728650"/>
            <a:ext cx="8420175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MX" b="1"/>
              <a:t>Requerimos:</a:t>
            </a:r>
            <a:endParaRPr b="1"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✔"/>
            </a:pPr>
            <a:r>
              <a:rPr lang="es-MX"/>
              <a:t>Machine Key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✔"/>
            </a:pPr>
            <a:r>
              <a:rPr lang="es-MX"/>
              <a:t>URL Orquestador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✔"/>
            </a:pPr>
            <a:r>
              <a:rPr lang="es-MX"/>
              <a:t>Datos de nuestro Ordenador (usuario y contraseña).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✔"/>
            </a:pPr>
            <a:r>
              <a:rPr lang="es-MX"/>
              <a:t>UiPath Studio instalado.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✔"/>
            </a:pPr>
            <a:r>
              <a:rPr lang="es-MX"/>
              <a:t>Cuenta en </a:t>
            </a:r>
            <a:r>
              <a:rPr lang="es-MX" u="sng">
                <a:solidFill>
                  <a:schemeClr val="hlink"/>
                </a:solidFill>
                <a:hlinkClick r:id="rId3"/>
              </a:rPr>
              <a:t>https://platform.uipath.com</a:t>
            </a:r>
            <a:endParaRPr/>
          </a:p>
          <a:p>
            <a:pPr marL="4953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None/>
            </a:pPr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 sz="3600"/>
              <a:t>Sincronizar Robot con Orquestador.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685799" y="2728650"/>
            <a:ext cx="8420175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MX"/>
              <a:t>Las colas se utilizan para organizar las transacciones a ejecutar.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MX" b="1"/>
              <a:t>Requisitos:</a:t>
            </a:r>
            <a:endParaRPr b="1"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✔"/>
            </a:pPr>
            <a:r>
              <a:rPr lang="es-MX"/>
              <a:t>Cuenta en </a:t>
            </a:r>
            <a:r>
              <a:rPr lang="es-MX" u="sng">
                <a:solidFill>
                  <a:schemeClr val="hlink"/>
                </a:solidFill>
                <a:hlinkClick r:id="rId3"/>
              </a:rPr>
              <a:t>https://platform.uipath.com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✔"/>
            </a:pPr>
            <a:r>
              <a:rPr lang="es-MX"/>
              <a:t>Nombre definido.</a:t>
            </a:r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/>
              <a:t>Creación de Colas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subTitle" idx="1"/>
          </p:nvPr>
        </p:nvSpPr>
        <p:spPr>
          <a:xfrm>
            <a:off x="4880225" y="2728650"/>
            <a:ext cx="42258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MX"/>
              <a:t>Contenedores de datos.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MX"/>
              <a:t>Pueden ser manipulados.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MX"/>
              <a:t>Proporcionan información al Robot.</a:t>
            </a:r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 sz="4000"/>
              <a:t>Crear un Asset en el Orquestador</a:t>
            </a:r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100" y="2728925"/>
            <a:ext cx="3377500" cy="33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¿Qué es RPA?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4880225" y="2484125"/>
            <a:ext cx="44862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76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Char char="•"/>
            </a:pPr>
            <a:r>
              <a:rPr lang="es-MX" sz="2300"/>
              <a:t>Automatización Robótica de Procesos.</a:t>
            </a:r>
            <a:endParaRPr sz="3300"/>
          </a:p>
          <a:p>
            <a:pPr marL="457200" lvl="0" indent="-476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Char char="•"/>
            </a:pPr>
            <a:r>
              <a:rPr lang="es-MX" sz="2300"/>
              <a:t>RPA (Robotic Process Automation)</a:t>
            </a:r>
            <a:endParaRPr sz="3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MX" sz="2300"/>
              <a:t>Es una forma de automatizar la ejecución de tareas repetitivas mediante robots (de software).</a:t>
            </a:r>
            <a:endParaRPr sz="2300">
              <a:solidFill>
                <a:srgbClr val="FF0000"/>
              </a:solidFill>
            </a:endParaRPr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75" y="2784297"/>
            <a:ext cx="3040600" cy="30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subTitle" idx="1"/>
          </p:nvPr>
        </p:nvSpPr>
        <p:spPr>
          <a:xfrm>
            <a:off x="685800" y="2272500"/>
            <a:ext cx="8695500" cy="4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900"/>
              <a:t>Actividades del Proyecto: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900" b="1"/>
              <a:t>Inicialización: </a:t>
            </a:r>
            <a:r>
              <a:rPr lang="es-MX" sz="2900"/>
              <a:t>Leer archivo y crear lista de palabras.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900" b="1"/>
              <a:t>Procesar Transacción: </a:t>
            </a:r>
            <a:r>
              <a:rPr lang="es-MX" sz="2900"/>
              <a:t>Leer palabra clave y registrar en Excel.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900" b="1"/>
              <a:t>Finalizar Proceso:</a:t>
            </a:r>
            <a:r>
              <a:rPr lang="es-MX" sz="2900"/>
              <a:t> Enviar archivo generado por correo.</a:t>
            </a:r>
            <a:endParaRPr sz="2900"/>
          </a:p>
        </p:txBody>
      </p:sp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 b="0"/>
              <a:t>Proyecto REF</a:t>
            </a:r>
            <a:r>
              <a:rPr lang="es-MX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ctrTitle"/>
          </p:nvPr>
        </p:nvSpPr>
        <p:spPr>
          <a:xfrm>
            <a:off x="1083750" y="1437150"/>
            <a:ext cx="76242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s-MX"/>
              <a:t>Arquitectura de Software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>
            <a:spLocks noGrp="1"/>
          </p:cNvSpPr>
          <p:nvPr>
            <p:ph type="subTitle" idx="1"/>
          </p:nvPr>
        </p:nvSpPr>
        <p:spPr>
          <a:xfrm>
            <a:off x="5010525" y="2607225"/>
            <a:ext cx="4095600" cy="1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MX"/>
              <a:t>Propuesta Arquitectura.</a:t>
            </a:r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title"/>
          </p:nvPr>
        </p:nvSpPr>
        <p:spPr>
          <a:xfrm>
            <a:off x="1084875" y="519502"/>
            <a:ext cx="8021100" cy="1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/>
              <a:t>Arquitectura del Proyecto Final</a:t>
            </a:r>
            <a:endParaRPr/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" y="2728925"/>
            <a:ext cx="3703300" cy="37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subTitle" idx="1"/>
          </p:nvPr>
        </p:nvSpPr>
        <p:spPr>
          <a:xfrm>
            <a:off x="685812" y="2526625"/>
            <a:ext cx="84201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/>
              <a:t>Partir tus procesos en pequeños sub procesos REF</a:t>
            </a:r>
            <a:endParaRPr sz="28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/>
          </a:p>
          <a:p>
            <a:pPr marL="5143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MX" sz="2800" dirty="0"/>
              <a:t>Haz una propuesta de </a:t>
            </a:r>
            <a:endParaRPr sz="28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/>
              <a:t>solución de software</a:t>
            </a:r>
            <a:r>
              <a:rPr lang="es-MX" sz="2800" dirty="0"/>
              <a:t> </a:t>
            </a:r>
            <a:endParaRPr sz="28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para el proceso de Platzi</a:t>
            </a:r>
            <a:endParaRPr sz="2800" dirty="0"/>
          </a:p>
        </p:txBody>
      </p:sp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 sz="3600"/>
              <a:t>Modulando un Proceso Automatizado</a:t>
            </a:r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775" y="3541575"/>
            <a:ext cx="2914450" cy="29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>
            <a:spLocks noGrp="1"/>
          </p:cNvSpPr>
          <p:nvPr>
            <p:ph type="subTitle" idx="1"/>
          </p:nvPr>
        </p:nvSpPr>
        <p:spPr>
          <a:xfrm>
            <a:off x="685762" y="2811575"/>
            <a:ext cx="84201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 sz="2800"/>
              <a:t>Darle </a:t>
            </a:r>
            <a:r>
              <a:rPr lang="es-MX" sz="2800" b="1"/>
              <a:t>mantenimiento</a:t>
            </a:r>
            <a:r>
              <a:rPr lang="es-MX" sz="2800"/>
              <a:t> al </a:t>
            </a:r>
            <a:r>
              <a:rPr lang="es-MX" sz="2800" b="1"/>
              <a:t>código fácil y rápido</a:t>
            </a:r>
            <a:r>
              <a:rPr lang="es-MX" sz="2800"/>
              <a:t>.</a:t>
            </a:r>
            <a:endParaRPr sz="2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MX" sz="2800"/>
              <a:t>En mi experiencia: +</a:t>
            </a:r>
            <a:r>
              <a:rPr lang="es-MX" sz="2800" b="1"/>
              <a:t>2 módulos </a:t>
            </a:r>
            <a:r>
              <a:rPr lang="es-MX" sz="2800"/>
              <a:t>usando </a:t>
            </a:r>
            <a:r>
              <a:rPr lang="es-MX" sz="2800" b="1"/>
              <a:t>base de datos </a:t>
            </a:r>
            <a:r>
              <a:rPr lang="es-MX" sz="2800"/>
              <a:t>para </a:t>
            </a:r>
            <a:r>
              <a:rPr lang="es-MX" sz="2800" b="1"/>
              <a:t>controlar los estados de los registros</a:t>
            </a:r>
            <a:r>
              <a:rPr lang="es-MX" sz="2800"/>
              <a:t>.</a:t>
            </a:r>
            <a:endParaRPr sz="2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MX" sz="2800"/>
              <a:t>Facilita la comunicación y el control de la información.</a:t>
            </a:r>
            <a:endParaRPr sz="2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279" name="Google Shape;279;p40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/>
              <a:t>¿Para qué nos sirve modular</a:t>
            </a:r>
            <a:r>
              <a:rPr lang="es-MX" sz="2800">
                <a:solidFill>
                  <a:schemeClr val="dk1"/>
                </a:solidFill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/>
              <a:t>Ejemplo</a:t>
            </a:r>
            <a:endParaRPr/>
          </a:p>
        </p:txBody>
      </p:sp>
      <p:grpSp>
        <p:nvGrpSpPr>
          <p:cNvPr id="286" name="Google Shape;286;p41"/>
          <p:cNvGrpSpPr/>
          <p:nvPr/>
        </p:nvGrpSpPr>
        <p:grpSpPr>
          <a:xfrm>
            <a:off x="675386" y="2253166"/>
            <a:ext cx="7903419" cy="783504"/>
            <a:chOff x="630730" y="880977"/>
            <a:chExt cx="7380855" cy="731700"/>
          </a:xfrm>
        </p:grpSpPr>
        <p:sp>
          <p:nvSpPr>
            <p:cNvPr id="287" name="Google Shape;287;p41"/>
            <p:cNvSpPr txBox="1"/>
            <p:nvPr/>
          </p:nvSpPr>
          <p:spPr>
            <a:xfrm>
              <a:off x="630730" y="931175"/>
              <a:ext cx="2084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900" tIns="48925" rIns="97900" bIns="48925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4500">
                  <a:solidFill>
                    <a:srgbClr val="0944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1°</a:t>
              </a:r>
              <a:endParaRPr sz="4500">
                <a:solidFill>
                  <a:srgbClr val="0944A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7900" tIns="48925" rIns="97900" bIns="48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1"/>
            <p:cNvSpPr txBox="1"/>
            <p:nvPr/>
          </p:nvSpPr>
          <p:spPr>
            <a:xfrm>
              <a:off x="2914389" y="965253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900" tIns="48925" rIns="97900" bIns="489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Búsqueda de registros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0" name="Google Shape;290;p41"/>
          <p:cNvGrpSpPr/>
          <p:nvPr/>
        </p:nvGrpSpPr>
        <p:grpSpPr>
          <a:xfrm>
            <a:off x="475628" y="3200139"/>
            <a:ext cx="7716086" cy="783504"/>
            <a:chOff x="444180" y="1765338"/>
            <a:chExt cx="7205908" cy="731700"/>
          </a:xfrm>
        </p:grpSpPr>
        <p:sp>
          <p:nvSpPr>
            <p:cNvPr id="291" name="Google Shape;291;p41"/>
            <p:cNvSpPr txBox="1"/>
            <p:nvPr/>
          </p:nvSpPr>
          <p:spPr>
            <a:xfrm>
              <a:off x="444180" y="181555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900" tIns="48925" rIns="97900" bIns="48925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4500">
                  <a:solidFill>
                    <a:srgbClr val="0C58D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2°</a:t>
              </a:r>
              <a:endParaRPr sz="4500">
                <a:solidFill>
                  <a:srgbClr val="0C58D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789787" y="1765338"/>
              <a:ext cx="4860300" cy="7317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7900" tIns="48925" rIns="97900" bIns="48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1"/>
            <p:cNvSpPr txBox="1"/>
            <p:nvPr/>
          </p:nvSpPr>
          <p:spPr>
            <a:xfrm>
              <a:off x="2914387" y="1971908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900" tIns="48925" rIns="97900" bIns="489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Validación de cumplimiento de criterios </a:t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94" name="Google Shape;294;p41"/>
          <p:cNvGrpSpPr/>
          <p:nvPr/>
        </p:nvGrpSpPr>
        <p:grpSpPr>
          <a:xfrm>
            <a:off x="1122469" y="4143621"/>
            <a:ext cx="6680865" cy="783504"/>
            <a:chOff x="1048253" y="2646438"/>
            <a:chExt cx="6239135" cy="731700"/>
          </a:xfrm>
        </p:grpSpPr>
        <p:sp>
          <p:nvSpPr>
            <p:cNvPr id="295" name="Google Shape;295;p41"/>
            <p:cNvSpPr txBox="1"/>
            <p:nvPr/>
          </p:nvSpPr>
          <p:spPr>
            <a:xfrm>
              <a:off x="1048253" y="2696625"/>
              <a:ext cx="16668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900" tIns="48925" rIns="97900" bIns="48925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45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3°</a:t>
              </a:r>
              <a:endParaRPr sz="4500"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789787" y="2646438"/>
              <a:ext cx="4497600" cy="7317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7900" tIns="48925" rIns="97900" bIns="48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1"/>
            <p:cNvSpPr txBox="1"/>
            <p:nvPr/>
          </p:nvSpPr>
          <p:spPr>
            <a:xfrm>
              <a:off x="2914388" y="2852992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900" tIns="48925" rIns="97900" bIns="489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Cambio de estado de registros </a:t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98" name="Google Shape;298;p41"/>
          <p:cNvGrpSpPr/>
          <p:nvPr/>
        </p:nvGrpSpPr>
        <p:grpSpPr>
          <a:xfrm>
            <a:off x="1268294" y="5090609"/>
            <a:ext cx="6147946" cy="783504"/>
            <a:chOff x="1184436" y="3530813"/>
            <a:chExt cx="5741451" cy="731700"/>
          </a:xfrm>
        </p:grpSpPr>
        <p:sp>
          <p:nvSpPr>
            <p:cNvPr id="299" name="Google Shape;299;p41"/>
            <p:cNvSpPr txBox="1"/>
            <p:nvPr/>
          </p:nvSpPr>
          <p:spPr>
            <a:xfrm>
              <a:off x="1184436" y="3581001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900" tIns="48925" rIns="97900" bIns="48925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4500">
                  <a:solidFill>
                    <a:srgbClr val="0E65F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4°</a:t>
              </a:r>
              <a:endParaRPr sz="4500">
                <a:solidFill>
                  <a:srgbClr val="0E65F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2789787" y="3530813"/>
              <a:ext cx="4136100" cy="7317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7900" tIns="48925" rIns="97900" bIns="48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1"/>
            <p:cNvSpPr txBox="1"/>
            <p:nvPr/>
          </p:nvSpPr>
          <p:spPr>
            <a:xfrm>
              <a:off x="2914388" y="3737366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900" tIns="48925" rIns="97900" bIns="489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Confirmación de estados</a:t>
              </a:r>
              <a:endPara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>
            <a:spLocks noGrp="1"/>
          </p:cNvSpPr>
          <p:nvPr>
            <p:ph type="subTitle" idx="1"/>
          </p:nvPr>
        </p:nvSpPr>
        <p:spPr>
          <a:xfrm>
            <a:off x="685800" y="2223075"/>
            <a:ext cx="8420100" cy="4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MX" sz="2400" b="1"/>
              <a:t>Documentación completa del Proceso automatizado.</a:t>
            </a:r>
            <a:endParaRPr sz="2400" b="1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MX" sz="2400"/>
              <a:t>Manuales de Instalación.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MX" sz="2400"/>
              <a:t>Manuales de Configuración.</a:t>
            </a:r>
            <a:endParaRPr sz="2400"/>
          </a:p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400" b="1"/>
          </a:p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MX" sz="2400" b="1"/>
              <a:t>Capacitar a los usuarios.</a:t>
            </a:r>
            <a:endParaRPr b="1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MX" sz="2400"/>
              <a:t>•	¿Cómo funciona el Orquestador?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MX" sz="2400"/>
              <a:t>•	¿Cómo desarrollar sus propias automatizaciones?</a:t>
            </a:r>
            <a:endParaRPr/>
          </a:p>
        </p:txBody>
      </p:sp>
      <p:sp>
        <p:nvSpPr>
          <p:cNvPr id="308" name="Google Shape;308;p42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/>
              <a:t>Centro de Excelencia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MX" sz="4400"/>
              <a:t>Reglas para una Automatización</a:t>
            </a:r>
            <a:endParaRPr sz="4400"/>
          </a:p>
        </p:txBody>
      </p:sp>
      <p:sp>
        <p:nvSpPr>
          <p:cNvPr id="58" name="Google Shape;58;p10"/>
          <p:cNvSpPr/>
          <p:nvPr/>
        </p:nvSpPr>
        <p:spPr>
          <a:xfrm>
            <a:off x="4408250" y="2614600"/>
            <a:ext cx="4766700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MX" sz="2300">
                <a:solidFill>
                  <a:schemeClr val="dk1"/>
                </a:solidFill>
              </a:rPr>
              <a:t>Entradas digitales.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MX" sz="2300">
                <a:solidFill>
                  <a:schemeClr val="dk1"/>
                </a:solidFill>
              </a:rPr>
              <a:t>Proceso estandarizado.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MX" sz="2300">
                <a:solidFill>
                  <a:schemeClr val="dk1"/>
                </a:solidFill>
              </a:rPr>
              <a:t>Proceso con reglas de negocio definidas.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MX" sz="2300">
                <a:solidFill>
                  <a:schemeClr val="dk1"/>
                </a:solidFill>
              </a:rPr>
              <a:t>Tareas repetitivas.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MX" sz="2300">
                <a:solidFill>
                  <a:schemeClr val="dk1"/>
                </a:solidFill>
              </a:rPr>
              <a:t>Procesos que consuman mucho tiempo.*</a:t>
            </a:r>
            <a:endParaRPr sz="2300"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875" y="2945625"/>
            <a:ext cx="2914450" cy="29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685799" y="2728650"/>
            <a:ext cx="8420175" cy="333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MX"/>
              <a:t>UiPath es una solución que se divide en 3 partes:</a:t>
            </a:r>
            <a:endParaRPr/>
          </a:p>
          <a:p>
            <a:pPr marL="457200" lvl="0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457200" lvl="0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MX"/>
              <a:t>•	UiPath Robot </a:t>
            </a:r>
            <a:endParaRPr/>
          </a:p>
          <a:p>
            <a:pPr marL="457200" lvl="0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MX"/>
              <a:t>•	UiPath Orchestrator</a:t>
            </a:r>
            <a:endParaRPr/>
          </a:p>
          <a:p>
            <a:pPr marL="457200" lvl="0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MX"/>
              <a:t>•	UiPath Studio</a:t>
            </a:r>
            <a:endParaRPr/>
          </a:p>
          <a:p>
            <a:pPr marL="457200" lvl="0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/>
              <a:t>Exploración del Studio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1083750" y="1437150"/>
            <a:ext cx="7624200" cy="3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s-MX"/>
              <a:t>Nuestra primer automatización.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4276200" y="3190575"/>
            <a:ext cx="51642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Contenedor de información.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Tienen alcance definido.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Tipos específicos para cada función.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 sz="4400"/>
              <a:t>Aprendiendo sobre las Variables</a:t>
            </a:r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675" y="2784298"/>
            <a:ext cx="3159100" cy="31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4193225" y="3033450"/>
            <a:ext cx="4820700" cy="26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Ordenar código.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Segmentar funcionalidad.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Reutilizar código/funciones.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MX"/>
              <a:t>Propiedades del XAML.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/>
              <a:t>Archivos XAML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650" y="2728925"/>
            <a:ext cx="2981050" cy="29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4394575" y="3544675"/>
            <a:ext cx="501030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Permite abrir aplicaciones.</a:t>
            </a:r>
            <a:endParaRPr/>
          </a:p>
          <a:p>
            <a:pPr marL="4953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MX"/>
              <a:t>Permite escribir texto plano.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084875" y="748091"/>
            <a:ext cx="80211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ato"/>
              <a:buNone/>
            </a:pPr>
            <a:r>
              <a:rPr lang="es-MX"/>
              <a:t>Programar actividades: Open Application &amp; Type Into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375" y="2855373"/>
            <a:ext cx="3218250" cy="32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1020</Words>
  <Application>Microsoft Office PowerPoint</Application>
  <PresentationFormat>Personalizado</PresentationFormat>
  <Paragraphs>236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5" baseType="lpstr">
      <vt:lpstr>Arial</vt:lpstr>
      <vt:lpstr>Noto Sans Symbols</vt:lpstr>
      <vt:lpstr>Lato</vt:lpstr>
      <vt:lpstr>Roboto Medium</vt:lpstr>
      <vt:lpstr>Lato Black</vt:lpstr>
      <vt:lpstr>Lato Light</vt:lpstr>
      <vt:lpstr>Roboto</vt:lpstr>
      <vt:lpstr>Calibri</vt:lpstr>
      <vt:lpstr>Tema de Office</vt:lpstr>
      <vt:lpstr>Curso de Automatización de Procesos RPA con UiPath</vt:lpstr>
      <vt:lpstr>Introducción a RPA</vt:lpstr>
      <vt:lpstr>¿Qué es RPA?</vt:lpstr>
      <vt:lpstr>Reglas para una Automatización</vt:lpstr>
      <vt:lpstr>Exploración del Studio</vt:lpstr>
      <vt:lpstr>Nuestra primer automatización.</vt:lpstr>
      <vt:lpstr>Aprendiendo sobre las Variables</vt:lpstr>
      <vt:lpstr>Archivos XAML</vt:lpstr>
      <vt:lpstr>Programar actividades: Open Application &amp; Type Into</vt:lpstr>
      <vt:lpstr>Programar actividades: Attach Windows &amp; Uso de selectores.</vt:lpstr>
      <vt:lpstr>Buenas prácticas  &amp; herramientas.</vt:lpstr>
      <vt:lpstr>Combinar Actividades con Código</vt:lpstr>
      <vt:lpstr>Modo depuración y puntos de ruptura.</vt:lpstr>
      <vt:lpstr>Descubriendo actividades</vt:lpstr>
      <vt:lpstr>Leer datos de un PDF</vt:lpstr>
      <vt:lpstr>Leer datos de una Imagen</vt:lpstr>
      <vt:lpstr>Utilizar decisiones</vt:lpstr>
      <vt:lpstr>Utilizar ciclos</vt:lpstr>
      <vt:lpstr>Interacción con Navegador Web</vt:lpstr>
      <vt:lpstr>Extraer datos con Data Scrapping</vt:lpstr>
      <vt:lpstr>Manejar Tabla de Datos</vt:lpstr>
      <vt:lpstr>Interactuar con Excel</vt:lpstr>
      <vt:lpstr>Interactuar con Correo</vt:lpstr>
      <vt:lpstr>Conectar con una Base de Datos.</vt:lpstr>
      <vt:lpstr>Robotic Enterprise Framework</vt:lpstr>
      <vt:lpstr>Recapitulación e Intro a REF</vt:lpstr>
      <vt:lpstr>Sincronizar Robot con Orquestador.</vt:lpstr>
      <vt:lpstr>Creación de Colas</vt:lpstr>
      <vt:lpstr>Crear un Asset en el Orquestador</vt:lpstr>
      <vt:lpstr>Proyecto REF </vt:lpstr>
      <vt:lpstr>Arquitectura de Software</vt:lpstr>
      <vt:lpstr>Arquitectura del Proyecto Final</vt:lpstr>
      <vt:lpstr>Modulando un Proceso Automatizado</vt:lpstr>
      <vt:lpstr>¿Para qué nos sirve modular?</vt:lpstr>
      <vt:lpstr>Ejemplo</vt:lpstr>
      <vt:lpstr>Centro de Excelencia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Automatización de Procesos RPA con UiPath</dc:title>
  <cp:lastModifiedBy>Jorge Alejandro Falcon Alvarez</cp:lastModifiedBy>
  <cp:revision>2</cp:revision>
  <dcterms:modified xsi:type="dcterms:W3CDTF">2020-05-08T01:28:59Z</dcterms:modified>
</cp:coreProperties>
</file>