
<file path=[Content_Types].xml><?xml version="1.0" encoding="utf-8"?>
<Types xmlns="http://schemas.openxmlformats.org/package/2006/content-types">
  <Default Extension="bmp" ContentType="image/bmp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sldIdLst>
    <p:sldId id="256" r:id="rId2"/>
    <p:sldId id="261" r:id="rId3"/>
    <p:sldId id="257" r:id="rId4"/>
    <p:sldId id="267" r:id="rId5"/>
    <p:sldId id="270" r:id="rId6"/>
    <p:sldId id="271" r:id="rId7"/>
    <p:sldId id="258" r:id="rId8"/>
    <p:sldId id="268" r:id="rId9"/>
    <p:sldId id="259" r:id="rId10"/>
    <p:sldId id="260" r:id="rId11"/>
    <p:sldId id="263" r:id="rId12"/>
    <p:sldId id="269" r:id="rId13"/>
    <p:sldId id="262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C5EFFE9-D315-9543-AB5A-D63E13850A4D}" type="datetimeFigureOut">
              <a:rPr lang="en-US" smtClean="0"/>
              <a:t>4/14/24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E46493-FBC6-8443-AAB5-A3F662E2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9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EFFE9-D315-9543-AB5A-D63E13850A4D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E46493-FBC6-8443-AAB5-A3F662E2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3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EFFE9-D315-9543-AB5A-D63E13850A4D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E46493-FBC6-8443-AAB5-A3F662E2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7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EFFE9-D315-9543-AB5A-D63E13850A4D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E46493-FBC6-8443-AAB5-A3F662E2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3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C5EFFE9-D315-9543-AB5A-D63E13850A4D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E46493-FBC6-8443-AAB5-A3F662E2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5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EFFE9-D315-9543-AB5A-D63E13850A4D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E46493-FBC6-8443-AAB5-A3F662E2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3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EFFE9-D315-9543-AB5A-D63E13850A4D}" type="datetimeFigureOut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E46493-FBC6-8443-AAB5-A3F662E2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5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EFFE9-D315-9543-AB5A-D63E13850A4D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E46493-FBC6-8443-AAB5-A3F662E2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1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EFFE9-D315-9543-AB5A-D63E13850A4D}" type="datetimeFigureOut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E46493-FBC6-8443-AAB5-A3F662E2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0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EFFE9-D315-9543-AB5A-D63E13850A4D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AE46493-FBC6-8443-AAB5-A3F662E24A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497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C5EFFE9-D315-9543-AB5A-D63E13850A4D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E46493-FBC6-8443-AAB5-A3F662E2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5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2C5EFFE9-D315-9543-AB5A-D63E13850A4D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3AE46493-FBC6-8443-AAB5-A3F662E2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56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6DD6-367F-5548-B243-963C257F2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dirty="0" err="1"/>
              <a:t>BOSTIn</a:t>
            </a:r>
            <a:r>
              <a:rPr lang="en-US" sz="4500" dirty="0"/>
              <a:t> – User-Friendly Phylogenetic Problem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33B4D-7014-076B-D724-CA75EF453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James F. Fleming</a:t>
            </a:r>
          </a:p>
          <a:p>
            <a:r>
              <a:rPr lang="en-US" dirty="0"/>
              <a:t>@</a:t>
            </a:r>
            <a:r>
              <a:rPr lang="en-US" dirty="0" err="1"/>
              <a:t>jamesfvfleming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2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C5E7-5F61-1CAE-E099-194F907B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BOSTIn</a:t>
            </a:r>
            <a:r>
              <a:rPr lang="en-US" dirty="0"/>
              <a:t>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87BFD-A074-C5CD-A407-5CC28B196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311968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BOSTIn</a:t>
            </a:r>
            <a:r>
              <a:rPr lang="en-US" sz="2400" dirty="0"/>
              <a:t> is a package comprising three metrics. It works on both DNA and Amino Acid Multiple Sequence Alignments.</a:t>
            </a:r>
          </a:p>
          <a:p>
            <a:pPr lvl="1"/>
            <a:r>
              <a:rPr lang="en-US" sz="2400" dirty="0" err="1"/>
              <a:t>Normalised</a:t>
            </a:r>
            <a:r>
              <a:rPr lang="en-US" sz="2400" dirty="0"/>
              <a:t> Relative Compositional Frequency Variability (</a:t>
            </a:r>
            <a:r>
              <a:rPr lang="en-US" sz="2400" dirty="0" err="1"/>
              <a:t>nRCFV</a:t>
            </a:r>
            <a:r>
              <a:rPr lang="en-US" sz="2400" dirty="0"/>
              <a:t>) – Compositional Heterogeneity</a:t>
            </a:r>
          </a:p>
          <a:p>
            <a:pPr lvl="1"/>
            <a:r>
              <a:rPr lang="en-US" sz="2400" dirty="0"/>
              <a:t>Long Branch Score (LB-Score) – Branch Length Heterogeneity</a:t>
            </a:r>
          </a:p>
          <a:p>
            <a:pPr lvl="1"/>
            <a:r>
              <a:rPr lang="en-US" sz="2400" dirty="0"/>
              <a:t>Convergence Value &amp; </a:t>
            </a:r>
            <a:r>
              <a:rPr lang="en-US" sz="2400" dirty="0" err="1"/>
              <a:t>Dayhoff</a:t>
            </a:r>
            <a:r>
              <a:rPr lang="en-US" sz="2400" dirty="0"/>
              <a:t> Exchange Score (C-Value and DE-Score) – Site Saturation</a:t>
            </a:r>
          </a:p>
          <a:p>
            <a:pPr lvl="2"/>
            <a:r>
              <a:rPr lang="en-US" sz="2200" dirty="0"/>
              <a:t>SPECIAL NOTE: DE-Score is </a:t>
            </a:r>
            <a:r>
              <a:rPr lang="en-US" sz="2200" b="1" dirty="0"/>
              <a:t>New </a:t>
            </a:r>
            <a:r>
              <a:rPr lang="en-US" sz="2200" dirty="0"/>
              <a:t>– Preprint is coming “soon”</a:t>
            </a:r>
          </a:p>
          <a:p>
            <a:r>
              <a:rPr lang="en-US" sz="2600" dirty="0"/>
              <a:t>Designed with speed and efficiency in mind – all quick, pre-analysis metrics that don’t require more than a </a:t>
            </a:r>
            <a:r>
              <a:rPr lang="en-US" sz="2600" dirty="0" err="1"/>
              <a:t>Neighbour</a:t>
            </a:r>
            <a:r>
              <a:rPr lang="en-US" sz="2600" dirty="0"/>
              <a:t> Joining Tree (which </a:t>
            </a:r>
            <a:r>
              <a:rPr lang="en-US" sz="2600" dirty="0" err="1"/>
              <a:t>BOSTIn</a:t>
            </a:r>
            <a:r>
              <a:rPr lang="en-US" sz="2600" dirty="0"/>
              <a:t> will also make for you!)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2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71B4-8041-6464-55DF-293B862A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BostIn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1771-3538-AAE2-65F1-B54E5B71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Ease of installation – only one Perl module and one R Package to install, both with instructions in the GitHub.</a:t>
            </a:r>
          </a:p>
          <a:p>
            <a:r>
              <a:rPr lang="en-US" sz="2400" dirty="0"/>
              <a:t>Fast - assesses all three artifacts on 638 single gene alignments, each containing 74 taxa (121980 sites total, average 190 amino acids per gene) in 28 minutes and 50 seconds!</a:t>
            </a:r>
          </a:p>
          <a:p>
            <a:pPr lvl="1"/>
            <a:r>
              <a:rPr lang="en-US" sz="2400" b="1" dirty="0"/>
              <a:t>Average 2.7 seconds per gene</a:t>
            </a:r>
          </a:p>
          <a:p>
            <a:r>
              <a:rPr lang="en-US" sz="2600" dirty="0"/>
              <a:t>Ease of Use</a:t>
            </a:r>
          </a:p>
          <a:p>
            <a:pPr lvl="1"/>
            <a:r>
              <a:rPr lang="en-US" sz="2400" dirty="0"/>
              <a:t>Perl </a:t>
            </a:r>
            <a:r>
              <a:rPr lang="en-US" sz="2400" dirty="0" err="1"/>
              <a:t>Bostin.pl</a:t>
            </a:r>
            <a:r>
              <a:rPr lang="en-US" sz="2400" dirty="0"/>
              <a:t> --</a:t>
            </a:r>
            <a:r>
              <a:rPr lang="en-US" sz="2400" dirty="0" err="1"/>
              <a:t>blh</a:t>
            </a:r>
            <a:r>
              <a:rPr lang="en-US" sz="2400" dirty="0"/>
              <a:t> --</a:t>
            </a:r>
            <a:r>
              <a:rPr lang="en-US" sz="2400" dirty="0" err="1"/>
              <a:t>ch</a:t>
            </a:r>
            <a:r>
              <a:rPr lang="en-US" sz="2400" dirty="0"/>
              <a:t> --s &lt;protein or </a:t>
            </a:r>
            <a:r>
              <a:rPr lang="en-US" sz="2400" dirty="0" err="1"/>
              <a:t>dna</a:t>
            </a:r>
            <a:r>
              <a:rPr lang="en-US" sz="2400" dirty="0"/>
              <a:t>&gt; &lt;name of your alignment&gt; &lt;prefix for your outputs&gt;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9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B20A-0772-0214-949E-614DCC88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Bostin Output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26F2DDE-2E97-C4D5-0EDE-747DA8973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387" y="2014194"/>
            <a:ext cx="4213225" cy="414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2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EF19-A618-8617-8393-100BB44F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Narrative Report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3C090-47C4-912B-4EAB-35C4500B8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really unique feature of </a:t>
            </a:r>
            <a:r>
              <a:rPr lang="en-US" sz="2400" dirty="0" err="1"/>
              <a:t>BOSTIn</a:t>
            </a:r>
            <a:r>
              <a:rPr lang="en-US" sz="2400" dirty="0"/>
              <a:t>.</a:t>
            </a:r>
          </a:p>
          <a:p>
            <a:r>
              <a:rPr lang="en-US" sz="2400" dirty="0"/>
              <a:t>Not just telling you </a:t>
            </a:r>
            <a:r>
              <a:rPr lang="en-US" sz="2400" b="1" dirty="0"/>
              <a:t>what</a:t>
            </a:r>
            <a:r>
              <a:rPr lang="en-US" sz="2400" dirty="0"/>
              <a:t> is wrong, but </a:t>
            </a:r>
            <a:r>
              <a:rPr lang="en-US" sz="2400" b="1" dirty="0"/>
              <a:t>why</a:t>
            </a:r>
          </a:p>
          <a:p>
            <a:r>
              <a:rPr lang="en-US" sz="2400" b="1" dirty="0"/>
              <a:t>No more searching through the literature or hunting through documentation!</a:t>
            </a:r>
          </a:p>
          <a:p>
            <a:r>
              <a:rPr lang="en-US" sz="2400" b="1" dirty="0" err="1"/>
              <a:t>Specialised</a:t>
            </a:r>
            <a:r>
              <a:rPr lang="en-US" sz="2400" b="1" dirty="0"/>
              <a:t> answers for your data.</a:t>
            </a:r>
          </a:p>
          <a:p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59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959DDB-ABC8-B960-DF1D-94094A93DFA1}"/>
              </a:ext>
            </a:extLst>
          </p:cNvPr>
          <p:cNvSpPr/>
          <p:nvPr/>
        </p:nvSpPr>
        <p:spPr>
          <a:xfrm>
            <a:off x="6375401" y="908843"/>
            <a:ext cx="5189538" cy="50403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C86AA4-400F-FDDF-2D96-3B9423E9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5" y="1040604"/>
            <a:ext cx="4776790" cy="477679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BDCCB1BE-A219-7981-E026-53BE996647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94"/>
          <a:stretch/>
        </p:blipFill>
        <p:spPr>
          <a:xfrm>
            <a:off x="708061" y="998537"/>
            <a:ext cx="5460966" cy="48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19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AD82-C011-26C5-E792-C54B48E2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5A4A2-7D08-157C-CB00-CD3192543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BOSTIn</a:t>
            </a:r>
            <a:r>
              <a:rPr lang="en-US" sz="2400" dirty="0"/>
              <a:t> is made to be fast, accessible and user-friendly.</a:t>
            </a:r>
          </a:p>
          <a:p>
            <a:r>
              <a:rPr lang="en-US" sz="2400" dirty="0"/>
              <a:t>Built with teaching in mind</a:t>
            </a:r>
          </a:p>
          <a:p>
            <a:r>
              <a:rPr lang="en-US" sz="2400" dirty="0"/>
              <a:t>It can be found at GitHub here:</a:t>
            </a:r>
          </a:p>
          <a:p>
            <a:pPr lvl="1"/>
            <a:r>
              <a:rPr lang="en-US" sz="2200" dirty="0"/>
              <a:t>https://</a:t>
            </a:r>
            <a:r>
              <a:rPr lang="en-US" sz="2200" dirty="0" err="1"/>
              <a:t>github.com</a:t>
            </a:r>
            <a:r>
              <a:rPr lang="en-US" sz="2200" dirty="0"/>
              <a:t>/</a:t>
            </a:r>
            <a:r>
              <a:rPr lang="en-US" sz="2200" dirty="0" err="1"/>
              <a:t>JFFleming</a:t>
            </a:r>
            <a:r>
              <a:rPr lang="en-US" sz="2200" dirty="0"/>
              <a:t>/</a:t>
            </a:r>
            <a:r>
              <a:rPr lang="en-US" sz="2200" dirty="0" err="1"/>
              <a:t>BOSTIn</a:t>
            </a:r>
            <a:endParaRPr lang="en-US" sz="2200" dirty="0"/>
          </a:p>
          <a:p>
            <a:r>
              <a:rPr lang="en-US" sz="2400" dirty="0"/>
              <a:t>We are still adding new features – more graphs, more breaking down of statistical tests or the methods used?</a:t>
            </a:r>
          </a:p>
          <a:p>
            <a:pPr lvl="1"/>
            <a:r>
              <a:rPr lang="en-US" sz="2200" dirty="0"/>
              <a:t>C-Value coming in the next few weeks.</a:t>
            </a:r>
          </a:p>
          <a:p>
            <a:r>
              <a:rPr lang="en-US" sz="2400" dirty="0"/>
              <a:t>We’d really appreciate feedback on the Narrative Report – is it useful? What can we add to make everything clearer?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45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1D32-4F1C-D2F4-1900-AAB7BE19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D202A6ED-9289-0C74-C5A5-874D9B95E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5" y="2000250"/>
            <a:ext cx="1885950" cy="2857500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EE738BE-4653-F2B3-0E1B-11352068D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847" y="3124200"/>
            <a:ext cx="3327400" cy="609600"/>
          </a:xfrm>
          <a:prstGeom prst="rect">
            <a:avLst/>
          </a:prstGeom>
        </p:spPr>
      </p:pic>
      <p:pic>
        <p:nvPicPr>
          <p:cNvPr id="7" name="Picture 6" descr="A logo of dna with dots and lines&#10;&#10;Description automatically generated">
            <a:extLst>
              <a:ext uri="{FF2B5EF4-FFF2-40B4-BE49-F238E27FC236}">
                <a16:creationId xmlns:a16="http://schemas.microsoft.com/office/drawing/2014/main" id="{E1974579-FBEF-1BBE-741C-16AAA80FB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237409"/>
            <a:ext cx="3393005" cy="238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00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AAA7-781E-0004-AE53-C28567E8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Progress in User-Friendly Phylogenetics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0DB5-E0EE-0FAB-6019-423ADE364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194"/>
            <a:ext cx="6064137" cy="4351338"/>
          </a:xfrm>
        </p:spPr>
        <p:txBody>
          <a:bodyPr>
            <a:noAutofit/>
          </a:bodyPr>
          <a:lstStyle/>
          <a:p>
            <a:r>
              <a:rPr lang="en-US" sz="2400" dirty="0"/>
              <a:t>Phylogenetics is a fundamental part of how biological research is undertaken in the modern day.</a:t>
            </a:r>
          </a:p>
          <a:p>
            <a:r>
              <a:rPr lang="en-US" sz="2400" dirty="0"/>
              <a:t>Great strides have been made in automated model selection and easy, accessible phylogenetic analysis.</a:t>
            </a:r>
          </a:p>
          <a:p>
            <a:r>
              <a:rPr lang="en-US" sz="2400" dirty="0"/>
              <a:t>IQ-Tree (as an example) is an incredible starter program for non-specialists to easily get sensible results on default settings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57DF722-8666-B276-4F1A-FE59C6550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337" y="2014194"/>
            <a:ext cx="4756943" cy="39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0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AD62-C33B-7228-98DA-49819B01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Problems in Phylogenetics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16FE-06AF-41D0-CCB0-347F831B2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0814" cy="4667250"/>
          </a:xfrm>
        </p:spPr>
        <p:txBody>
          <a:bodyPr>
            <a:normAutofit/>
          </a:bodyPr>
          <a:lstStyle/>
          <a:p>
            <a:r>
              <a:rPr lang="en-US" sz="2400" dirty="0"/>
              <a:t>Phylogenetic </a:t>
            </a:r>
            <a:r>
              <a:rPr lang="en-US" sz="2400" b="1" dirty="0"/>
              <a:t>artifact </a:t>
            </a:r>
            <a:r>
              <a:rPr lang="en-US" sz="2400" dirty="0"/>
              <a:t>analysis is increasingly important in the modern day</a:t>
            </a:r>
          </a:p>
          <a:p>
            <a:r>
              <a:rPr lang="en-US" sz="2400" dirty="0"/>
              <a:t>As datasets become larger and more complex, far more necessary.</a:t>
            </a:r>
          </a:p>
          <a:p>
            <a:r>
              <a:rPr lang="en-US" sz="2400" dirty="0"/>
              <a:t>Large amounts of technical jargon, lots of </a:t>
            </a:r>
            <a:r>
              <a:rPr lang="en-US" sz="2400" dirty="0" err="1"/>
              <a:t>maths</a:t>
            </a:r>
            <a:r>
              <a:rPr lang="en-US" sz="2400" dirty="0"/>
              <a:t>, often impenetrable to non-specialists</a:t>
            </a:r>
          </a:p>
          <a:p>
            <a:r>
              <a:rPr lang="en-US" sz="2400" dirty="0"/>
              <a:t>Numbers without context</a:t>
            </a:r>
          </a:p>
          <a:p>
            <a:endParaRPr lang="en-US" sz="2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53C3C8-56EF-CA70-D726-A65D2FD60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615" y="996918"/>
            <a:ext cx="1071169" cy="4864164"/>
          </a:xfrm>
          <a:prstGeom prst="rect">
            <a:avLst/>
          </a:prstGeom>
        </p:spPr>
      </p:pic>
      <p:pic>
        <p:nvPicPr>
          <p:cNvPr id="9" name="Picture 8" descr="A math problem with a number of equations&#10;&#10;Description automatically generated with medium confidence">
            <a:extLst>
              <a:ext uri="{FF2B5EF4-FFF2-40B4-BE49-F238E27FC236}">
                <a16:creationId xmlns:a16="http://schemas.microsoft.com/office/drawing/2014/main" id="{CB10A08C-AA7F-6CD6-9E23-CC573774B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708" y="2865880"/>
            <a:ext cx="4367212" cy="179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2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oster with text and images&#10;&#10;Description automatically generated">
            <a:extLst>
              <a:ext uri="{FF2B5EF4-FFF2-40B4-BE49-F238E27FC236}">
                <a16:creationId xmlns:a16="http://schemas.microsoft.com/office/drawing/2014/main" id="{9D983B6B-86D5-73E0-34A0-B5B7FCCD5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363" y="781599"/>
            <a:ext cx="5087144" cy="5087144"/>
          </a:xfrm>
          <a:prstGeom prst="rect">
            <a:avLst/>
          </a:prstGeom>
        </p:spPr>
      </p:pic>
      <p:pic>
        <p:nvPicPr>
          <p:cNvPr id="7" name="Picture 6" descr="A diagram of a method&#10;&#10;Description automatically generated">
            <a:extLst>
              <a:ext uri="{FF2B5EF4-FFF2-40B4-BE49-F238E27FC236}">
                <a16:creationId xmlns:a16="http://schemas.microsoft.com/office/drawing/2014/main" id="{7326338B-6304-8897-BC81-6398BB4B4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867" y="781599"/>
            <a:ext cx="4582320" cy="50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7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39AD-BFE5-F408-DA34-81CD49A6D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S, R and 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CAB51-49AD-9F5E-F1DE-C38E1DBEC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0000" dirty="0"/>
              <a:t>Stationarity: The rate of Evolution is similar across the tree</a:t>
            </a:r>
          </a:p>
          <a:p>
            <a:pPr lvl="1"/>
            <a:r>
              <a:rPr lang="en-US" sz="10000" dirty="0"/>
              <a:t>Violated when taxa </a:t>
            </a:r>
            <a:r>
              <a:rPr lang="en-US" sz="10000" b="0" i="0" dirty="0">
                <a:effectLst/>
              </a:rPr>
              <a:t>of the dataset have substantially longer branches relative to the others</a:t>
            </a:r>
          </a:p>
          <a:p>
            <a:pPr lvl="1"/>
            <a:r>
              <a:rPr lang="en-US" sz="10000" dirty="0"/>
              <a:t>BRANCH LENGTH HETEROGENEITY (Long Branch Attraction)</a:t>
            </a:r>
            <a:endParaRPr lang="en-US" sz="10000" b="0" i="0" dirty="0">
              <a:effectLst/>
            </a:endParaRPr>
          </a:p>
          <a:p>
            <a:r>
              <a:rPr lang="en-US" sz="10000" dirty="0"/>
              <a:t>Reversibility: T</a:t>
            </a:r>
            <a:r>
              <a:rPr lang="en-US" sz="10000" b="0" i="0" dirty="0">
                <a:effectLst/>
              </a:rPr>
              <a:t>he process of nucleotide and amino acid change is undirected – </a:t>
            </a:r>
          </a:p>
          <a:p>
            <a:pPr lvl="1"/>
            <a:r>
              <a:rPr lang="en-US" sz="10000" dirty="0"/>
              <a:t>Violated when </a:t>
            </a:r>
            <a:r>
              <a:rPr lang="en-US" sz="10000" b="0" i="0" dirty="0">
                <a:effectLst/>
              </a:rPr>
              <a:t>the probability of one nucleotide or amino acid exchanging with another is NOT the same in both directions</a:t>
            </a:r>
          </a:p>
          <a:p>
            <a:pPr lvl="1"/>
            <a:r>
              <a:rPr lang="en-US" sz="10000" dirty="0"/>
              <a:t>COMPOSITIONAL HETEROGENEITY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664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63D3-D687-0934-3545-D6152375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S, R and 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AAB5-56D9-A01E-67E1-92324A27F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0000" dirty="0"/>
              <a:t>Homogeneity: T</a:t>
            </a:r>
            <a:r>
              <a:rPr lang="en-US" sz="10000" b="0" i="0" dirty="0">
                <a:effectLst/>
              </a:rPr>
              <a:t>he composition of sequences within the source dataset is broadly homogeneous </a:t>
            </a:r>
          </a:p>
          <a:p>
            <a:pPr lvl="1"/>
            <a:r>
              <a:rPr lang="en-US" sz="10000" dirty="0"/>
              <a:t>Violated when taxa or sites are significantly distinct from the overall averages of the dataset</a:t>
            </a:r>
          </a:p>
          <a:p>
            <a:pPr lvl="1"/>
            <a:r>
              <a:rPr lang="en-US" sz="10000" dirty="0"/>
              <a:t>ALSO COMPOSITIONAL HETEOGENEITY</a:t>
            </a:r>
          </a:p>
          <a:p>
            <a:r>
              <a:rPr lang="en-US" sz="10000" dirty="0"/>
              <a:t>Finally, Saturation: </a:t>
            </a:r>
            <a:r>
              <a:rPr lang="en-US" sz="100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10000" dirty="0"/>
              <a:t>W</a:t>
            </a:r>
            <a:r>
              <a:rPr lang="en-US" sz="10000" b="0" i="0" dirty="0">
                <a:effectLst/>
              </a:rPr>
              <a:t>hen particular sites within a dataset are prone to change more frequently than assumed by the model </a:t>
            </a:r>
            <a:endParaRPr lang="en-US" sz="10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2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FEE67-E5BD-2569-EE20-25D1A0DEE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Inspiration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1E87686-0D23-3753-A07B-D89F386F0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96" y="1864068"/>
            <a:ext cx="6339807" cy="4351338"/>
          </a:xfrm>
        </p:spPr>
      </p:pic>
    </p:spTree>
    <p:extLst>
      <p:ext uri="{BB962C8B-B14F-4D97-AF65-F5344CB8AC3E}">
        <p14:creationId xmlns:p14="http://schemas.microsoft.com/office/powerpoint/2010/main" val="296492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99B26B-8ED8-28FA-C092-5888BE94D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442" y="2139399"/>
            <a:ext cx="3480426" cy="337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6E86D4-99CA-A457-B247-5D32D1F9E6BC}"/>
              </a:ext>
            </a:extLst>
          </p:cNvPr>
          <p:cNvSpPr txBox="1"/>
          <p:nvPr/>
        </p:nvSpPr>
        <p:spPr>
          <a:xfrm rot="19449617">
            <a:off x="416755" y="3009013"/>
            <a:ext cx="3607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Compositional Heterogeneity?</a:t>
            </a:r>
            <a:br>
              <a:rPr lang="en-US" dirty="0"/>
            </a:br>
            <a:r>
              <a:rPr lang="en-US" dirty="0" err="1"/>
              <a:t>nRCFV</a:t>
            </a:r>
            <a:r>
              <a:rPr lang="en-US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D41F6-6619-7260-2BDD-3F100D70BEB2}"/>
              </a:ext>
            </a:extLst>
          </p:cNvPr>
          <p:cNvSpPr txBox="1"/>
          <p:nvPr/>
        </p:nvSpPr>
        <p:spPr>
          <a:xfrm rot="2694815">
            <a:off x="7808061" y="3196650"/>
            <a:ext cx="3616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Branch Length Heterogeneity?</a:t>
            </a:r>
            <a:br>
              <a:rPr lang="en-US" dirty="0"/>
            </a:br>
            <a:r>
              <a:rPr lang="en-US" dirty="0"/>
              <a:t>LB-Score!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58E1D-F8CD-E1E9-5FC8-76CAD80469F8}"/>
              </a:ext>
            </a:extLst>
          </p:cNvPr>
          <p:cNvSpPr txBox="1"/>
          <p:nvPr/>
        </p:nvSpPr>
        <p:spPr>
          <a:xfrm>
            <a:off x="4470886" y="5728405"/>
            <a:ext cx="2765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Site Saturation?</a:t>
            </a:r>
          </a:p>
          <a:p>
            <a:pPr algn="ctr"/>
            <a:r>
              <a:rPr lang="en-US" dirty="0"/>
              <a:t>DE-Score and C-Value!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7AF5C2-E6E4-2AA9-2CF5-E1F22915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BOSTIn</a:t>
            </a:r>
            <a:r>
              <a:rPr lang="en-US" dirty="0"/>
              <a:t> – </a:t>
            </a:r>
            <a:r>
              <a:rPr lang="en-US" b="1" dirty="0"/>
              <a:t>B</a:t>
            </a:r>
            <a:r>
              <a:rPr lang="en-US" dirty="0"/>
              <a:t>road </a:t>
            </a:r>
            <a:r>
              <a:rPr lang="en-US" b="1" dirty="0"/>
              <a:t>O</a:t>
            </a:r>
            <a:r>
              <a:rPr lang="en-US" dirty="0"/>
              <a:t>verview of </a:t>
            </a:r>
            <a:r>
              <a:rPr lang="en-US" b="1" dirty="0"/>
              <a:t>S</a:t>
            </a:r>
            <a:r>
              <a:rPr lang="en-US" dirty="0"/>
              <a:t>equence &amp; </a:t>
            </a:r>
            <a:r>
              <a:rPr lang="en-US" b="1" dirty="0"/>
              <a:t>T</a:t>
            </a:r>
            <a:r>
              <a:rPr lang="en-US" dirty="0"/>
              <a:t>opology </a:t>
            </a:r>
            <a:r>
              <a:rPr lang="en-US" b="1" dirty="0"/>
              <a:t>In</a:t>
            </a:r>
            <a:r>
              <a:rPr lang="en-US" dirty="0"/>
              <a:t>congruence</a:t>
            </a:r>
          </a:p>
        </p:txBody>
      </p:sp>
    </p:spTree>
    <p:extLst>
      <p:ext uri="{BB962C8B-B14F-4D97-AF65-F5344CB8AC3E}">
        <p14:creationId xmlns:p14="http://schemas.microsoft.com/office/powerpoint/2010/main" val="277728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5067-C9F5-4E17-6A24-2854974B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Bostin’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E14E-92F2-403D-6D48-7FE47D47A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27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Birmingham, a canal city in the UK and my hometown</a:t>
            </a:r>
          </a:p>
          <a:p>
            <a:r>
              <a:rPr lang="en-US" sz="2400" dirty="0"/>
              <a:t>Bostin’ is a local dialect word, meaning “Great”</a:t>
            </a:r>
          </a:p>
          <a:p>
            <a:r>
              <a:rPr lang="en-US" sz="2400" dirty="0"/>
              <a:t>In the same city, meanwhile, Bost means “Broken”</a:t>
            </a:r>
          </a:p>
          <a:p>
            <a:r>
              <a:rPr lang="en-US" sz="2400" dirty="0"/>
              <a:t>Tells you whether your data is Bost – or Bostin’!</a:t>
            </a:r>
          </a:p>
        </p:txBody>
      </p:sp>
      <p:pic>
        <p:nvPicPr>
          <p:cNvPr id="4" name="Picture 3" descr="A picture containing boat, outdoor, sky, water&#10;&#10;Description automatically generated">
            <a:extLst>
              <a:ext uri="{FF2B5EF4-FFF2-40B4-BE49-F238E27FC236}">
                <a16:creationId xmlns:a16="http://schemas.microsoft.com/office/drawing/2014/main" id="{CCBA1D47-CED3-AAA7-24AA-251963363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269" y="2030412"/>
            <a:ext cx="4200705" cy="279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798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{11FBD78A-137F-994B-8585-AB55AD6733C0}tf10001067</Template>
  <TotalTime>20348</TotalTime>
  <Words>645</Words>
  <Application>Microsoft Macintosh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Savon</vt:lpstr>
      <vt:lpstr>BOSTIn – User-Friendly Phylogenetic Problem Assessment</vt:lpstr>
      <vt:lpstr>Progress in User-Friendly Phylogenetics</vt:lpstr>
      <vt:lpstr>Core Problems in Phylogenetics</vt:lpstr>
      <vt:lpstr>PowerPoint Presentation</vt:lpstr>
      <vt:lpstr>S, R and H</vt:lpstr>
      <vt:lpstr>S, R and H</vt:lpstr>
      <vt:lpstr>The Inspiration</vt:lpstr>
      <vt:lpstr>BOSTIn – Broad Overview of Sequence &amp; Topology Incongruence</vt:lpstr>
      <vt:lpstr>Bostin’</vt:lpstr>
      <vt:lpstr>What does BOSTIn do?</vt:lpstr>
      <vt:lpstr>Using BostIn</vt:lpstr>
      <vt:lpstr>Bostin Output</vt:lpstr>
      <vt:lpstr>The Narrative Report Function</vt:lpstr>
      <vt:lpstr>PowerPoint Presentation</vt:lpstr>
      <vt:lpstr>Summary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BOSTIn – User-Friendly Phylogenetic Problem Assessment</dc:title>
  <dc:creator>James Frederick Fleming</dc:creator>
  <cp:lastModifiedBy>James Frederick Fleming</cp:lastModifiedBy>
  <cp:revision>43</cp:revision>
  <dcterms:created xsi:type="dcterms:W3CDTF">2024-03-25T09:56:02Z</dcterms:created>
  <dcterms:modified xsi:type="dcterms:W3CDTF">2024-04-14T06:35:09Z</dcterms:modified>
</cp:coreProperties>
</file>