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2"/>
  </p:notesMasterIdLst>
  <p:handoutMasterIdLst>
    <p:handoutMasterId r:id="rId13"/>
  </p:handoutMasterIdLst>
  <p:sldIdLst>
    <p:sldId id="256" r:id="rId5"/>
    <p:sldId id="257" r:id="rId6"/>
    <p:sldId id="258" r:id="rId7"/>
    <p:sldId id="262" r:id="rId8"/>
    <p:sldId id="259" r:id="rId9"/>
    <p:sldId id="260" r:id="rId10"/>
    <p:sldId id="261" r:id="rId11"/>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71A7D2-D28B-439D-98D5-E90AFE81B41A}" v="2342" dt="2022-06-26T23:06:38.187"/>
    <p1510:client id="{F9702A14-B777-4991-9B13-1801071CDA85}" v="2" dt="2022-06-29T12:12:54.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varScale="1">
        <p:scale>
          <a:sx n="112" d="100"/>
          <a:sy n="112" d="100"/>
        </p:scale>
        <p:origin x="53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7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E5C380F-B986-440E-A941-F81B9E0984E3}" type="datetime1">
              <a:rPr lang="es-ES" smtClean="0"/>
              <a:t>29/06/2022</a:t>
            </a:fld>
            <a:endParaRPr lang="es-ES"/>
          </a:p>
        </p:txBody>
      </p:sp>
      <p:sp>
        <p:nvSpPr>
          <p:cNvPr id="4" name="Marcador de pie de página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es-ES" smtClean="0"/>
              <a:t>‹#›</a:t>
            </a:fld>
            <a:endParaRPr lang="es-E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78ED417-72B0-400E-9505-0FABEF441596}" type="datetime1">
              <a:rPr lang="es-ES" noProof="0" smtClean="0"/>
              <a:t>29/06/2022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es-ES" noProof="0" smtClean="0"/>
              <a:t>‹#›</a:t>
            </a:fld>
            <a:endParaRPr lang="es-ES"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918CCA95-4F40-4CDD-BF1E-B8C9EB86EE73}" type="slidenum">
              <a:rPr lang="es-ES" smtClean="0"/>
              <a:t>1</a:t>
            </a:fld>
            <a:endParaRPr lang="es-E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0746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8191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7722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7383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76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275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0818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474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25879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7316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3722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329774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FB28281-3783-403A-B1AB-0182A003DFE3}"/>
              </a:ext>
            </a:extLst>
          </p:cNvPr>
          <p:cNvSpPr>
            <a:spLocks noGrp="1"/>
          </p:cNvSpPr>
          <p:nvPr>
            <p:ph type="ctrTitle"/>
          </p:nvPr>
        </p:nvSpPr>
        <p:spPr>
          <a:xfrm>
            <a:off x="804672" y="962246"/>
            <a:ext cx="6437700" cy="2611967"/>
          </a:xfrm>
        </p:spPr>
        <p:txBody>
          <a:bodyPr rtlCol="0" anchor="b">
            <a:normAutofit/>
          </a:bodyPr>
          <a:lstStyle/>
          <a:p>
            <a:pPr algn="l"/>
            <a:r>
              <a:rPr lang="es-ES" sz="5400">
                <a:cs typeface="Arial"/>
              </a:rPr>
              <a:t>"Skill Issue"</a:t>
            </a:r>
            <a:endParaRPr lang="es-ES" sz="5400"/>
          </a:p>
        </p:txBody>
      </p:sp>
      <p:sp>
        <p:nvSpPr>
          <p:cNvPr id="3" name="Subtítulo 2">
            <a:extLst>
              <a:ext uri="{FF2B5EF4-FFF2-40B4-BE49-F238E27FC236}">
                <a16:creationId xmlns:a16="http://schemas.microsoft.com/office/drawing/2014/main" id="{C4542EAC-8BF3-4BFD-9891-145BC49409C2}"/>
              </a:ext>
            </a:extLst>
          </p:cNvPr>
          <p:cNvSpPr>
            <a:spLocks noGrp="1"/>
          </p:cNvSpPr>
          <p:nvPr>
            <p:ph type="subTitle" idx="1"/>
          </p:nvPr>
        </p:nvSpPr>
        <p:spPr>
          <a:xfrm>
            <a:off x="804672" y="3719618"/>
            <a:ext cx="4167376" cy="1155525"/>
          </a:xfrm>
        </p:spPr>
        <p:txBody>
          <a:bodyPr vert="horz" lIns="91440" tIns="45720" rIns="91440" bIns="45720" rtlCol="0" anchor="t">
            <a:normAutofit/>
          </a:bodyPr>
          <a:lstStyle/>
          <a:p>
            <a:pPr algn="l"/>
            <a:r>
              <a:rPr lang="es-ES" sz="2000">
                <a:ea typeface="+mn-lt"/>
                <a:cs typeface="+mn-lt"/>
              </a:rPr>
              <a:t>Player skill in Fighting Games</a:t>
            </a:r>
          </a:p>
        </p:txBody>
      </p:sp>
    </p:spTree>
    <p:extLst>
      <p:ext uri="{BB962C8B-B14F-4D97-AF65-F5344CB8AC3E}">
        <p14:creationId xmlns:p14="http://schemas.microsoft.com/office/powerpoint/2010/main" val="5537265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9F4121-E3F9-5709-94D6-2053EA0C6770}"/>
              </a:ext>
            </a:extLst>
          </p:cNvPr>
          <p:cNvSpPr>
            <a:spLocks noGrp="1"/>
          </p:cNvSpPr>
          <p:nvPr>
            <p:ph type="title"/>
          </p:nvPr>
        </p:nvSpPr>
        <p:spPr>
          <a:xfrm>
            <a:off x="833002" y="365125"/>
            <a:ext cx="10520702" cy="1325563"/>
          </a:xfrm>
        </p:spPr>
        <p:txBody>
          <a:bodyPr>
            <a:normAutofit/>
          </a:bodyPr>
          <a:lstStyle/>
          <a:p>
            <a:r>
              <a:rPr lang="en-US">
                <a:solidFill>
                  <a:srgbClr val="FFFFFF"/>
                </a:solidFill>
                <a:cs typeface="Calibri Light"/>
              </a:rPr>
              <a:t>Abstract</a:t>
            </a:r>
            <a:endParaRPr lang="en-US">
              <a:solidFill>
                <a:srgbClr val="FFFFFF"/>
              </a:solidFill>
            </a:endParaRPr>
          </a:p>
        </p:txBody>
      </p:sp>
      <p:sp>
        <p:nvSpPr>
          <p:cNvPr id="3" name="Content Placeholder 2">
            <a:extLst>
              <a:ext uri="{FF2B5EF4-FFF2-40B4-BE49-F238E27FC236}">
                <a16:creationId xmlns:a16="http://schemas.microsoft.com/office/drawing/2014/main" id="{849B6283-A3C1-7A52-10E0-B1FA0A876C19}"/>
              </a:ext>
            </a:extLst>
          </p:cNvPr>
          <p:cNvSpPr>
            <a:spLocks noGrp="1"/>
          </p:cNvSpPr>
          <p:nvPr>
            <p:ph idx="1"/>
          </p:nvPr>
        </p:nvSpPr>
        <p:spPr>
          <a:xfrm>
            <a:off x="838201" y="2022601"/>
            <a:ext cx="10515598" cy="4154361"/>
          </a:xfrm>
        </p:spPr>
        <p:txBody>
          <a:bodyPr vert="horz" lIns="91440" tIns="45720" rIns="91440" bIns="45720" rtlCol="0">
            <a:normAutofit/>
          </a:bodyPr>
          <a:lstStyle/>
          <a:p>
            <a:r>
              <a:rPr lang="en-US" sz="2000">
                <a:solidFill>
                  <a:srgbClr val="FFFFFF"/>
                </a:solidFill>
                <a:ea typeface="Calibri"/>
                <a:cs typeface="Calibri"/>
              </a:rPr>
              <a:t>The fighting game genre is notoriously know as hard to learn and even harder to master, even inaccessible for most player due the high skill the games demand their players. Which skills are necessary and why?</a:t>
            </a:r>
          </a:p>
          <a:p>
            <a:r>
              <a:rPr lang="en-US" sz="2000">
                <a:solidFill>
                  <a:srgbClr val="FFFFFF"/>
                </a:solidFill>
                <a:ea typeface="Calibri"/>
                <a:cs typeface="Calibri"/>
              </a:rPr>
              <a:t>Thesis:</a:t>
            </a:r>
          </a:p>
          <a:p>
            <a:pPr lvl="1"/>
            <a:r>
              <a:rPr lang="en-US" sz="2000">
                <a:solidFill>
                  <a:srgbClr val="FFFFFF"/>
                </a:solidFill>
                <a:ea typeface="Calibri"/>
                <a:cs typeface="Calibri"/>
              </a:rPr>
              <a:t>The thesis will answer the previously stated question and give examples from other genres for easier understanding. And offer new players solutions to "gain" such skills.</a:t>
            </a:r>
          </a:p>
          <a:p>
            <a:pPr indent="-342900"/>
            <a:r>
              <a:rPr lang="en-US" sz="2000">
                <a:solidFill>
                  <a:srgbClr val="FFFFFF"/>
                </a:solidFill>
                <a:ea typeface="Calibri"/>
                <a:cs typeface="Calibri"/>
              </a:rPr>
              <a:t>Project:</a:t>
            </a:r>
          </a:p>
          <a:p>
            <a:pPr lvl="1"/>
            <a:r>
              <a:rPr lang="en-US" sz="2000">
                <a:solidFill>
                  <a:srgbClr val="FFFFFF"/>
                </a:solidFill>
                <a:ea typeface="Calibri"/>
                <a:cs typeface="Calibri"/>
              </a:rPr>
              <a:t>The project will be a fighting game aimed at newer players, where the player chooses an elemental style , each representing one of the most common character archetypes in fighting games.</a:t>
            </a:r>
          </a:p>
          <a:p>
            <a:pPr lvl="1"/>
            <a:endParaRPr lang="en-US" sz="2000">
              <a:solidFill>
                <a:srgbClr val="FFFFFF"/>
              </a:solidFill>
              <a:ea typeface="Calibri"/>
              <a:cs typeface="Calibri"/>
            </a:endParaRPr>
          </a:p>
        </p:txBody>
      </p:sp>
    </p:spTree>
    <p:extLst>
      <p:ext uri="{BB962C8B-B14F-4D97-AF65-F5344CB8AC3E}">
        <p14:creationId xmlns:p14="http://schemas.microsoft.com/office/powerpoint/2010/main" val="229004661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3C3A74-598A-E8F1-CD65-61937E2609DC}"/>
              </a:ext>
            </a:extLst>
          </p:cNvPr>
          <p:cNvSpPr>
            <a:spLocks noGrp="1"/>
          </p:cNvSpPr>
          <p:nvPr>
            <p:ph type="title"/>
          </p:nvPr>
        </p:nvSpPr>
        <p:spPr>
          <a:xfrm>
            <a:off x="833002" y="365125"/>
            <a:ext cx="10520702" cy="1325563"/>
          </a:xfrm>
        </p:spPr>
        <p:txBody>
          <a:bodyPr>
            <a:normAutofit/>
          </a:bodyPr>
          <a:lstStyle/>
          <a:p>
            <a:r>
              <a:rPr lang="en-US">
                <a:solidFill>
                  <a:srgbClr val="FFFFFF"/>
                </a:solidFill>
                <a:cs typeface="Calibri Light" panose="020F0302020204030204"/>
              </a:rPr>
              <a:t>Personal Connection</a:t>
            </a:r>
          </a:p>
        </p:txBody>
      </p:sp>
      <p:sp>
        <p:nvSpPr>
          <p:cNvPr id="3" name="Content Placeholder 2">
            <a:extLst>
              <a:ext uri="{FF2B5EF4-FFF2-40B4-BE49-F238E27FC236}">
                <a16:creationId xmlns:a16="http://schemas.microsoft.com/office/drawing/2014/main" id="{6BDAFA5F-0A42-8D1B-DAA1-F647D422ACD1}"/>
              </a:ext>
            </a:extLst>
          </p:cNvPr>
          <p:cNvSpPr>
            <a:spLocks noGrp="1"/>
          </p:cNvSpPr>
          <p:nvPr>
            <p:ph idx="1"/>
          </p:nvPr>
        </p:nvSpPr>
        <p:spPr>
          <a:xfrm>
            <a:off x="838201" y="2022601"/>
            <a:ext cx="10515598" cy="4154361"/>
          </a:xfrm>
        </p:spPr>
        <p:txBody>
          <a:bodyPr vert="horz" lIns="91440" tIns="45720" rIns="91440" bIns="45720" rtlCol="0">
            <a:normAutofit/>
          </a:bodyPr>
          <a:lstStyle/>
          <a:p>
            <a:r>
              <a:rPr lang="en-US" sz="2000">
                <a:solidFill>
                  <a:srgbClr val="FFFFFF"/>
                </a:solidFill>
                <a:ea typeface="Calibri"/>
                <a:cs typeface="Calibri"/>
              </a:rPr>
              <a:t>I love Fighting Games</a:t>
            </a:r>
          </a:p>
          <a:p>
            <a:r>
              <a:rPr lang="en-US" sz="2000">
                <a:solidFill>
                  <a:srgbClr val="FFFFFF"/>
                </a:solidFill>
                <a:ea typeface="Calibri"/>
                <a:cs typeface="Calibri"/>
              </a:rPr>
              <a:t>I want to create Fighting Games</a:t>
            </a:r>
          </a:p>
          <a:p>
            <a:r>
              <a:rPr lang="en-US" sz="2000">
                <a:solidFill>
                  <a:srgbClr val="FFFFFF"/>
                </a:solidFill>
                <a:ea typeface="Calibri"/>
                <a:cs typeface="Calibri"/>
              </a:rPr>
              <a:t>The research topic is fascinating to me</a:t>
            </a:r>
          </a:p>
          <a:p>
            <a:r>
              <a:rPr lang="en-US" sz="2000">
                <a:solidFill>
                  <a:srgbClr val="FFFFFF"/>
                </a:solidFill>
                <a:ea typeface="Calibri"/>
                <a:cs typeface="Calibri"/>
              </a:rPr>
              <a:t>I want to share the genre with more people</a:t>
            </a:r>
          </a:p>
        </p:txBody>
      </p:sp>
    </p:spTree>
    <p:extLst>
      <p:ext uri="{BB962C8B-B14F-4D97-AF65-F5344CB8AC3E}">
        <p14:creationId xmlns:p14="http://schemas.microsoft.com/office/powerpoint/2010/main" val="411230509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ED49BF-57A3-0076-7407-A67188C0B17F}"/>
              </a:ext>
            </a:extLst>
          </p:cNvPr>
          <p:cNvSpPr>
            <a:spLocks noGrp="1"/>
          </p:cNvSpPr>
          <p:nvPr>
            <p:ph type="title"/>
          </p:nvPr>
        </p:nvSpPr>
        <p:spPr>
          <a:xfrm>
            <a:off x="833002" y="365125"/>
            <a:ext cx="10520702" cy="1325563"/>
          </a:xfrm>
        </p:spPr>
        <p:txBody>
          <a:bodyPr>
            <a:normAutofit/>
          </a:bodyPr>
          <a:lstStyle/>
          <a:p>
            <a:r>
              <a:rPr lang="en-US">
                <a:solidFill>
                  <a:srgbClr val="FFFFFF"/>
                </a:solidFill>
                <a:ea typeface="Calibri Light"/>
                <a:cs typeface="Calibri Light"/>
              </a:rPr>
              <a:t>Methodology</a:t>
            </a:r>
          </a:p>
        </p:txBody>
      </p:sp>
      <p:sp>
        <p:nvSpPr>
          <p:cNvPr id="3" name="Content Placeholder 2">
            <a:extLst>
              <a:ext uri="{FF2B5EF4-FFF2-40B4-BE49-F238E27FC236}">
                <a16:creationId xmlns:a16="http://schemas.microsoft.com/office/drawing/2014/main" id="{BE97B2D2-FE08-B79A-D239-45B63285B4CF}"/>
              </a:ext>
            </a:extLst>
          </p:cNvPr>
          <p:cNvSpPr>
            <a:spLocks noGrp="1"/>
          </p:cNvSpPr>
          <p:nvPr>
            <p:ph idx="1"/>
          </p:nvPr>
        </p:nvSpPr>
        <p:spPr>
          <a:xfrm>
            <a:off x="838201" y="2022601"/>
            <a:ext cx="10515598" cy="4154361"/>
          </a:xfrm>
        </p:spPr>
        <p:txBody>
          <a:bodyPr vert="horz" lIns="91440" tIns="45720" rIns="91440" bIns="45720" rtlCol="0">
            <a:normAutofit/>
          </a:bodyPr>
          <a:lstStyle/>
          <a:p>
            <a:r>
              <a:rPr lang="en-US" sz="2000">
                <a:solidFill>
                  <a:srgbClr val="FFFFFF"/>
                </a:solidFill>
                <a:ea typeface="Calibri"/>
                <a:cs typeface="Calibri"/>
              </a:rPr>
              <a:t>Thesis:</a:t>
            </a:r>
          </a:p>
          <a:p>
            <a:pPr lvl="1"/>
            <a:r>
              <a:rPr lang="en-US" sz="2000">
                <a:solidFill>
                  <a:srgbClr val="FFFFFF"/>
                </a:solidFill>
                <a:ea typeface="Calibri"/>
                <a:cs typeface="Calibri"/>
              </a:rPr>
              <a:t>Focus on the research of the topic of player skills</a:t>
            </a:r>
          </a:p>
          <a:p>
            <a:pPr lvl="1"/>
            <a:r>
              <a:rPr lang="en-US" sz="2000">
                <a:solidFill>
                  <a:srgbClr val="FFFFFF"/>
                </a:solidFill>
                <a:ea typeface="Calibri"/>
                <a:cs typeface="Calibri"/>
              </a:rPr>
              <a:t>Compare the skillset necessary for fighting games to other games or sports</a:t>
            </a:r>
          </a:p>
          <a:p>
            <a:pPr lvl="1"/>
            <a:r>
              <a:rPr lang="en-US" sz="2000">
                <a:solidFill>
                  <a:srgbClr val="FFFFFF"/>
                </a:solidFill>
                <a:ea typeface="Calibri"/>
                <a:cs typeface="Calibri"/>
              </a:rPr>
              <a:t>Explain which concepts are harder for new players to understand</a:t>
            </a:r>
          </a:p>
          <a:p>
            <a:r>
              <a:rPr lang="en-US" sz="2000">
                <a:solidFill>
                  <a:srgbClr val="FFFFFF"/>
                </a:solidFill>
                <a:ea typeface="Calibri"/>
                <a:cs typeface="Calibri"/>
              </a:rPr>
              <a:t>Project:</a:t>
            </a:r>
          </a:p>
          <a:p>
            <a:pPr lvl="1"/>
            <a:r>
              <a:rPr lang="en-US" sz="2000">
                <a:solidFill>
                  <a:srgbClr val="FFFFFF"/>
                </a:solidFill>
                <a:ea typeface="Calibri"/>
                <a:cs typeface="Calibri"/>
              </a:rPr>
              <a:t>Create a simple working fighting game with one character for both players</a:t>
            </a:r>
          </a:p>
          <a:p>
            <a:pPr lvl="1"/>
            <a:r>
              <a:rPr lang="en-US" sz="2000">
                <a:solidFill>
                  <a:srgbClr val="FFFFFF"/>
                </a:solidFill>
                <a:ea typeface="Calibri"/>
                <a:cs typeface="Calibri"/>
              </a:rPr>
              <a:t>Add variations to the character to give players different choices</a:t>
            </a:r>
          </a:p>
        </p:txBody>
      </p:sp>
    </p:spTree>
    <p:extLst>
      <p:ext uri="{BB962C8B-B14F-4D97-AF65-F5344CB8AC3E}">
        <p14:creationId xmlns:p14="http://schemas.microsoft.com/office/powerpoint/2010/main" val="119097724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4BAB94-5928-F889-6142-07573CD2B542}"/>
              </a:ext>
            </a:extLst>
          </p:cNvPr>
          <p:cNvSpPr>
            <a:spLocks noGrp="1"/>
          </p:cNvSpPr>
          <p:nvPr>
            <p:ph type="title"/>
          </p:nvPr>
        </p:nvSpPr>
        <p:spPr>
          <a:xfrm>
            <a:off x="833002" y="365125"/>
            <a:ext cx="10520702" cy="1325563"/>
          </a:xfrm>
        </p:spPr>
        <p:txBody>
          <a:bodyPr>
            <a:normAutofit/>
          </a:bodyPr>
          <a:lstStyle/>
          <a:p>
            <a:r>
              <a:rPr lang="en-US">
                <a:solidFill>
                  <a:srgbClr val="FFFFFF"/>
                </a:solidFill>
                <a:cs typeface="Calibri Light"/>
              </a:rPr>
              <a:t>Timeline</a:t>
            </a:r>
          </a:p>
        </p:txBody>
      </p:sp>
      <p:sp>
        <p:nvSpPr>
          <p:cNvPr id="3" name="Content Placeholder 2">
            <a:extLst>
              <a:ext uri="{FF2B5EF4-FFF2-40B4-BE49-F238E27FC236}">
                <a16:creationId xmlns:a16="http://schemas.microsoft.com/office/drawing/2014/main" id="{0E23C030-6DCC-528A-DE16-0899054BEB02}"/>
              </a:ext>
            </a:extLst>
          </p:cNvPr>
          <p:cNvSpPr>
            <a:spLocks noGrp="1"/>
          </p:cNvSpPr>
          <p:nvPr>
            <p:ph idx="1"/>
          </p:nvPr>
        </p:nvSpPr>
        <p:spPr>
          <a:xfrm>
            <a:off x="838201" y="2022601"/>
            <a:ext cx="10515598" cy="4154361"/>
          </a:xfrm>
        </p:spPr>
        <p:txBody>
          <a:bodyPr vert="horz" lIns="91440" tIns="45720" rIns="91440" bIns="45720" rtlCol="0">
            <a:normAutofit/>
          </a:bodyPr>
          <a:lstStyle/>
          <a:p>
            <a:pPr marL="514350" indent="-514350">
              <a:buAutoNum type="arabicPeriod"/>
            </a:pPr>
            <a:r>
              <a:rPr lang="en-US" sz="1600">
                <a:solidFill>
                  <a:srgbClr val="FFFFFF"/>
                </a:solidFill>
                <a:ea typeface="Calibri" panose="020F0502020204030204"/>
                <a:cs typeface="Calibri"/>
              </a:rPr>
              <a:t>Thesis</a:t>
            </a:r>
          </a:p>
          <a:p>
            <a:pPr marL="971550" lvl="1" indent="-514350">
              <a:buAutoNum type="arabicPeriod"/>
            </a:pPr>
            <a:r>
              <a:rPr lang="en-US" sz="1600">
                <a:solidFill>
                  <a:srgbClr val="FFFFFF"/>
                </a:solidFill>
                <a:ea typeface="Calibri" panose="020F0502020204030204"/>
                <a:cs typeface="Calibri"/>
              </a:rPr>
              <a:t>Prepare table of contents</a:t>
            </a:r>
          </a:p>
          <a:p>
            <a:pPr marL="971550" lvl="1" indent="-514350">
              <a:buAutoNum type="arabicPeriod"/>
            </a:pPr>
            <a:r>
              <a:rPr lang="en-US" sz="1600">
                <a:solidFill>
                  <a:srgbClr val="FFFFFF"/>
                </a:solidFill>
                <a:ea typeface="Calibri" panose="020F0502020204030204"/>
                <a:cs typeface="Calibri"/>
              </a:rPr>
              <a:t>Find research material and update bibliography</a:t>
            </a:r>
          </a:p>
          <a:p>
            <a:pPr marL="971550" lvl="1" indent="-514350">
              <a:buAutoNum type="arabicPeriod"/>
            </a:pPr>
            <a:r>
              <a:rPr lang="en-US" sz="1600">
                <a:solidFill>
                  <a:srgbClr val="FFFFFF"/>
                </a:solidFill>
                <a:ea typeface="Calibri" panose="020F0502020204030204"/>
                <a:cs typeface="Calibri"/>
              </a:rPr>
              <a:t>Conduct Research</a:t>
            </a:r>
          </a:p>
          <a:p>
            <a:pPr marL="971550" lvl="1" indent="-514350">
              <a:buAutoNum type="arabicPeriod"/>
            </a:pPr>
            <a:r>
              <a:rPr lang="en-US" sz="1600">
                <a:solidFill>
                  <a:srgbClr val="FFFFFF"/>
                </a:solidFill>
                <a:ea typeface="Calibri" panose="020F0502020204030204"/>
                <a:cs typeface="Calibri"/>
              </a:rPr>
              <a:t>Write Thesis</a:t>
            </a:r>
          </a:p>
          <a:p>
            <a:pPr marL="685800" indent="-514350">
              <a:buAutoNum type="arabicPeriod"/>
            </a:pPr>
            <a:r>
              <a:rPr lang="en-US" sz="1600">
                <a:solidFill>
                  <a:srgbClr val="FFFFFF"/>
                </a:solidFill>
                <a:ea typeface="Calibri" panose="020F0502020204030204"/>
                <a:cs typeface="Calibri"/>
              </a:rPr>
              <a:t>Project</a:t>
            </a:r>
          </a:p>
          <a:p>
            <a:pPr marL="1143000" lvl="1" indent="-514350">
              <a:buAutoNum type="arabicPeriod"/>
            </a:pPr>
            <a:r>
              <a:rPr lang="en-US" sz="1600">
                <a:solidFill>
                  <a:srgbClr val="FFFFFF"/>
                </a:solidFill>
                <a:ea typeface="Calibri" panose="020F0502020204030204"/>
                <a:cs typeface="Calibri"/>
              </a:rPr>
              <a:t>Set up project</a:t>
            </a:r>
          </a:p>
          <a:p>
            <a:pPr marL="1143000" lvl="1" indent="-514350">
              <a:buAutoNum type="arabicPeriod"/>
            </a:pPr>
            <a:r>
              <a:rPr lang="en-US" sz="1600">
                <a:solidFill>
                  <a:srgbClr val="FFFFFF"/>
                </a:solidFill>
                <a:ea typeface="Calibri" panose="020F0502020204030204"/>
                <a:cs typeface="Calibri"/>
              </a:rPr>
              <a:t>Prepare basic assets</a:t>
            </a:r>
          </a:p>
          <a:p>
            <a:pPr marL="1143000" lvl="1" indent="-514350">
              <a:buAutoNum type="arabicPeriod"/>
            </a:pPr>
            <a:r>
              <a:rPr lang="en-US" sz="1600">
                <a:solidFill>
                  <a:srgbClr val="FFFFFF"/>
                </a:solidFill>
                <a:ea typeface="Calibri" panose="020F0502020204030204"/>
                <a:cs typeface="Calibri"/>
              </a:rPr>
              <a:t>Implement basic functions</a:t>
            </a:r>
          </a:p>
          <a:p>
            <a:pPr marL="1143000" lvl="1" indent="-514350">
              <a:buAutoNum type="arabicPeriod"/>
            </a:pPr>
            <a:r>
              <a:rPr lang="en-US" sz="1600">
                <a:solidFill>
                  <a:srgbClr val="FFFFFF"/>
                </a:solidFill>
                <a:ea typeface="Calibri" panose="020F0502020204030204"/>
                <a:cs typeface="Calibri"/>
              </a:rPr>
              <a:t>2nd Iteration of assets</a:t>
            </a:r>
          </a:p>
          <a:p>
            <a:pPr marL="1143000" lvl="1" indent="-514350">
              <a:buAutoNum type="arabicPeriod"/>
            </a:pPr>
            <a:r>
              <a:rPr lang="en-US" sz="1600">
                <a:solidFill>
                  <a:srgbClr val="FFFFFF"/>
                </a:solidFill>
                <a:ea typeface="Calibri" panose="020F0502020204030204"/>
                <a:cs typeface="Calibri"/>
              </a:rPr>
              <a:t>Building a working fighting game</a:t>
            </a:r>
          </a:p>
          <a:p>
            <a:pPr marL="1143000" lvl="1" indent="-514350">
              <a:buAutoNum type="arabicPeriod"/>
            </a:pPr>
            <a:r>
              <a:rPr lang="en-US" sz="1600">
                <a:solidFill>
                  <a:srgbClr val="FFFFFF"/>
                </a:solidFill>
                <a:ea typeface="Calibri" panose="020F0502020204030204"/>
                <a:cs typeface="Calibri"/>
              </a:rPr>
              <a:t>3rd Iteration of assets</a:t>
            </a:r>
          </a:p>
          <a:p>
            <a:pPr marL="1143000" lvl="1" indent="-514350">
              <a:buAutoNum type="arabicPeriod"/>
            </a:pPr>
            <a:r>
              <a:rPr lang="en-US" sz="1600">
                <a:solidFill>
                  <a:srgbClr val="FFFFFF"/>
                </a:solidFill>
                <a:ea typeface="Calibri" panose="020F0502020204030204"/>
                <a:cs typeface="Calibri"/>
              </a:rPr>
              <a:t>Implementing character variations</a:t>
            </a:r>
          </a:p>
          <a:p>
            <a:pPr marL="1143000" lvl="1" indent="-514350">
              <a:buAutoNum type="arabicPeriod"/>
            </a:pPr>
            <a:r>
              <a:rPr lang="en-US" sz="1600">
                <a:solidFill>
                  <a:srgbClr val="FFFFFF"/>
                </a:solidFill>
                <a:ea typeface="Calibri" panose="020F0502020204030204"/>
                <a:cs typeface="Calibri"/>
              </a:rPr>
              <a:t>Finish Project</a:t>
            </a:r>
          </a:p>
          <a:p>
            <a:pPr marL="1143000" lvl="1" indent="-514350">
              <a:buAutoNum type="arabicPeriod"/>
            </a:pPr>
            <a:endParaRPr lang="en-US" sz="1600">
              <a:solidFill>
                <a:srgbClr val="FFFFFF"/>
              </a:solidFill>
              <a:ea typeface="Calibri" panose="020F0502020204030204"/>
              <a:cs typeface="Calibri"/>
            </a:endParaRPr>
          </a:p>
          <a:p>
            <a:pPr marL="971550" lvl="1" indent="-514350">
              <a:buAutoNum type="arabicPeriod"/>
            </a:pPr>
            <a:endParaRPr lang="en-US" sz="1600">
              <a:solidFill>
                <a:srgbClr val="FFFFFF"/>
              </a:solidFill>
              <a:ea typeface="Calibri" panose="020F0502020204030204"/>
              <a:cs typeface="Calibri"/>
            </a:endParaRPr>
          </a:p>
          <a:p>
            <a:pPr marL="971550" lvl="1" indent="-514350">
              <a:buAutoNum type="arabicPeriod"/>
            </a:pPr>
            <a:endParaRPr lang="en-US" sz="1600">
              <a:solidFill>
                <a:srgbClr val="FFFFFF"/>
              </a:solidFill>
              <a:ea typeface="Calibri" panose="020F0502020204030204"/>
              <a:cs typeface="Calibri"/>
            </a:endParaRPr>
          </a:p>
        </p:txBody>
      </p:sp>
    </p:spTree>
    <p:extLst>
      <p:ext uri="{BB962C8B-B14F-4D97-AF65-F5344CB8AC3E}">
        <p14:creationId xmlns:p14="http://schemas.microsoft.com/office/powerpoint/2010/main" val="420992959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F4BA95-D385-DB85-B057-C31E8002E4B6}"/>
              </a:ext>
            </a:extLst>
          </p:cNvPr>
          <p:cNvSpPr>
            <a:spLocks noGrp="1"/>
          </p:cNvSpPr>
          <p:nvPr>
            <p:ph type="title"/>
          </p:nvPr>
        </p:nvSpPr>
        <p:spPr>
          <a:xfrm>
            <a:off x="833002" y="365125"/>
            <a:ext cx="10520702" cy="1325563"/>
          </a:xfrm>
        </p:spPr>
        <p:txBody>
          <a:bodyPr>
            <a:normAutofit/>
          </a:bodyPr>
          <a:lstStyle/>
          <a:p>
            <a:r>
              <a:rPr lang="en-US">
                <a:solidFill>
                  <a:srgbClr val="FFFFFF"/>
                </a:solidFill>
                <a:cs typeface="Calibri Light"/>
              </a:rPr>
              <a:t>Resources</a:t>
            </a:r>
          </a:p>
        </p:txBody>
      </p:sp>
      <p:sp>
        <p:nvSpPr>
          <p:cNvPr id="3" name="Content Placeholder 2">
            <a:extLst>
              <a:ext uri="{FF2B5EF4-FFF2-40B4-BE49-F238E27FC236}">
                <a16:creationId xmlns:a16="http://schemas.microsoft.com/office/drawing/2014/main" id="{CC9584B2-44F5-3882-18C3-BAD036F98283}"/>
              </a:ext>
            </a:extLst>
          </p:cNvPr>
          <p:cNvSpPr>
            <a:spLocks noGrp="1"/>
          </p:cNvSpPr>
          <p:nvPr>
            <p:ph idx="1"/>
          </p:nvPr>
        </p:nvSpPr>
        <p:spPr>
          <a:xfrm>
            <a:off x="838201" y="2022601"/>
            <a:ext cx="10515598" cy="4154361"/>
          </a:xfrm>
        </p:spPr>
        <p:txBody>
          <a:bodyPr vert="horz" lIns="91440" tIns="45720" rIns="91440" bIns="45720" rtlCol="0">
            <a:normAutofit/>
          </a:bodyPr>
          <a:lstStyle/>
          <a:p>
            <a:r>
              <a:rPr lang="en-US" sz="2000">
                <a:solidFill>
                  <a:srgbClr val="FFFFFF"/>
                </a:solidFill>
                <a:cs typeface="Calibri"/>
              </a:rPr>
              <a:t>Unity + Visual Studio</a:t>
            </a:r>
          </a:p>
          <a:p>
            <a:r>
              <a:rPr lang="en-US" sz="2000">
                <a:solidFill>
                  <a:srgbClr val="FFFFFF"/>
                </a:solidFill>
                <a:cs typeface="Calibri"/>
              </a:rPr>
              <a:t>GitHub</a:t>
            </a:r>
          </a:p>
          <a:p>
            <a:r>
              <a:rPr lang="en-US" sz="2000">
                <a:solidFill>
                  <a:srgbClr val="FFFFFF"/>
                </a:solidFill>
                <a:cs typeface="Calibri"/>
              </a:rPr>
              <a:t>Aseprite</a:t>
            </a:r>
          </a:p>
          <a:p>
            <a:r>
              <a:rPr lang="en-US" sz="2000">
                <a:solidFill>
                  <a:srgbClr val="FFFFFF"/>
                </a:solidFill>
                <a:cs typeface="Calibri"/>
              </a:rPr>
              <a:t>Clip Studio Paint</a:t>
            </a:r>
          </a:p>
          <a:p>
            <a:endParaRPr lang="en-US" sz="2000">
              <a:solidFill>
                <a:srgbClr val="FFFFFF"/>
              </a:solidFill>
              <a:cs typeface="Calibri"/>
            </a:endParaRPr>
          </a:p>
        </p:txBody>
      </p:sp>
    </p:spTree>
    <p:extLst>
      <p:ext uri="{BB962C8B-B14F-4D97-AF65-F5344CB8AC3E}">
        <p14:creationId xmlns:p14="http://schemas.microsoft.com/office/powerpoint/2010/main" val="69225215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74FB027-DB0D-6C1B-5120-3D4CE5A8943D}"/>
              </a:ext>
            </a:extLst>
          </p:cNvPr>
          <p:cNvSpPr>
            <a:spLocks noGrp="1"/>
          </p:cNvSpPr>
          <p:nvPr>
            <p:ph type="title"/>
          </p:nvPr>
        </p:nvSpPr>
        <p:spPr>
          <a:xfrm>
            <a:off x="833002" y="365125"/>
            <a:ext cx="10520702" cy="1325563"/>
          </a:xfrm>
        </p:spPr>
        <p:txBody>
          <a:bodyPr>
            <a:normAutofit/>
          </a:bodyPr>
          <a:lstStyle/>
          <a:p>
            <a:r>
              <a:rPr lang="en-US">
                <a:solidFill>
                  <a:srgbClr val="FFFFFF"/>
                </a:solidFill>
                <a:cs typeface="Calibri Light"/>
              </a:rPr>
              <a:t>Bibliography</a:t>
            </a:r>
          </a:p>
        </p:txBody>
      </p:sp>
      <p:sp>
        <p:nvSpPr>
          <p:cNvPr id="3" name="Content Placeholder 2">
            <a:extLst>
              <a:ext uri="{FF2B5EF4-FFF2-40B4-BE49-F238E27FC236}">
                <a16:creationId xmlns:a16="http://schemas.microsoft.com/office/drawing/2014/main" id="{08F4C935-9BA0-1885-B425-61B06F62BAE6}"/>
              </a:ext>
            </a:extLst>
          </p:cNvPr>
          <p:cNvSpPr>
            <a:spLocks noGrp="1"/>
          </p:cNvSpPr>
          <p:nvPr>
            <p:ph idx="1"/>
          </p:nvPr>
        </p:nvSpPr>
        <p:spPr>
          <a:xfrm>
            <a:off x="838201" y="2022601"/>
            <a:ext cx="10515598" cy="4154361"/>
          </a:xfrm>
        </p:spPr>
        <p:txBody>
          <a:bodyPr vert="horz" lIns="91440" tIns="45720" rIns="91440" bIns="45720" rtlCol="0">
            <a:normAutofit/>
          </a:bodyPr>
          <a:lstStyle/>
          <a:p>
            <a:r>
              <a:rPr lang="en-US" sz="2000">
                <a:solidFill>
                  <a:srgbClr val="FFFFFF"/>
                </a:solidFill>
                <a:ea typeface="+mn-lt"/>
                <a:cs typeface="+mn-lt"/>
              </a:rPr>
              <a:t>A. C. Siang and Radha Krishna Rao. "Theories of learning: a computer game perspective"</a:t>
            </a:r>
          </a:p>
          <a:p>
            <a:r>
              <a:rPr lang="en-US" sz="2000">
                <a:solidFill>
                  <a:srgbClr val="FFFFFF"/>
                </a:solidFill>
                <a:cs typeface="Calibri"/>
              </a:rPr>
              <a:t>Greg More, Andrew Burrow. "Observing the learning curve of videogames in architectural design"</a:t>
            </a:r>
            <a:endParaRPr lang="en-US" sz="2000">
              <a:solidFill>
                <a:srgbClr val="FFFFFF"/>
              </a:solidFill>
              <a:ea typeface="Calibri"/>
              <a:cs typeface="Calibri"/>
            </a:endParaRPr>
          </a:p>
          <a:p>
            <a:r>
              <a:rPr lang="en-US" sz="2000">
                <a:solidFill>
                  <a:srgbClr val="FFFFFF"/>
                </a:solidFill>
                <a:cs typeface="Calibri"/>
              </a:rPr>
              <a:t>Torill Mortensen. "For the Love of Fighting Games"</a:t>
            </a:r>
            <a:endParaRPr lang="en-US" sz="2000">
              <a:solidFill>
                <a:srgbClr val="FFFFFF"/>
              </a:solidFill>
              <a:ea typeface="Calibri"/>
              <a:cs typeface="Calibri"/>
            </a:endParaRPr>
          </a:p>
          <a:p>
            <a:r>
              <a:rPr lang="en-US" sz="2000">
                <a:solidFill>
                  <a:srgbClr val="FFFFFF"/>
                </a:solidFill>
                <a:ea typeface="+mn-lt"/>
                <a:cs typeface="+mn-lt"/>
              </a:rPr>
              <a:t>Tomlinson Christine. "Player definitions of success, skill and leadership in video games"</a:t>
            </a:r>
            <a:endParaRPr lang="en-US" sz="2000">
              <a:solidFill>
                <a:srgbClr val="FFFFFF"/>
              </a:solidFill>
              <a:ea typeface="Calibri"/>
              <a:cs typeface="Calibri"/>
            </a:endParaRPr>
          </a:p>
          <a:p>
            <a:r>
              <a:rPr lang="en-US" sz="2000">
                <a:solidFill>
                  <a:srgbClr val="FFFFFF"/>
                </a:solidFill>
                <a:cs typeface="Calibri"/>
              </a:rPr>
              <a:t>Ryan William and Siegel Martin A. "Evaluating interactive entertainment using breakdown: understanding embodied learning in video games</a:t>
            </a:r>
            <a:r>
              <a:rPr lang="en-US" sz="2000" cap="all">
                <a:solidFill>
                  <a:srgbClr val="FFFFFF"/>
                </a:solidFill>
                <a:cs typeface="Calibri"/>
              </a:rPr>
              <a:t>"</a:t>
            </a:r>
            <a:endParaRPr lang="en-US" sz="2000" cap="all">
              <a:solidFill>
                <a:srgbClr val="FFFFFF"/>
              </a:solidFill>
              <a:ea typeface="Calibri"/>
              <a:cs typeface="Calibri"/>
            </a:endParaRPr>
          </a:p>
        </p:txBody>
      </p:sp>
    </p:spTree>
    <p:extLst>
      <p:ext uri="{BB962C8B-B14F-4D97-AF65-F5344CB8AC3E}">
        <p14:creationId xmlns:p14="http://schemas.microsoft.com/office/powerpoint/2010/main" val="22692078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Widescreen</PresentationFormat>
  <Paragraphs>1</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"Skill Issue"</vt:lpstr>
      <vt:lpstr>Abstract</vt:lpstr>
      <vt:lpstr>Personal Connection</vt:lpstr>
      <vt:lpstr>Methodology</vt:lpstr>
      <vt:lpstr>Timeline</vt:lpstr>
      <vt:lpstr>Resources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268</cp:revision>
  <dcterms:created xsi:type="dcterms:W3CDTF">2022-06-26T13:58:41Z</dcterms:created>
  <dcterms:modified xsi:type="dcterms:W3CDTF">2022-06-29T12:14:20Z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