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75C270A-EB9E-4BF7-90CA-21A9947C4ED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5680" cy="3085560"/>
          </a:xfrm>
          <a:prstGeom prst="rect">
            <a:avLst/>
          </a:prstGeom>
          <a:ln w="0">
            <a:noFill/>
          </a:ln>
        </p:spPr>
      </p:sp>
      <p:sp>
        <p:nvSpPr>
          <p:cNvPr id="12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26"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s-ES" sz="1200" spc="-1" strike="noStrike">
                <a:latin typeface="Times New Roman"/>
              </a:defRPr>
            </a:lvl1pPr>
          </a:lstStyle>
          <a:p>
            <a:pPr algn="r">
              <a:lnSpc>
                <a:spcPct val="100000"/>
              </a:lnSpc>
              <a:buNone/>
            </a:pPr>
            <a:fld id="{8BBAB119-CDFB-479B-AB78-0DD52E2344AD}" type="slidenum">
              <a:rPr b="0" lang="es-E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DBC9E14-B16D-47E1-B539-BD8E493C33E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7962A95-7371-4D38-9B99-D866B4B10F7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B6A18E6-64A5-4C93-AC2F-31C9C3294A3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4BED44E-3E40-4E35-ACA7-B1F962A704B5}"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E3A2CEB-80EF-486B-903B-FC31CBD4620E}"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E284EE1-C638-406B-B4A1-9B32E445D87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A9F5C61-BE70-4425-B39D-4F72D3D2651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8D59EA5-70D9-4C20-8809-68ED2AF21C5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B47EBC5-54F6-451C-81A0-5C51E0A77D9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55E0E40-9919-40E5-94C7-14CEC5F97DD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2C82FC2-0906-422F-B1E2-AE6AC6B9611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FB311BE-7AD7-4D2F-85A9-DB80B0EAE64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912B340-FE13-4950-BAE9-1F07F739137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402A4FE-FC08-4FC8-BEA2-4630F4ACA72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FFA387B-5EB9-4858-9CBC-7EB2154CDAB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766F1AE-D71D-4295-B186-F6E89E41418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2C57A8D-82A0-4C9B-B08E-B7C9F54EE42C}"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8F062C6-4187-4D68-8E06-7CF4401273E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4322473-8C0C-48F2-A79F-021EAB7696B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20621B7-5DB7-4531-B0B7-A8BFCC96758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00DE127-F1C3-4D9F-A1C8-E7922CB88B3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16F0B6E-2037-42D5-8369-3A3C279A347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BE4F71A-6FF4-4713-B918-001581192F3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5E2A9DB-4AD6-45B4-9A51-BAB559CA1CB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0A36A01-B0E5-4DB4-A751-192D1EB4B755}" type="slidenum">
              <a:rPr b="0" lang="en-US"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B37518ED-3203-42A2-A797-FAC396949AA9}" type="slidenum">
              <a:rPr b="0" lang="en-US"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c7c7c"/>
        </a:solidFill>
      </p:bgPr>
    </p:bg>
    <p:spTree>
      <p:nvGrpSpPr>
        <p:cNvPr id="1" name=""/>
        <p:cNvGrpSpPr/>
        <p:nvPr/>
      </p:nvGrpSpPr>
      <p:grpSpPr>
        <a:xfrm>
          <a:off x="0" y="0"/>
          <a:ext cx="0" cy="0"/>
          <a:chOff x="0" y="0"/>
          <a:chExt cx="0" cy="0"/>
        </a:xfrm>
      </p:grpSpPr>
      <p:sp>
        <p:nvSpPr>
          <p:cNvPr id="88" name="Rectangle 7"/>
          <p:cNvSpPr/>
          <p:nvPr/>
        </p:nvSpPr>
        <p:spPr>
          <a:xfrm flipV="1">
            <a:off x="0" y="-3960"/>
            <a:ext cx="12191400" cy="686052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89" name="Freeform 3"/>
          <p:cNvSpPr/>
          <p:nvPr/>
        </p:nvSpPr>
        <p:spPr>
          <a:xfrm flipV="1">
            <a:off x="1247040" y="-1080"/>
            <a:ext cx="9468000" cy="6857640"/>
          </a:xfrm>
          <a:custGeom>
            <a:avLst/>
            <a:gdLst/>
            <a:ah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90" name="Freeform 16"/>
          <p:cNvSpPr/>
          <p:nvPr/>
        </p:nvSpPr>
        <p:spPr>
          <a:xfrm flipV="1">
            <a:off x="0" y="-1080"/>
            <a:ext cx="9324360" cy="6857640"/>
          </a:xfrm>
          <a:custGeom>
            <a:avLst/>
            <a:gdLst/>
            <a:ah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91" name="PlaceHolder 1"/>
          <p:cNvSpPr>
            <a:spLocks noGrp="1"/>
          </p:cNvSpPr>
          <p:nvPr>
            <p:ph type="title"/>
          </p:nvPr>
        </p:nvSpPr>
        <p:spPr>
          <a:xfrm>
            <a:off x="804600" y="962280"/>
            <a:ext cx="6437160" cy="2611080"/>
          </a:xfrm>
          <a:prstGeom prst="rect">
            <a:avLst/>
          </a:prstGeom>
          <a:noFill/>
          <a:ln w="0">
            <a:noFill/>
          </a:ln>
        </p:spPr>
        <p:txBody>
          <a:bodyPr lIns="0" rIns="0" tIns="0" bIns="0" anchor="b">
            <a:normAutofit/>
          </a:bodyPr>
          <a:p>
            <a:pPr>
              <a:lnSpc>
                <a:spcPct val="90000"/>
              </a:lnSpc>
              <a:buNone/>
            </a:pPr>
            <a:r>
              <a:rPr b="0" lang="es-ES" sz="5400" spc="-1" strike="noStrike">
                <a:solidFill>
                  <a:srgbClr val="000000"/>
                </a:solidFill>
                <a:latin typeface="Calibri Light"/>
              </a:rPr>
              <a:t>"Skill Issue"</a:t>
            </a:r>
            <a:endParaRPr b="0" lang="en-US" sz="5400" spc="-1" strike="noStrike">
              <a:solidFill>
                <a:srgbClr val="000000"/>
              </a:solidFill>
              <a:latin typeface="Arial"/>
            </a:endParaRPr>
          </a:p>
        </p:txBody>
      </p:sp>
      <p:sp>
        <p:nvSpPr>
          <p:cNvPr id="92" name="PlaceHolder 2"/>
          <p:cNvSpPr>
            <a:spLocks noGrp="1"/>
          </p:cNvSpPr>
          <p:nvPr>
            <p:ph type="subTitle"/>
          </p:nvPr>
        </p:nvSpPr>
        <p:spPr>
          <a:xfrm>
            <a:off x="804600" y="3719520"/>
            <a:ext cx="4166640" cy="1154880"/>
          </a:xfrm>
          <a:prstGeom prst="rect">
            <a:avLst/>
          </a:prstGeom>
          <a:noFill/>
          <a:ln w="0">
            <a:noFill/>
          </a:ln>
        </p:spPr>
        <p:txBody>
          <a:bodyPr lIns="0" rIns="0" tIns="0" bIns="0" anchor="t">
            <a:normAutofit/>
          </a:bodyPr>
          <a:p>
            <a:pPr>
              <a:lnSpc>
                <a:spcPct val="90000"/>
              </a:lnSpc>
              <a:spcBef>
                <a:spcPts val="1001"/>
              </a:spcBef>
              <a:buNone/>
              <a:tabLst>
                <a:tab algn="l" pos="0"/>
              </a:tabLst>
            </a:pPr>
            <a:r>
              <a:rPr b="0" lang="es-ES" sz="2000" spc="-1" strike="noStrike">
                <a:solidFill>
                  <a:srgbClr val="000000"/>
                </a:solidFill>
                <a:latin typeface="Calibri"/>
                <a:ea typeface="Calibri"/>
              </a:rPr>
              <a:t>Player skill in Fighting Games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3" name="Rectangle 7"/>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94" name="Freeform 13"/>
          <p:cNvSpPr/>
          <p:nvPr/>
        </p:nvSpPr>
        <p:spPr>
          <a:xfrm>
            <a:off x="0" y="0"/>
            <a:ext cx="11786040" cy="685728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95" name="Freeform 11"/>
          <p:cNvSpPr/>
          <p:nvPr/>
        </p:nvSpPr>
        <p:spPr>
          <a:xfrm>
            <a:off x="0" y="0"/>
            <a:ext cx="3580560" cy="685728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96" name="PlaceHolder 1"/>
          <p:cNvSpPr>
            <a:spLocks noGrp="1"/>
          </p:cNvSpPr>
          <p:nvPr>
            <p:ph type="title"/>
          </p:nvPr>
        </p:nvSpPr>
        <p:spPr>
          <a:xfrm>
            <a:off x="833040" y="365040"/>
            <a:ext cx="1051992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ffffff"/>
                </a:solidFill>
                <a:latin typeface="Calibri Light"/>
              </a:rPr>
              <a:t>Abstract</a:t>
            </a:r>
            <a:endParaRPr b="0" lang="en-US" sz="4400" spc="-1" strike="noStrike">
              <a:latin typeface="Arial"/>
            </a:endParaRPr>
          </a:p>
        </p:txBody>
      </p:sp>
      <p:sp>
        <p:nvSpPr>
          <p:cNvPr id="97" name="PlaceHolder 2"/>
          <p:cNvSpPr>
            <a:spLocks noGrp="1"/>
          </p:cNvSpPr>
          <p:nvPr>
            <p:ph/>
          </p:nvPr>
        </p:nvSpPr>
        <p:spPr>
          <a:xfrm>
            <a:off x="838080" y="2022480"/>
            <a:ext cx="10514880" cy="4153680"/>
          </a:xfrm>
          <a:prstGeom prst="rect">
            <a:avLst/>
          </a:prstGeom>
          <a:noFill/>
          <a:ln w="0">
            <a:noFill/>
          </a:ln>
        </p:spPr>
        <p:txBody>
          <a:bodyPr lIns="90000" rIns="90000" tIns="45000" bIns="45000" anchor="t">
            <a:normAutofit/>
          </a:bodyPr>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The fighting game genre is notoriously know as hard to learn and even harder to master, even inaccessible for most player due the high skill the games demand their players. Which skills are necessary and why?</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Thesis:</a:t>
            </a:r>
            <a:endParaRPr b="0" lang="en-US" sz="2000" spc="-1" strike="noStrike">
              <a:latin typeface="Arial"/>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alibri"/>
                <a:ea typeface="Calibri"/>
              </a:rPr>
              <a:t>The thesis will answer the previously stated question and give examples from other genres for easier understanding. And offer new players solutions to "gain" such skills.</a:t>
            </a:r>
            <a:endParaRPr b="0" lang="en-US" sz="2000" spc="-1" strike="noStrike">
              <a:latin typeface="Arial"/>
            </a:endParaRPr>
          </a:p>
          <a:p>
            <a:pPr marL="228600" indent="-343080">
              <a:lnSpc>
                <a:spcPct val="90000"/>
              </a:lnSpc>
              <a:spcBef>
                <a:spcPts val="1001"/>
              </a:spcBef>
              <a:buClr>
                <a:srgbClr val="ffffff"/>
              </a:buClr>
              <a:buFont typeface="Arial"/>
              <a:buChar char="•"/>
            </a:pPr>
            <a:r>
              <a:rPr b="0" lang="en-US" sz="2000" spc="-1" strike="noStrike">
                <a:solidFill>
                  <a:srgbClr val="ffffff"/>
                </a:solidFill>
                <a:latin typeface="Calibri"/>
                <a:ea typeface="Calibri"/>
              </a:rPr>
              <a:t>Project:</a:t>
            </a:r>
            <a:endParaRPr b="0" lang="en-US" sz="2000" spc="-1" strike="noStrike">
              <a:latin typeface="Arial"/>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alibri"/>
                <a:ea typeface="Calibri"/>
              </a:rPr>
              <a:t>The project will be a fighting game aimed at newer players, where the player chooses an elemental style , each representing one of the most common character archetypes in fighting games.</a:t>
            </a:r>
            <a:endParaRPr b="0" lang="en-US" sz="2000" spc="-1" strike="noStrike">
              <a:latin typeface="Arial"/>
            </a:endParaRPr>
          </a:p>
          <a:p>
            <a:pPr>
              <a:lnSpc>
                <a:spcPct val="90000"/>
              </a:lnSpc>
              <a:spcBef>
                <a:spcPts val="1417"/>
              </a:spcBef>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8" name="Rectangle 7"/>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99" name="Freeform 13"/>
          <p:cNvSpPr/>
          <p:nvPr/>
        </p:nvSpPr>
        <p:spPr>
          <a:xfrm>
            <a:off x="0" y="0"/>
            <a:ext cx="11786040" cy="685728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00" name="Freeform 11"/>
          <p:cNvSpPr/>
          <p:nvPr/>
        </p:nvSpPr>
        <p:spPr>
          <a:xfrm>
            <a:off x="0" y="0"/>
            <a:ext cx="3580560" cy="685728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01" name="PlaceHolder 1"/>
          <p:cNvSpPr>
            <a:spLocks noGrp="1"/>
          </p:cNvSpPr>
          <p:nvPr>
            <p:ph type="title"/>
          </p:nvPr>
        </p:nvSpPr>
        <p:spPr>
          <a:xfrm>
            <a:off x="833040" y="365040"/>
            <a:ext cx="1051992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ffffff"/>
                </a:solidFill>
                <a:latin typeface="Calibri Light"/>
              </a:rPr>
              <a:t>Personal Connection</a:t>
            </a:r>
            <a:endParaRPr b="0" lang="en-US" sz="4400" spc="-1" strike="noStrike">
              <a:latin typeface="Arial"/>
            </a:endParaRPr>
          </a:p>
        </p:txBody>
      </p:sp>
      <p:sp>
        <p:nvSpPr>
          <p:cNvPr id="102" name="PlaceHolder 2"/>
          <p:cNvSpPr>
            <a:spLocks noGrp="1"/>
          </p:cNvSpPr>
          <p:nvPr>
            <p:ph/>
          </p:nvPr>
        </p:nvSpPr>
        <p:spPr>
          <a:xfrm>
            <a:off x="838080" y="2022480"/>
            <a:ext cx="10514880" cy="4153680"/>
          </a:xfrm>
          <a:prstGeom prst="rect">
            <a:avLst/>
          </a:prstGeom>
          <a:noFill/>
          <a:ln w="0">
            <a:noFill/>
          </a:ln>
        </p:spPr>
        <p:txBody>
          <a:bodyPr lIns="90000" rIns="90000" tIns="45000" bIns="45000" anchor="t">
            <a:normAutofit/>
          </a:bodyPr>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I love Fighting Games</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I want to create Fighting Games</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The research topic is fascinating to me</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I want to share the genre with more people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3" name="Rectangle 7"/>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4" name="Freeform 13"/>
          <p:cNvSpPr/>
          <p:nvPr/>
        </p:nvSpPr>
        <p:spPr>
          <a:xfrm>
            <a:off x="0" y="0"/>
            <a:ext cx="11786040" cy="685728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05" name="Freeform 11"/>
          <p:cNvSpPr/>
          <p:nvPr/>
        </p:nvSpPr>
        <p:spPr>
          <a:xfrm>
            <a:off x="0" y="-3240"/>
            <a:ext cx="3580560" cy="685728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833040" y="365040"/>
            <a:ext cx="1051992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ffffff"/>
                </a:solidFill>
                <a:latin typeface="Calibri Light"/>
                <a:ea typeface="Calibri Light"/>
              </a:rPr>
              <a:t>Methodology</a:t>
            </a:r>
            <a:endParaRPr b="0" lang="en-US" sz="4400" spc="-1" strike="noStrike">
              <a:latin typeface="Arial"/>
            </a:endParaRPr>
          </a:p>
        </p:txBody>
      </p:sp>
      <p:sp>
        <p:nvSpPr>
          <p:cNvPr id="107" name="PlaceHolder 2"/>
          <p:cNvSpPr>
            <a:spLocks noGrp="1"/>
          </p:cNvSpPr>
          <p:nvPr>
            <p:ph/>
          </p:nvPr>
        </p:nvSpPr>
        <p:spPr>
          <a:xfrm>
            <a:off x="838080" y="2022480"/>
            <a:ext cx="5105520" cy="4153680"/>
          </a:xfrm>
          <a:prstGeom prst="rect">
            <a:avLst/>
          </a:prstGeom>
          <a:noFill/>
          <a:ln w="0">
            <a:noFill/>
          </a:ln>
        </p:spPr>
        <p:txBody>
          <a:bodyPr lIns="90000" rIns="90000" tIns="45000" bIns="45000" anchor="t">
            <a:normAutofit fontScale="63000"/>
          </a:bodyPr>
          <a:p>
            <a:pPr>
              <a:lnSpc>
                <a:spcPct val="90000"/>
              </a:lnSpc>
              <a:spcBef>
                <a:spcPts val="1001"/>
              </a:spcBef>
              <a:buNone/>
            </a:pPr>
            <a:r>
              <a:rPr b="0" lang="en-US" sz="2400" spc="-1" strike="noStrike">
                <a:solidFill>
                  <a:srgbClr val="ffffff"/>
                </a:solidFill>
                <a:latin typeface="Calibri"/>
                <a:ea typeface="Calibri"/>
              </a:rPr>
              <a:t>Thesis Table of Content:</a:t>
            </a:r>
            <a:endParaRPr b="0" lang="en-US" sz="24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Introduction</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Skill and Dexterity</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Fighting game genre</a:t>
            </a:r>
            <a:endParaRPr b="0" lang="en-US" sz="20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Skill set in Fighting game</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Dexterity and Reactions</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Mind Games and Patience</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Luck</a:t>
            </a:r>
            <a:endParaRPr b="0" lang="en-US" sz="20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Examples and comparisons</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Shooters</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Chess</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Boxing</a:t>
            </a:r>
            <a:endParaRPr b="0" lang="en-US" sz="20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Fighting game terminology</a:t>
            </a:r>
            <a:endParaRPr b="0" lang="en-US" sz="20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Conclusion</a:t>
            </a:r>
            <a:endParaRPr b="0" lang="en-US" sz="20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Bibliography</a:t>
            </a:r>
            <a:endParaRPr b="0" lang="en-US" sz="2000" spc="-1" strike="noStrike">
              <a:latin typeface="Arial"/>
            </a:endParaRPr>
          </a:p>
        </p:txBody>
      </p:sp>
      <p:sp>
        <p:nvSpPr>
          <p:cNvPr id="108" name="PlaceHolder 4"/>
          <p:cNvSpPr txBox="1"/>
          <p:nvPr/>
        </p:nvSpPr>
        <p:spPr>
          <a:xfrm>
            <a:off x="6324480" y="2057400"/>
            <a:ext cx="5105520" cy="4153680"/>
          </a:xfrm>
          <a:prstGeom prst="rect">
            <a:avLst/>
          </a:prstGeom>
          <a:noFill/>
          <a:ln w="0">
            <a:noFill/>
          </a:ln>
        </p:spPr>
        <p:txBody>
          <a:bodyPr lIns="90000" rIns="90000" tIns="45000" bIns="45000" anchor="t">
            <a:normAutofit fontScale="87000"/>
          </a:bodyPr>
          <a:p>
            <a:pPr>
              <a:lnSpc>
                <a:spcPct val="90000"/>
              </a:lnSpc>
              <a:spcBef>
                <a:spcPts val="1001"/>
              </a:spcBef>
              <a:buNone/>
            </a:pPr>
            <a:r>
              <a:rPr b="0" lang="en-US" sz="2400" spc="-1" strike="noStrike">
                <a:solidFill>
                  <a:srgbClr val="ffffff"/>
                </a:solidFill>
                <a:latin typeface="Calibri"/>
                <a:ea typeface="Calibri"/>
              </a:rPr>
              <a:t>Project:</a:t>
            </a:r>
            <a:endParaRPr b="0" lang="en-US" sz="24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Implement basic functions</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Get Player Input</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Movements</a:t>
            </a:r>
            <a:endParaRPr b="0" lang="en-US" sz="20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Implement Attacks</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Hitboxes + Animations</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Values</a:t>
            </a:r>
            <a:endParaRPr b="0" lang="en-US" sz="20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Playtest Playtest Playtest</a:t>
            </a:r>
            <a:endParaRPr b="0" lang="en-US" sz="2000" spc="-1" strike="noStrike">
              <a:latin typeface="Arial"/>
            </a:endParaRPr>
          </a:p>
          <a:p>
            <a:pPr marL="432000" indent="-324000">
              <a:lnSpc>
                <a:spcPct val="90000"/>
              </a:lnSpc>
              <a:spcBef>
                <a:spcPts val="1417"/>
              </a:spcBef>
              <a:buClr>
                <a:srgbClr val="000000"/>
              </a:buClr>
              <a:buAutoNum type="arabicParenR"/>
            </a:pPr>
            <a:r>
              <a:rPr b="0" lang="en-US" sz="2000" spc="-1" strike="noStrike">
                <a:solidFill>
                  <a:srgbClr val="ffffff"/>
                </a:solidFill>
                <a:latin typeface="Calibri"/>
                <a:ea typeface="Calibri"/>
              </a:rPr>
              <a:t>Create Character Variations</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Character Customization</a:t>
            </a:r>
            <a:endParaRPr b="0" lang="en-US" sz="2000" spc="-1" strike="noStrike">
              <a:latin typeface="Arial"/>
            </a:endParaRPr>
          </a:p>
          <a:p>
            <a:pPr lvl="1" marL="864000" indent="-324000">
              <a:lnSpc>
                <a:spcPct val="90000"/>
              </a:lnSpc>
              <a:spcBef>
                <a:spcPts val="1134"/>
              </a:spcBef>
              <a:buClr>
                <a:srgbClr val="000000"/>
              </a:buClr>
              <a:buAutoNum type="arabicParenR"/>
            </a:pPr>
            <a:r>
              <a:rPr b="0" lang="en-US" sz="2000" spc="-1" strike="noStrike">
                <a:solidFill>
                  <a:srgbClr val="ffffff"/>
                </a:solidFill>
                <a:latin typeface="Calibri"/>
                <a:ea typeface="Calibri"/>
              </a:rPr>
              <a:t>Special Attacks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9" name="Rectangle 7"/>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0" name="Freeform 13"/>
          <p:cNvSpPr/>
          <p:nvPr/>
        </p:nvSpPr>
        <p:spPr>
          <a:xfrm>
            <a:off x="0" y="0"/>
            <a:ext cx="11786040" cy="685728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11" name="Freeform 11"/>
          <p:cNvSpPr/>
          <p:nvPr/>
        </p:nvSpPr>
        <p:spPr>
          <a:xfrm>
            <a:off x="0" y="0"/>
            <a:ext cx="3580560" cy="685728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12" name="PlaceHolder 1"/>
          <p:cNvSpPr>
            <a:spLocks noGrp="1"/>
          </p:cNvSpPr>
          <p:nvPr>
            <p:ph type="title"/>
          </p:nvPr>
        </p:nvSpPr>
        <p:spPr>
          <a:xfrm>
            <a:off x="833040" y="365040"/>
            <a:ext cx="1051992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ffffff"/>
                </a:solidFill>
                <a:latin typeface="Calibri Light"/>
              </a:rPr>
              <a:t>Timeline</a:t>
            </a:r>
            <a:endParaRPr b="0" lang="en-US" sz="4400" spc="-1" strike="noStrike">
              <a:latin typeface="Arial"/>
            </a:endParaRPr>
          </a:p>
        </p:txBody>
      </p:sp>
      <p:sp>
        <p:nvSpPr>
          <p:cNvPr id="113" name="PlaceHolder 2"/>
          <p:cNvSpPr>
            <a:spLocks noGrp="1"/>
          </p:cNvSpPr>
          <p:nvPr>
            <p:ph/>
          </p:nvPr>
        </p:nvSpPr>
        <p:spPr>
          <a:xfrm>
            <a:off x="838080" y="2022480"/>
            <a:ext cx="10514880" cy="4153680"/>
          </a:xfrm>
          <a:prstGeom prst="rect">
            <a:avLst/>
          </a:prstGeom>
          <a:noFill/>
          <a:ln w="0">
            <a:noFill/>
          </a:ln>
        </p:spPr>
        <p:txBody>
          <a:bodyPr lIns="90000" rIns="90000" tIns="45000" bIns="45000" anchor="t">
            <a:normAutofit/>
          </a:bodyPr>
          <a:p>
            <a:pPr marL="514440" indent="-514440">
              <a:lnSpc>
                <a:spcPct val="90000"/>
              </a:lnSpc>
              <a:spcBef>
                <a:spcPts val="1001"/>
              </a:spcBef>
              <a:buClr>
                <a:srgbClr val="ffffff"/>
              </a:buClr>
              <a:buFont typeface="Arial"/>
              <a:buAutoNum type="arabicPeriod"/>
            </a:pPr>
            <a:r>
              <a:rPr b="0" lang="en-US" sz="1600" spc="-1" strike="noStrike">
                <a:solidFill>
                  <a:srgbClr val="ffffff"/>
                </a:solidFill>
                <a:latin typeface="Calibri"/>
                <a:ea typeface="Calibri"/>
              </a:rPr>
              <a:t>Thesis 02.08.2022 – 13.10.2022</a:t>
            </a:r>
            <a:endParaRPr b="0" lang="en-US" sz="1600" spc="-1" strike="noStrike">
              <a:latin typeface="Arial"/>
            </a:endParaRPr>
          </a:p>
          <a:p>
            <a:pPr lvl="1" marL="97164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Prepare table of contents </a:t>
            </a:r>
            <a:endParaRPr b="0" lang="en-US" sz="1600" spc="-1" strike="noStrike">
              <a:latin typeface="Arial"/>
            </a:endParaRPr>
          </a:p>
          <a:p>
            <a:pPr lvl="1" marL="97164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Find research material and update bibliography</a:t>
            </a:r>
            <a:endParaRPr b="0" lang="en-US" sz="1600" spc="-1" strike="noStrike">
              <a:latin typeface="Arial"/>
            </a:endParaRPr>
          </a:p>
          <a:p>
            <a:pPr lvl="1" marL="97164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Conduct Research</a:t>
            </a:r>
            <a:endParaRPr b="0" lang="en-US" sz="1600" spc="-1" strike="noStrike">
              <a:latin typeface="Arial"/>
            </a:endParaRPr>
          </a:p>
          <a:p>
            <a:pPr lvl="1" marL="97164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Write Thesis</a:t>
            </a:r>
            <a:endParaRPr b="0" lang="en-US" sz="1600" spc="-1" strike="noStrike">
              <a:latin typeface="Arial"/>
            </a:endParaRPr>
          </a:p>
          <a:p>
            <a:pPr marL="685800" indent="-514440">
              <a:lnSpc>
                <a:spcPct val="90000"/>
              </a:lnSpc>
              <a:spcBef>
                <a:spcPts val="1001"/>
              </a:spcBef>
              <a:buClr>
                <a:srgbClr val="ffffff"/>
              </a:buClr>
              <a:buFont typeface="Arial"/>
              <a:buAutoNum type="arabicPeriod"/>
            </a:pPr>
            <a:r>
              <a:rPr b="0" lang="en-US" sz="1600" spc="-1" strike="noStrike">
                <a:solidFill>
                  <a:srgbClr val="ffffff"/>
                </a:solidFill>
                <a:latin typeface="Calibri"/>
                <a:ea typeface="Calibri"/>
              </a:rPr>
              <a:t>Project 14.10.2022 – 12.01-2023</a:t>
            </a:r>
            <a:endParaRPr b="0" lang="en-US" sz="1600" spc="-1" strike="noStrike">
              <a:latin typeface="Arial"/>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Set up project</a:t>
            </a:r>
            <a:endParaRPr b="0" lang="en-US" sz="1600" spc="-1" strike="noStrike">
              <a:latin typeface="Arial"/>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Prepare basic assets</a:t>
            </a:r>
            <a:endParaRPr b="0" lang="en-US" sz="1600" spc="-1" strike="noStrike">
              <a:latin typeface="Arial"/>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Implement basic functions</a:t>
            </a:r>
            <a:endParaRPr b="0" lang="en-US" sz="1600" spc="-1" strike="noStrike">
              <a:latin typeface="Arial"/>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2nd Iteration of assets</a:t>
            </a:r>
            <a:endParaRPr b="0" lang="en-US" sz="1600" spc="-1" strike="noStrike">
              <a:latin typeface="Arial"/>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Building a working fighting game</a:t>
            </a:r>
            <a:endParaRPr b="0" lang="en-US" sz="1600" spc="-1" strike="noStrike">
              <a:latin typeface="Arial"/>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3rd Iteration of assets</a:t>
            </a:r>
            <a:endParaRPr b="0" lang="en-US" sz="1600" spc="-1" strike="noStrike">
              <a:latin typeface="Arial"/>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Implementing character variations</a:t>
            </a:r>
            <a:endParaRPr b="0" lang="en-US" sz="1600" spc="-1" strike="noStrike">
              <a:latin typeface="Arial"/>
            </a:endParaRPr>
          </a:p>
          <a:p>
            <a:pPr lvl="1" marL="1143000" indent="-514440">
              <a:lnSpc>
                <a:spcPct val="90000"/>
              </a:lnSpc>
              <a:spcBef>
                <a:spcPts val="499"/>
              </a:spcBef>
              <a:buClr>
                <a:srgbClr val="ffffff"/>
              </a:buClr>
              <a:buFont typeface="Arial"/>
              <a:buAutoNum type="arabicPeriod"/>
            </a:pPr>
            <a:r>
              <a:rPr b="0" lang="en-US" sz="1600" spc="-1" strike="noStrike">
                <a:solidFill>
                  <a:srgbClr val="ffffff"/>
                </a:solidFill>
                <a:latin typeface="Calibri"/>
                <a:ea typeface="Calibri"/>
              </a:rPr>
              <a:t>Finish Project</a:t>
            </a:r>
            <a:endParaRPr b="0" lang="en-US" sz="1600" spc="-1" strike="noStrike">
              <a:latin typeface="Arial"/>
            </a:endParaRPr>
          </a:p>
          <a:p>
            <a:pPr>
              <a:lnSpc>
                <a:spcPct val="90000"/>
              </a:lnSpc>
              <a:spcBef>
                <a:spcPts val="1417"/>
              </a:spcBef>
              <a:buNone/>
            </a:pPr>
            <a:endParaRPr b="0" lang="en-US" sz="1600" spc="-1" strike="noStrike">
              <a:latin typeface="Arial"/>
            </a:endParaRPr>
          </a:p>
          <a:p>
            <a:pPr>
              <a:lnSpc>
                <a:spcPct val="90000"/>
              </a:lnSpc>
              <a:spcBef>
                <a:spcPts val="1417"/>
              </a:spcBef>
              <a:buNone/>
            </a:pPr>
            <a:endParaRPr b="0" lang="en-US" sz="1600" spc="-1" strike="noStrike">
              <a:latin typeface="Arial"/>
            </a:endParaRPr>
          </a:p>
          <a:p>
            <a:pPr>
              <a:lnSpc>
                <a:spcPct val="90000"/>
              </a:lnSpc>
              <a:spcBef>
                <a:spcPts val="1417"/>
              </a:spcBef>
              <a:buNone/>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14" name="Rectangle 7"/>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5" name="Freeform 13"/>
          <p:cNvSpPr/>
          <p:nvPr/>
        </p:nvSpPr>
        <p:spPr>
          <a:xfrm>
            <a:off x="0" y="0"/>
            <a:ext cx="11786040" cy="685728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16" name="Freeform 11"/>
          <p:cNvSpPr/>
          <p:nvPr/>
        </p:nvSpPr>
        <p:spPr>
          <a:xfrm>
            <a:off x="0" y="0"/>
            <a:ext cx="3580560" cy="685728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17" name="PlaceHolder 1"/>
          <p:cNvSpPr>
            <a:spLocks noGrp="1"/>
          </p:cNvSpPr>
          <p:nvPr>
            <p:ph type="title"/>
          </p:nvPr>
        </p:nvSpPr>
        <p:spPr>
          <a:xfrm>
            <a:off x="833040" y="365040"/>
            <a:ext cx="1051992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ffffff"/>
                </a:solidFill>
                <a:latin typeface="Calibri Light"/>
              </a:rPr>
              <a:t>Resources</a:t>
            </a:r>
            <a:endParaRPr b="0" lang="en-US" sz="4400" spc="-1" strike="noStrike">
              <a:latin typeface="Arial"/>
            </a:endParaRPr>
          </a:p>
        </p:txBody>
      </p:sp>
      <p:sp>
        <p:nvSpPr>
          <p:cNvPr id="118" name="PlaceHolder 2"/>
          <p:cNvSpPr>
            <a:spLocks noGrp="1"/>
          </p:cNvSpPr>
          <p:nvPr>
            <p:ph/>
          </p:nvPr>
        </p:nvSpPr>
        <p:spPr>
          <a:xfrm>
            <a:off x="838080" y="2022480"/>
            <a:ext cx="10514880" cy="4153680"/>
          </a:xfrm>
          <a:prstGeom prst="rect">
            <a:avLst/>
          </a:prstGeom>
          <a:noFill/>
          <a:ln w="0">
            <a:noFill/>
          </a:ln>
        </p:spPr>
        <p:txBody>
          <a:bodyPr lIns="90000" rIns="90000" tIns="45000" bIns="45000" anchor="t">
            <a:normAutofit/>
          </a:bodyPr>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rPr>
              <a:t>Unity + Visual Studio</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rPr>
              <a:t>GitHub</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rPr>
              <a:t>Aseprite</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rPr>
              <a:t>Clip Studio Paint</a:t>
            </a:r>
            <a:endParaRPr b="0" lang="en-US" sz="2000" spc="-1" strike="noStrike">
              <a:latin typeface="Arial"/>
            </a:endParaRPr>
          </a:p>
          <a:p>
            <a:pPr>
              <a:lnSpc>
                <a:spcPct val="90000"/>
              </a:lnSpc>
              <a:spcBef>
                <a:spcPts val="1001"/>
              </a:spcBef>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19" name="Rectangle 7"/>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Freeform 13"/>
          <p:cNvSpPr/>
          <p:nvPr/>
        </p:nvSpPr>
        <p:spPr>
          <a:xfrm>
            <a:off x="0" y="0"/>
            <a:ext cx="11786040" cy="6857280"/>
          </a:xfrm>
          <a:custGeom>
            <a:avLst/>
            <a:gdLst/>
            <a:ahLst/>
            <a:rect l="l" t="t" r="r" b="b"/>
            <a:pathLst>
              <a:path w="11786754" h="6858000">
                <a:moveTo>
                  <a:pt x="0" y="0"/>
                </a:moveTo>
                <a:lnTo>
                  <a:pt x="8610600" y="0"/>
                </a:lnTo>
                <a:lnTo>
                  <a:pt x="11786754"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21" name="Freeform 11"/>
          <p:cNvSpPr/>
          <p:nvPr/>
        </p:nvSpPr>
        <p:spPr>
          <a:xfrm>
            <a:off x="0" y="0"/>
            <a:ext cx="3580560" cy="6857280"/>
          </a:xfrm>
          <a:custGeom>
            <a:avLst/>
            <a:gdLst/>
            <a:ahLst/>
            <a:rect l="l" t="t" r="r" b="b"/>
            <a:pathLst>
              <a:path w="3581400" h="6858000">
                <a:moveTo>
                  <a:pt x="0" y="0"/>
                </a:moveTo>
                <a:lnTo>
                  <a:pt x="405246" y="0"/>
                </a:lnTo>
                <a:lnTo>
                  <a:pt x="3581400" y="6858000"/>
                </a:lnTo>
                <a:lnTo>
                  <a:pt x="0" y="68580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p:style>
      </p:sp>
      <p:sp>
        <p:nvSpPr>
          <p:cNvPr id="122" name="PlaceHolder 1"/>
          <p:cNvSpPr>
            <a:spLocks noGrp="1"/>
          </p:cNvSpPr>
          <p:nvPr>
            <p:ph type="title"/>
          </p:nvPr>
        </p:nvSpPr>
        <p:spPr>
          <a:xfrm>
            <a:off x="833040" y="365040"/>
            <a:ext cx="1051992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ffffff"/>
                </a:solidFill>
                <a:latin typeface="Calibri Light"/>
              </a:rPr>
              <a:t>Bibliography</a:t>
            </a:r>
            <a:endParaRPr b="0" lang="en-US" sz="4400" spc="-1" strike="noStrike">
              <a:latin typeface="Arial"/>
            </a:endParaRPr>
          </a:p>
        </p:txBody>
      </p:sp>
      <p:sp>
        <p:nvSpPr>
          <p:cNvPr id="123" name="PlaceHolder 2"/>
          <p:cNvSpPr>
            <a:spLocks noGrp="1"/>
          </p:cNvSpPr>
          <p:nvPr>
            <p:ph/>
          </p:nvPr>
        </p:nvSpPr>
        <p:spPr>
          <a:xfrm>
            <a:off x="838080" y="2022480"/>
            <a:ext cx="10514880" cy="4153680"/>
          </a:xfrm>
          <a:prstGeom prst="rect">
            <a:avLst/>
          </a:prstGeom>
          <a:noFill/>
          <a:ln w="0">
            <a:noFill/>
          </a:ln>
        </p:spPr>
        <p:txBody>
          <a:bodyPr lIns="90000" rIns="90000" tIns="45000" bIns="45000" anchor="t">
            <a:normAutofit/>
          </a:bodyPr>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A. C. Siang and Radha Krishna Rao. "Theories of learning: a computer game perspective"</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Greg More, Andrew Burrow. "Observing the learning curve of videogames in architectural design"</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Torill Mortensen. "For the Love of Fighting Games"</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Tomlinson Christine. "Player definitions of success, skill and leadership in video games"</a:t>
            </a:r>
            <a:endParaRPr b="0" lang="en-US" sz="2000" spc="-1" strike="noStrike">
              <a:latin typeface="Arial"/>
            </a:endParaRPr>
          </a:p>
          <a:p>
            <a:pPr marL="228600" indent="-228600">
              <a:lnSpc>
                <a:spcPct val="90000"/>
              </a:lnSpc>
              <a:spcBef>
                <a:spcPts val="1001"/>
              </a:spcBef>
              <a:buClr>
                <a:srgbClr val="ffffff"/>
              </a:buClr>
              <a:buFont typeface="Arial"/>
              <a:buChar char="•"/>
            </a:pPr>
            <a:r>
              <a:rPr b="0" lang="en-US" sz="2000" spc="-1" strike="noStrike">
                <a:solidFill>
                  <a:srgbClr val="ffffff"/>
                </a:solidFill>
                <a:latin typeface="Calibri"/>
                <a:ea typeface="Calibri"/>
              </a:rPr>
              <a:t>Ryan William and Siegel Martin A. "Evaluating interactive entertainment using breakdown: understanding embodied learning in video games</a:t>
            </a:r>
            <a:r>
              <a:rPr b="0" lang="en-US" sz="2000" spc="-1" strike="noStrike" cap="all">
                <a:solidFill>
                  <a:srgbClr val="ffffff"/>
                </a:solidFill>
                <a:latin typeface="Calibri"/>
                <a:ea typeface="Calibri"/>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13</TotalTime>
  <Application>LibreOffice/7.3.0.3$Windows_X86_64 LibreOffice_project/0f246aa12d0eee4a0f7adcefbf7c878fc2238db3</Application>
  <AppVersion>15.0000</AppVersion>
  <Words>1</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2022-06-26T13:58:41Z</dcterms:created>
  <dc:creator/>
  <dc:description/>
  <dc:language>en-US</dc:language>
  <cp:lastModifiedBy/>
  <dcterms:modified xsi:type="dcterms:W3CDTF">2022-06-30T11:53:26Z</dcterms:modified>
  <cp:revision>271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vt:i4>
  </property>
  <property fmtid="{D5CDD505-2E9C-101B-9397-08002B2CF9AE}" pid="4" name="PresentationFormat">
    <vt:lpwstr>Widescreen</vt:lpwstr>
  </property>
  <property fmtid="{D5CDD505-2E9C-101B-9397-08002B2CF9AE}" pid="5" name="Slides">
    <vt:i4>7</vt:i4>
  </property>
</Properties>
</file>