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s-ES" sz="1800" spc="-1" strike="noStrike">
                <a:solidFill>
                  <a:srgbClr val="000000"/>
                </a:solidFill>
                <a:latin typeface="Calibri"/>
              </a:rPr>
              <a:t>Click to move the slide</a:t>
            </a:r>
            <a:endParaRPr b="0" lang="es-E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7384E93-76C0-471A-A1A6-C4DBC90922C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685800" y="1143000"/>
            <a:ext cx="5486040" cy="3085920"/>
          </a:xfrm>
          <a:prstGeom prst="rect">
            <a:avLst/>
          </a:prstGeom>
          <a:ln w="0">
            <a:noFill/>
          </a:ln>
        </p:spPr>
      </p:sp>
      <p:sp>
        <p:nvSpPr>
          <p:cNvPr id="12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25"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b="0" lang="es-ES" sz="1200" spc="-1" strike="noStrike">
                <a:latin typeface="Times New Roman"/>
              </a:defRPr>
            </a:lvl1pPr>
          </a:lstStyle>
          <a:p>
            <a:pPr algn="r">
              <a:lnSpc>
                <a:spcPct val="100000"/>
              </a:lnSpc>
              <a:buNone/>
            </a:pPr>
            <a:fld id="{6FA941CC-96BF-4023-8555-C39D0AD42E6C}" type="slidenum">
              <a:rPr b="0" lang="es-E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DA9ABE7-0D0E-48C8-999D-9E2BC2843C5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65EE315-10CD-4529-A571-B6330F945EA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55F2BFA-FAE3-4FA8-9448-FE9170F6922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DA3EC1D-228B-492B-85B2-4E657F79A83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6C8ABE2-A659-4E63-BB33-8F60D10692CF}"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7ADCFF6-B44F-4E42-AAA1-502A417F40C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FD79AA6-96C8-4BC5-A398-4BC029FE002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3F93154-08A1-4F15-8B6B-0C3BCA4346E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25B92E4-A782-4575-B72F-87A7AD50DB8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6517613-D497-434F-A03E-65469B7B2B4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7506C82-07A6-44D6-93CC-EB0BBF342D3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14B87BA-9B4A-4AF7-8405-5A931AA5D10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0AE7F7E-1239-42C1-BF4B-D0921F84287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51EEA48-BCA0-4A92-A14D-E79D95B95F4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2EB48F4-18ED-4325-BEB7-606ECAB794D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97752DD-F6D5-435F-851E-574F84F9B446}"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9AE35BB-D199-4082-A880-C0B5CEC19F05}"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06A700C-8046-49C3-BE8B-5D31587F5AA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C54F24F-FC20-4A4C-95E0-B89C7E1E5F7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C23FBFF-8CD4-4B9B-B254-4183E37DBF6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93AC435-96FE-4AE0-A129-3FD13C4DF7D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FF6026F-AABF-4E38-8C1B-6EF5A9FC132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50E00EA-85BE-45E4-AA20-B5979274460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9EDE349-A878-4A5B-9784-20F80576F7D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s-E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9DE6410-C077-4D7F-A7AC-3DCE6C5B05C1}"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ES" sz="2800" spc="-1" strike="noStrike">
                <a:solidFill>
                  <a:srgbClr val="000000"/>
                </a:solidFill>
                <a:latin typeface="Calibri"/>
              </a:rPr>
              <a:t>Click to edit the outline text format</a:t>
            </a:r>
            <a:endParaRPr b="0" lang="es-E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s-ES" sz="2000" spc="-1" strike="noStrike">
                <a:solidFill>
                  <a:srgbClr val="000000"/>
                </a:solidFill>
                <a:latin typeface="Calibri"/>
              </a:rPr>
              <a:t>Second Outline Level</a:t>
            </a:r>
            <a:endParaRPr b="0" lang="es-E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s-ES" sz="1800" spc="-1" strike="noStrike">
                <a:solidFill>
                  <a:srgbClr val="000000"/>
                </a:solidFill>
                <a:latin typeface="Calibri"/>
              </a:rPr>
              <a:t>Third Outline Level</a:t>
            </a:r>
            <a:endParaRPr b="0" lang="es-E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s-ES" sz="1800" spc="-1" strike="noStrike">
                <a:solidFill>
                  <a:srgbClr val="000000"/>
                </a:solidFill>
                <a:latin typeface="Calibri"/>
              </a:rPr>
              <a:t>Fourth Outline Level</a:t>
            </a:r>
            <a:endParaRPr b="0" lang="es-E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Fifth Outline Level</a:t>
            </a:r>
            <a:endParaRPr b="0" lang="es-E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Sixth Outline Level</a:t>
            </a:r>
            <a:endParaRPr b="0" lang="es-E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Seventh Outline Level</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s-E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s-E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s-E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s-E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s-E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s-E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4EF1F2DD-76B7-4DF5-A97B-769926C688A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c7c7c"/>
        </a:solidFill>
      </p:bgPr>
    </p:bg>
    <p:spTree>
      <p:nvGrpSpPr>
        <p:cNvPr id="1" name=""/>
        <p:cNvGrpSpPr/>
        <p:nvPr/>
      </p:nvGrpSpPr>
      <p:grpSpPr>
        <a:xfrm>
          <a:off x="0" y="0"/>
          <a:ext cx="0" cy="0"/>
          <a:chOff x="0" y="0"/>
          <a:chExt cx="0" cy="0"/>
        </a:xfrm>
      </p:grpSpPr>
      <p:sp>
        <p:nvSpPr>
          <p:cNvPr id="88" name="Rectangle 7"/>
          <p:cNvSpPr/>
          <p:nvPr/>
        </p:nvSpPr>
        <p:spPr>
          <a:xfrm flipV="1">
            <a:off x="0" y="-3240"/>
            <a:ext cx="12191760" cy="686088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89" name="Freeform 3"/>
          <p:cNvSpPr/>
          <p:nvPr/>
        </p:nvSpPr>
        <p:spPr>
          <a:xfrm flipV="1">
            <a:off x="1247040" y="-360"/>
            <a:ext cx="9468360" cy="6858000"/>
          </a:xfrm>
          <a:custGeom>
            <a:avLst/>
            <a:gdLst/>
            <a:ah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90" name="Freeform 16"/>
          <p:cNvSpPr/>
          <p:nvPr/>
        </p:nvSpPr>
        <p:spPr>
          <a:xfrm flipV="1">
            <a:off x="0" y="-360"/>
            <a:ext cx="9324720" cy="6858000"/>
          </a:xfrm>
          <a:custGeom>
            <a:avLst/>
            <a:gdLst/>
            <a:ah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91" name="PlaceHolder 1"/>
          <p:cNvSpPr>
            <a:spLocks noGrp="1"/>
          </p:cNvSpPr>
          <p:nvPr>
            <p:ph type="title"/>
          </p:nvPr>
        </p:nvSpPr>
        <p:spPr>
          <a:xfrm>
            <a:off x="804600" y="962280"/>
            <a:ext cx="6437520" cy="2611440"/>
          </a:xfrm>
          <a:prstGeom prst="rect">
            <a:avLst/>
          </a:prstGeom>
          <a:noFill/>
          <a:ln w="0">
            <a:noFill/>
          </a:ln>
        </p:spPr>
        <p:txBody>
          <a:bodyPr anchor="b">
            <a:normAutofit/>
          </a:bodyPr>
          <a:p>
            <a:pPr>
              <a:lnSpc>
                <a:spcPct val="90000"/>
              </a:lnSpc>
              <a:buNone/>
            </a:pPr>
            <a:r>
              <a:rPr b="0" lang="es-ES" sz="5400" spc="-1" strike="noStrike">
                <a:solidFill>
                  <a:srgbClr val="ffffff"/>
                </a:solidFill>
                <a:latin typeface="Calibri Light"/>
              </a:rPr>
              <a:t>"Skill Issue"</a:t>
            </a:r>
            <a:endParaRPr b="0" lang="es-ES" sz="5400" spc="-1" strike="noStrike">
              <a:solidFill>
                <a:srgbClr val="000000"/>
              </a:solidFill>
              <a:latin typeface="Calibri"/>
            </a:endParaRPr>
          </a:p>
        </p:txBody>
      </p:sp>
      <p:sp>
        <p:nvSpPr>
          <p:cNvPr id="92" name="PlaceHolder 2"/>
          <p:cNvSpPr>
            <a:spLocks noGrp="1"/>
          </p:cNvSpPr>
          <p:nvPr>
            <p:ph type="subTitle"/>
          </p:nvPr>
        </p:nvSpPr>
        <p:spPr>
          <a:xfrm>
            <a:off x="804600" y="3719520"/>
            <a:ext cx="4167000" cy="1155240"/>
          </a:xfrm>
          <a:prstGeom prst="rect">
            <a:avLst/>
          </a:prstGeom>
          <a:noFill/>
          <a:ln w="0">
            <a:noFill/>
          </a:ln>
        </p:spPr>
        <p:txBody>
          <a:bodyPr anchor="t">
            <a:normAutofit/>
          </a:bodyPr>
          <a:p>
            <a:pPr>
              <a:lnSpc>
                <a:spcPct val="90000"/>
              </a:lnSpc>
              <a:spcBef>
                <a:spcPts val="1001"/>
              </a:spcBef>
              <a:buNone/>
              <a:tabLst>
                <a:tab algn="l" pos="0"/>
              </a:tabLst>
            </a:pPr>
            <a:r>
              <a:rPr b="0" lang="es-ES" sz="2000" spc="-1" strike="noStrike">
                <a:solidFill>
                  <a:srgbClr val="ffffff"/>
                </a:solidFill>
                <a:latin typeface="Calibri"/>
                <a:ea typeface="Calibri"/>
              </a:rPr>
              <a:t>Player skill in Fighting Games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3" name="Rectangle 7"/>
          <p:cNvSpPr/>
          <p:nvPr/>
        </p:nvSpPr>
        <p:spPr>
          <a:xfrm>
            <a:off x="0" y="-3240"/>
            <a:ext cx="12191760" cy="68608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94" name="Freeform 13"/>
          <p:cNvSpPr/>
          <p:nvPr/>
        </p:nvSpPr>
        <p:spPr>
          <a:xfrm>
            <a:off x="0" y="0"/>
            <a:ext cx="11786400" cy="685764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95" name="Freeform 11"/>
          <p:cNvSpPr/>
          <p:nvPr/>
        </p:nvSpPr>
        <p:spPr>
          <a:xfrm>
            <a:off x="0" y="0"/>
            <a:ext cx="3580920" cy="685764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96" name="PlaceHolder 1"/>
          <p:cNvSpPr>
            <a:spLocks noGrp="1"/>
          </p:cNvSpPr>
          <p:nvPr>
            <p:ph type="title"/>
          </p:nvPr>
        </p:nvSpPr>
        <p:spPr>
          <a:xfrm>
            <a:off x="833040" y="365040"/>
            <a:ext cx="10520280" cy="1325160"/>
          </a:xfrm>
          <a:prstGeom prst="rect">
            <a:avLst/>
          </a:prstGeom>
          <a:noFill/>
          <a:ln w="0">
            <a:noFill/>
          </a:ln>
        </p:spPr>
        <p:txBody>
          <a:bodyPr anchor="ctr">
            <a:normAutofit/>
          </a:bodyPr>
          <a:p>
            <a:pPr>
              <a:lnSpc>
                <a:spcPct val="90000"/>
              </a:lnSpc>
              <a:buNone/>
            </a:pPr>
            <a:r>
              <a:rPr b="0" lang="en-US" sz="4400" spc="-1" strike="noStrike">
                <a:solidFill>
                  <a:srgbClr val="ffffff"/>
                </a:solidFill>
                <a:latin typeface="Calibri Light"/>
              </a:rPr>
              <a:t>Abstract</a:t>
            </a:r>
            <a:endParaRPr b="0" lang="es-ES" sz="4400" spc="-1" strike="noStrike">
              <a:solidFill>
                <a:srgbClr val="000000"/>
              </a:solidFill>
              <a:latin typeface="Calibri"/>
            </a:endParaRPr>
          </a:p>
        </p:txBody>
      </p:sp>
      <p:sp>
        <p:nvSpPr>
          <p:cNvPr id="97" name="PlaceHolder 2"/>
          <p:cNvSpPr>
            <a:spLocks noGrp="1"/>
          </p:cNvSpPr>
          <p:nvPr>
            <p:ph/>
          </p:nvPr>
        </p:nvSpPr>
        <p:spPr>
          <a:xfrm>
            <a:off x="838080" y="2022480"/>
            <a:ext cx="10515240" cy="4154040"/>
          </a:xfrm>
          <a:prstGeom prst="rect">
            <a:avLst/>
          </a:prstGeom>
          <a:noFill/>
          <a:ln w="0">
            <a:noFill/>
          </a:ln>
        </p:spPr>
        <p:txBody>
          <a:bodyPr anchor="t">
            <a:normAutofit/>
          </a:bodyPr>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The fighting game genre is notoriously know as hard to learn and even harder to master, even inaccessible for most player due the high skill the games demand their players. Which skills are necessary and why?</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Thesis:</a:t>
            </a:r>
            <a:endParaRPr b="0" lang="es-ES" sz="2000" spc="-1" strike="noStrike">
              <a:solidFill>
                <a:srgbClr val="000000"/>
              </a:solidFill>
              <a:latin typeface="Calibri"/>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alibri"/>
                <a:ea typeface="Calibri"/>
              </a:rPr>
              <a:t>The thesis will answer the previously stated question and give examples from other genres for easier understanding. And offer new players solutions to "gain" such skills.</a:t>
            </a:r>
            <a:endParaRPr b="0" lang="es-ES" sz="2000" spc="-1" strike="noStrike">
              <a:solidFill>
                <a:srgbClr val="000000"/>
              </a:solidFill>
              <a:latin typeface="Calibri"/>
            </a:endParaRPr>
          </a:p>
          <a:p>
            <a:pPr marL="228600" indent="-343080">
              <a:lnSpc>
                <a:spcPct val="90000"/>
              </a:lnSpc>
              <a:spcBef>
                <a:spcPts val="1001"/>
              </a:spcBef>
              <a:buClr>
                <a:srgbClr val="ffffff"/>
              </a:buClr>
              <a:buFont typeface="Arial"/>
              <a:buChar char="•"/>
            </a:pPr>
            <a:r>
              <a:rPr b="0" lang="en-US" sz="2000" spc="-1" strike="noStrike">
                <a:solidFill>
                  <a:srgbClr val="ffffff"/>
                </a:solidFill>
                <a:latin typeface="Calibri"/>
                <a:ea typeface="Calibri"/>
              </a:rPr>
              <a:t>Project:</a:t>
            </a:r>
            <a:endParaRPr b="0" lang="es-ES" sz="2000" spc="-1" strike="noStrike">
              <a:solidFill>
                <a:srgbClr val="000000"/>
              </a:solidFill>
              <a:latin typeface="Calibri"/>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alibri"/>
                <a:ea typeface="Calibri"/>
              </a:rPr>
              <a:t>The project will be a fighting game aimed at newer players, where the player chooses an elemental style , each representing one of the most common character archetypes in fighting games.</a:t>
            </a:r>
            <a:endParaRPr b="0" lang="es-ES" sz="2000" spc="-1" strike="noStrike">
              <a:solidFill>
                <a:srgbClr val="000000"/>
              </a:solidFill>
              <a:latin typeface="Calibri"/>
            </a:endParaRPr>
          </a:p>
          <a:p>
            <a:pPr>
              <a:lnSpc>
                <a:spcPct val="90000"/>
              </a:lnSpc>
              <a:spcBef>
                <a:spcPts val="1417"/>
              </a:spcBef>
              <a:buNone/>
            </a:pPr>
            <a:endParaRPr b="0" lang="es-E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8" name="Rectangle 7"/>
          <p:cNvSpPr/>
          <p:nvPr/>
        </p:nvSpPr>
        <p:spPr>
          <a:xfrm>
            <a:off x="0" y="-3240"/>
            <a:ext cx="12191760" cy="68608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99" name="Freeform 13"/>
          <p:cNvSpPr/>
          <p:nvPr/>
        </p:nvSpPr>
        <p:spPr>
          <a:xfrm>
            <a:off x="0" y="0"/>
            <a:ext cx="11786400" cy="685764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00" name="Freeform 11"/>
          <p:cNvSpPr/>
          <p:nvPr/>
        </p:nvSpPr>
        <p:spPr>
          <a:xfrm>
            <a:off x="0" y="0"/>
            <a:ext cx="3580920" cy="685764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01" name="PlaceHolder 1"/>
          <p:cNvSpPr>
            <a:spLocks noGrp="1"/>
          </p:cNvSpPr>
          <p:nvPr>
            <p:ph type="title"/>
          </p:nvPr>
        </p:nvSpPr>
        <p:spPr>
          <a:xfrm>
            <a:off x="833040" y="365040"/>
            <a:ext cx="10520280" cy="1325160"/>
          </a:xfrm>
          <a:prstGeom prst="rect">
            <a:avLst/>
          </a:prstGeom>
          <a:noFill/>
          <a:ln w="0">
            <a:noFill/>
          </a:ln>
        </p:spPr>
        <p:txBody>
          <a:bodyPr anchor="ctr">
            <a:normAutofit/>
          </a:bodyPr>
          <a:p>
            <a:pPr>
              <a:lnSpc>
                <a:spcPct val="90000"/>
              </a:lnSpc>
              <a:buNone/>
            </a:pPr>
            <a:r>
              <a:rPr b="0" lang="en-US" sz="4400" spc="-1" strike="noStrike">
                <a:solidFill>
                  <a:srgbClr val="ffffff"/>
                </a:solidFill>
                <a:latin typeface="Calibri Light"/>
              </a:rPr>
              <a:t>Personal Connection</a:t>
            </a:r>
            <a:endParaRPr b="0" lang="es-ES" sz="4400" spc="-1" strike="noStrike">
              <a:solidFill>
                <a:srgbClr val="000000"/>
              </a:solidFill>
              <a:latin typeface="Calibri"/>
            </a:endParaRPr>
          </a:p>
        </p:txBody>
      </p:sp>
      <p:sp>
        <p:nvSpPr>
          <p:cNvPr id="102" name="PlaceHolder 2"/>
          <p:cNvSpPr>
            <a:spLocks noGrp="1"/>
          </p:cNvSpPr>
          <p:nvPr>
            <p:ph/>
          </p:nvPr>
        </p:nvSpPr>
        <p:spPr>
          <a:xfrm>
            <a:off x="838080" y="2022480"/>
            <a:ext cx="10515240" cy="4154040"/>
          </a:xfrm>
          <a:prstGeom prst="rect">
            <a:avLst/>
          </a:prstGeom>
          <a:noFill/>
          <a:ln w="0">
            <a:noFill/>
          </a:ln>
        </p:spPr>
        <p:txBody>
          <a:bodyPr anchor="t">
            <a:normAutofit/>
          </a:bodyPr>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I love Fighting Games</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I want to create Fighting Games</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The research topic is fascinating to me</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I want to share the genre with more people</a:t>
            </a:r>
            <a:endParaRPr b="0" lang="es-E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3" name="Rectangle 7"/>
          <p:cNvSpPr/>
          <p:nvPr/>
        </p:nvSpPr>
        <p:spPr>
          <a:xfrm>
            <a:off x="0" y="-3240"/>
            <a:ext cx="12191760" cy="68608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4" name="Freeform 13"/>
          <p:cNvSpPr/>
          <p:nvPr/>
        </p:nvSpPr>
        <p:spPr>
          <a:xfrm>
            <a:off x="0" y="0"/>
            <a:ext cx="11786400" cy="685764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05" name="Freeform 11"/>
          <p:cNvSpPr/>
          <p:nvPr/>
        </p:nvSpPr>
        <p:spPr>
          <a:xfrm>
            <a:off x="0" y="0"/>
            <a:ext cx="3580920" cy="685764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833040" y="365040"/>
            <a:ext cx="10520280" cy="1325160"/>
          </a:xfrm>
          <a:prstGeom prst="rect">
            <a:avLst/>
          </a:prstGeom>
          <a:noFill/>
          <a:ln w="0">
            <a:noFill/>
          </a:ln>
        </p:spPr>
        <p:txBody>
          <a:bodyPr anchor="ctr">
            <a:normAutofit/>
          </a:bodyPr>
          <a:p>
            <a:pPr>
              <a:lnSpc>
                <a:spcPct val="90000"/>
              </a:lnSpc>
              <a:buNone/>
            </a:pPr>
            <a:r>
              <a:rPr b="0" lang="en-US" sz="4400" spc="-1" strike="noStrike">
                <a:solidFill>
                  <a:srgbClr val="ffffff"/>
                </a:solidFill>
                <a:latin typeface="Calibri Light"/>
                <a:ea typeface="Calibri Light"/>
              </a:rPr>
              <a:t>Methodology</a:t>
            </a:r>
            <a:endParaRPr b="0" lang="es-ES" sz="4400" spc="-1" strike="noStrike">
              <a:solidFill>
                <a:srgbClr val="000000"/>
              </a:solidFill>
              <a:latin typeface="Calibri"/>
            </a:endParaRPr>
          </a:p>
        </p:txBody>
      </p:sp>
      <p:sp>
        <p:nvSpPr>
          <p:cNvPr id="107" name="PlaceHolder 2"/>
          <p:cNvSpPr>
            <a:spLocks noGrp="1"/>
          </p:cNvSpPr>
          <p:nvPr>
            <p:ph/>
          </p:nvPr>
        </p:nvSpPr>
        <p:spPr>
          <a:xfrm>
            <a:off x="838080" y="2022480"/>
            <a:ext cx="10515240" cy="4154040"/>
          </a:xfrm>
          <a:prstGeom prst="rect">
            <a:avLst/>
          </a:prstGeom>
          <a:noFill/>
          <a:ln w="0">
            <a:noFill/>
          </a:ln>
        </p:spPr>
        <p:txBody>
          <a:bodyPr anchor="t">
            <a:normAutofit/>
          </a:bodyPr>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Thesis:</a:t>
            </a:r>
            <a:endParaRPr b="0" lang="es-ES" sz="2000" spc="-1" strike="noStrike">
              <a:solidFill>
                <a:srgbClr val="000000"/>
              </a:solidFill>
              <a:latin typeface="Calibri"/>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alibri"/>
                <a:ea typeface="Calibri"/>
              </a:rPr>
              <a:t>Focus on the research of the topic of player skills</a:t>
            </a:r>
            <a:endParaRPr b="0" lang="es-ES" sz="2000" spc="-1" strike="noStrike">
              <a:solidFill>
                <a:srgbClr val="000000"/>
              </a:solidFill>
              <a:latin typeface="Calibri"/>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alibri"/>
                <a:ea typeface="Calibri"/>
              </a:rPr>
              <a:t>Compare the skill set necessary for fighting games to other games or sports</a:t>
            </a:r>
            <a:endParaRPr b="0" lang="es-ES" sz="2000" spc="-1" strike="noStrike">
              <a:solidFill>
                <a:srgbClr val="000000"/>
              </a:solidFill>
              <a:latin typeface="Calibri"/>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alibri"/>
                <a:ea typeface="Calibri"/>
              </a:rPr>
              <a:t>Explain which concepts are harder for new players to understand</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Project:</a:t>
            </a:r>
            <a:endParaRPr b="0" lang="es-ES" sz="2000" spc="-1" strike="noStrike">
              <a:solidFill>
                <a:srgbClr val="000000"/>
              </a:solidFill>
              <a:latin typeface="Calibri"/>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alibri"/>
                <a:ea typeface="Calibri"/>
              </a:rPr>
              <a:t>Create a simple working fighting game with one character for both players</a:t>
            </a:r>
            <a:endParaRPr b="0" lang="es-ES" sz="2000" spc="-1" strike="noStrike">
              <a:solidFill>
                <a:srgbClr val="000000"/>
              </a:solidFill>
              <a:latin typeface="Calibri"/>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alibri"/>
                <a:ea typeface="Calibri"/>
              </a:rPr>
              <a:t>Add variations to the character to give players different choices</a:t>
            </a:r>
            <a:endParaRPr b="0" lang="es-E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8" name="Rectangle 7"/>
          <p:cNvSpPr/>
          <p:nvPr/>
        </p:nvSpPr>
        <p:spPr>
          <a:xfrm>
            <a:off x="0" y="-3240"/>
            <a:ext cx="12191760" cy="68608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9" name="Freeform 13"/>
          <p:cNvSpPr/>
          <p:nvPr/>
        </p:nvSpPr>
        <p:spPr>
          <a:xfrm>
            <a:off x="0" y="0"/>
            <a:ext cx="11786400" cy="685764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10" name="Freeform 11"/>
          <p:cNvSpPr/>
          <p:nvPr/>
        </p:nvSpPr>
        <p:spPr>
          <a:xfrm>
            <a:off x="0" y="0"/>
            <a:ext cx="3580920" cy="685764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11" name="PlaceHolder 1"/>
          <p:cNvSpPr>
            <a:spLocks noGrp="1"/>
          </p:cNvSpPr>
          <p:nvPr>
            <p:ph type="title"/>
          </p:nvPr>
        </p:nvSpPr>
        <p:spPr>
          <a:xfrm>
            <a:off x="833040" y="365040"/>
            <a:ext cx="10520280" cy="1325160"/>
          </a:xfrm>
          <a:prstGeom prst="rect">
            <a:avLst/>
          </a:prstGeom>
          <a:noFill/>
          <a:ln w="0">
            <a:noFill/>
          </a:ln>
        </p:spPr>
        <p:txBody>
          <a:bodyPr anchor="ctr">
            <a:normAutofit/>
          </a:bodyPr>
          <a:p>
            <a:pPr>
              <a:lnSpc>
                <a:spcPct val="90000"/>
              </a:lnSpc>
              <a:buNone/>
            </a:pPr>
            <a:r>
              <a:rPr b="0" lang="en-US" sz="4400" spc="-1" strike="noStrike">
                <a:solidFill>
                  <a:srgbClr val="ffffff"/>
                </a:solidFill>
                <a:latin typeface="Calibri Light"/>
              </a:rPr>
              <a:t>Timeline</a:t>
            </a:r>
            <a:endParaRPr b="0" lang="es-ES" sz="4400" spc="-1" strike="noStrike">
              <a:solidFill>
                <a:srgbClr val="000000"/>
              </a:solidFill>
              <a:latin typeface="Calibri"/>
            </a:endParaRPr>
          </a:p>
        </p:txBody>
      </p:sp>
      <p:sp>
        <p:nvSpPr>
          <p:cNvPr id="112" name="PlaceHolder 2"/>
          <p:cNvSpPr>
            <a:spLocks noGrp="1"/>
          </p:cNvSpPr>
          <p:nvPr>
            <p:ph/>
          </p:nvPr>
        </p:nvSpPr>
        <p:spPr>
          <a:xfrm>
            <a:off x="838080" y="2022480"/>
            <a:ext cx="10515240" cy="4154040"/>
          </a:xfrm>
          <a:prstGeom prst="rect">
            <a:avLst/>
          </a:prstGeom>
          <a:noFill/>
          <a:ln w="0">
            <a:noFill/>
          </a:ln>
        </p:spPr>
        <p:txBody>
          <a:bodyPr anchor="t">
            <a:normAutofit/>
          </a:bodyPr>
          <a:p>
            <a:pPr marL="514440" indent="-514440">
              <a:lnSpc>
                <a:spcPct val="90000"/>
              </a:lnSpc>
              <a:spcBef>
                <a:spcPts val="1001"/>
              </a:spcBef>
              <a:buClr>
                <a:srgbClr val="ffffff"/>
              </a:buClr>
              <a:buFont typeface="Arial"/>
              <a:buAutoNum type="arabicPeriod"/>
            </a:pPr>
            <a:r>
              <a:rPr b="0" lang="en-US" sz="1600" spc="-1" strike="noStrike">
                <a:solidFill>
                  <a:srgbClr val="ffffff"/>
                </a:solidFill>
                <a:latin typeface="Calibri"/>
                <a:ea typeface="Calibri"/>
              </a:rPr>
              <a:t>Thesis 02.08.2022 – 13.10.2022</a:t>
            </a:r>
            <a:endParaRPr b="0" lang="es-ES" sz="1600" spc="-1" strike="noStrike">
              <a:solidFill>
                <a:srgbClr val="000000"/>
              </a:solidFill>
              <a:latin typeface="Calibri"/>
            </a:endParaRPr>
          </a:p>
          <a:p>
            <a:pPr lvl="1" marL="97164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Prepare table of contents </a:t>
            </a:r>
            <a:endParaRPr b="0" lang="es-ES" sz="1600" spc="-1" strike="noStrike">
              <a:solidFill>
                <a:srgbClr val="000000"/>
              </a:solidFill>
              <a:latin typeface="Calibri"/>
            </a:endParaRPr>
          </a:p>
          <a:p>
            <a:pPr lvl="1" marL="97164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Find research material and update bibliography</a:t>
            </a:r>
            <a:endParaRPr b="0" lang="es-ES" sz="1600" spc="-1" strike="noStrike">
              <a:solidFill>
                <a:srgbClr val="000000"/>
              </a:solidFill>
              <a:latin typeface="Calibri"/>
            </a:endParaRPr>
          </a:p>
          <a:p>
            <a:pPr lvl="1" marL="97164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Conduct Research</a:t>
            </a:r>
            <a:endParaRPr b="0" lang="es-ES" sz="1600" spc="-1" strike="noStrike">
              <a:solidFill>
                <a:srgbClr val="000000"/>
              </a:solidFill>
              <a:latin typeface="Calibri"/>
            </a:endParaRPr>
          </a:p>
          <a:p>
            <a:pPr lvl="1" marL="97164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Write Thesis</a:t>
            </a:r>
            <a:endParaRPr b="0" lang="es-ES" sz="1600" spc="-1" strike="noStrike">
              <a:solidFill>
                <a:srgbClr val="000000"/>
              </a:solidFill>
              <a:latin typeface="Calibri"/>
            </a:endParaRPr>
          </a:p>
          <a:p>
            <a:pPr marL="685800" indent="-514440">
              <a:lnSpc>
                <a:spcPct val="90000"/>
              </a:lnSpc>
              <a:spcBef>
                <a:spcPts val="1001"/>
              </a:spcBef>
              <a:buClr>
                <a:srgbClr val="ffffff"/>
              </a:buClr>
              <a:buFont typeface="Arial"/>
              <a:buAutoNum type="arabicPeriod"/>
            </a:pPr>
            <a:r>
              <a:rPr b="0" lang="en-US" sz="1600" spc="-1" strike="noStrike">
                <a:solidFill>
                  <a:srgbClr val="ffffff"/>
                </a:solidFill>
                <a:latin typeface="Calibri"/>
                <a:ea typeface="Calibri"/>
              </a:rPr>
              <a:t>Project 14.10.2022 – 12.01-2023</a:t>
            </a:r>
            <a:endParaRPr b="0" lang="es-ES" sz="1600" spc="-1" strike="noStrike">
              <a:solidFill>
                <a:srgbClr val="000000"/>
              </a:solidFill>
              <a:latin typeface="Calibri"/>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Set up project</a:t>
            </a:r>
            <a:endParaRPr b="0" lang="es-ES" sz="1600" spc="-1" strike="noStrike">
              <a:solidFill>
                <a:srgbClr val="000000"/>
              </a:solidFill>
              <a:latin typeface="Calibri"/>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Prepare basic assets</a:t>
            </a:r>
            <a:endParaRPr b="0" lang="es-ES" sz="1600" spc="-1" strike="noStrike">
              <a:solidFill>
                <a:srgbClr val="000000"/>
              </a:solidFill>
              <a:latin typeface="Calibri"/>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Implement basic functions</a:t>
            </a:r>
            <a:endParaRPr b="0" lang="es-ES" sz="1600" spc="-1" strike="noStrike">
              <a:solidFill>
                <a:srgbClr val="000000"/>
              </a:solidFill>
              <a:latin typeface="Calibri"/>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2nd Iteration of assets</a:t>
            </a:r>
            <a:endParaRPr b="0" lang="es-ES" sz="1600" spc="-1" strike="noStrike">
              <a:solidFill>
                <a:srgbClr val="000000"/>
              </a:solidFill>
              <a:latin typeface="Calibri"/>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Building a working fighting game</a:t>
            </a:r>
            <a:endParaRPr b="0" lang="es-ES" sz="1600" spc="-1" strike="noStrike">
              <a:solidFill>
                <a:srgbClr val="000000"/>
              </a:solidFill>
              <a:latin typeface="Calibri"/>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3rd Iteration of assets</a:t>
            </a:r>
            <a:endParaRPr b="0" lang="es-ES" sz="1600" spc="-1" strike="noStrike">
              <a:solidFill>
                <a:srgbClr val="000000"/>
              </a:solidFill>
              <a:latin typeface="Calibri"/>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Implementing character variations</a:t>
            </a:r>
            <a:endParaRPr b="0" lang="es-ES" sz="1600" spc="-1" strike="noStrike">
              <a:solidFill>
                <a:srgbClr val="000000"/>
              </a:solidFill>
              <a:latin typeface="Calibri"/>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Finish Project</a:t>
            </a:r>
            <a:endParaRPr b="0" lang="es-ES" sz="1600" spc="-1" strike="noStrike">
              <a:solidFill>
                <a:srgbClr val="000000"/>
              </a:solidFill>
              <a:latin typeface="Calibri"/>
            </a:endParaRPr>
          </a:p>
          <a:p>
            <a:pPr>
              <a:lnSpc>
                <a:spcPct val="90000"/>
              </a:lnSpc>
              <a:spcBef>
                <a:spcPts val="1417"/>
              </a:spcBef>
              <a:buNone/>
            </a:pPr>
            <a:endParaRPr b="0" lang="es-ES" sz="1600" spc="-1" strike="noStrike">
              <a:solidFill>
                <a:srgbClr val="000000"/>
              </a:solidFill>
              <a:latin typeface="Calibri"/>
            </a:endParaRPr>
          </a:p>
          <a:p>
            <a:pPr>
              <a:lnSpc>
                <a:spcPct val="90000"/>
              </a:lnSpc>
              <a:spcBef>
                <a:spcPts val="1417"/>
              </a:spcBef>
              <a:buNone/>
            </a:pPr>
            <a:endParaRPr b="0" lang="es-ES" sz="1600" spc="-1" strike="noStrike">
              <a:solidFill>
                <a:srgbClr val="000000"/>
              </a:solidFill>
              <a:latin typeface="Calibri"/>
            </a:endParaRPr>
          </a:p>
          <a:p>
            <a:pPr>
              <a:lnSpc>
                <a:spcPct val="90000"/>
              </a:lnSpc>
              <a:spcBef>
                <a:spcPts val="1417"/>
              </a:spcBef>
              <a:buNone/>
            </a:pPr>
            <a:endParaRPr b="0" lang="es-E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13" name="Rectangle 7"/>
          <p:cNvSpPr/>
          <p:nvPr/>
        </p:nvSpPr>
        <p:spPr>
          <a:xfrm>
            <a:off x="0" y="-3240"/>
            <a:ext cx="12191760" cy="68608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4" name="Freeform 13"/>
          <p:cNvSpPr/>
          <p:nvPr/>
        </p:nvSpPr>
        <p:spPr>
          <a:xfrm>
            <a:off x="0" y="0"/>
            <a:ext cx="11786400" cy="685764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15" name="Freeform 11"/>
          <p:cNvSpPr/>
          <p:nvPr/>
        </p:nvSpPr>
        <p:spPr>
          <a:xfrm>
            <a:off x="0" y="0"/>
            <a:ext cx="3580920" cy="685764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16" name="PlaceHolder 1"/>
          <p:cNvSpPr>
            <a:spLocks noGrp="1"/>
          </p:cNvSpPr>
          <p:nvPr>
            <p:ph type="title"/>
          </p:nvPr>
        </p:nvSpPr>
        <p:spPr>
          <a:xfrm>
            <a:off x="833040" y="365040"/>
            <a:ext cx="10520280" cy="1325160"/>
          </a:xfrm>
          <a:prstGeom prst="rect">
            <a:avLst/>
          </a:prstGeom>
          <a:noFill/>
          <a:ln w="0">
            <a:noFill/>
          </a:ln>
        </p:spPr>
        <p:txBody>
          <a:bodyPr anchor="ctr">
            <a:normAutofit/>
          </a:bodyPr>
          <a:p>
            <a:pPr>
              <a:lnSpc>
                <a:spcPct val="90000"/>
              </a:lnSpc>
              <a:buNone/>
            </a:pPr>
            <a:r>
              <a:rPr b="0" lang="en-US" sz="4400" spc="-1" strike="noStrike">
                <a:solidFill>
                  <a:srgbClr val="ffffff"/>
                </a:solidFill>
                <a:latin typeface="Calibri Light"/>
              </a:rPr>
              <a:t>Resources</a:t>
            </a:r>
            <a:endParaRPr b="0" lang="es-ES" sz="4400" spc="-1" strike="noStrike">
              <a:solidFill>
                <a:srgbClr val="000000"/>
              </a:solidFill>
              <a:latin typeface="Calibri"/>
            </a:endParaRPr>
          </a:p>
        </p:txBody>
      </p:sp>
      <p:sp>
        <p:nvSpPr>
          <p:cNvPr id="117" name="PlaceHolder 2"/>
          <p:cNvSpPr>
            <a:spLocks noGrp="1"/>
          </p:cNvSpPr>
          <p:nvPr>
            <p:ph/>
          </p:nvPr>
        </p:nvSpPr>
        <p:spPr>
          <a:xfrm>
            <a:off x="838080" y="2022480"/>
            <a:ext cx="10515240" cy="4154040"/>
          </a:xfrm>
          <a:prstGeom prst="rect">
            <a:avLst/>
          </a:prstGeom>
          <a:noFill/>
          <a:ln w="0">
            <a:noFill/>
          </a:ln>
        </p:spPr>
        <p:txBody>
          <a:bodyPr anchor="t">
            <a:normAutofit/>
          </a:bodyPr>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rPr>
              <a:t>Unity + Visual Studio</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rPr>
              <a:t>GitHub</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rPr>
              <a:t>Aseprite</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rPr>
              <a:t>Clip Studio Paint</a:t>
            </a:r>
            <a:endParaRPr b="0" lang="es-ES" sz="2000" spc="-1" strike="noStrike">
              <a:solidFill>
                <a:srgbClr val="000000"/>
              </a:solidFill>
              <a:latin typeface="Calibri"/>
            </a:endParaRPr>
          </a:p>
          <a:p>
            <a:pPr>
              <a:lnSpc>
                <a:spcPct val="90000"/>
              </a:lnSpc>
              <a:spcBef>
                <a:spcPts val="1001"/>
              </a:spcBef>
              <a:buNone/>
            </a:pPr>
            <a:endParaRPr b="0" lang="es-E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18" name="Rectangle 7"/>
          <p:cNvSpPr/>
          <p:nvPr/>
        </p:nvSpPr>
        <p:spPr>
          <a:xfrm>
            <a:off x="0" y="-3240"/>
            <a:ext cx="12191760" cy="68608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9" name="Freeform 13"/>
          <p:cNvSpPr/>
          <p:nvPr/>
        </p:nvSpPr>
        <p:spPr>
          <a:xfrm>
            <a:off x="0" y="0"/>
            <a:ext cx="11786400" cy="685764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20" name="Freeform 11"/>
          <p:cNvSpPr/>
          <p:nvPr/>
        </p:nvSpPr>
        <p:spPr>
          <a:xfrm>
            <a:off x="0" y="0"/>
            <a:ext cx="3580920" cy="685764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21" name="PlaceHolder 1"/>
          <p:cNvSpPr>
            <a:spLocks noGrp="1"/>
          </p:cNvSpPr>
          <p:nvPr>
            <p:ph type="title"/>
          </p:nvPr>
        </p:nvSpPr>
        <p:spPr>
          <a:xfrm>
            <a:off x="833040" y="365040"/>
            <a:ext cx="10520280" cy="1325160"/>
          </a:xfrm>
          <a:prstGeom prst="rect">
            <a:avLst/>
          </a:prstGeom>
          <a:noFill/>
          <a:ln w="0">
            <a:noFill/>
          </a:ln>
        </p:spPr>
        <p:txBody>
          <a:bodyPr anchor="ctr">
            <a:normAutofit/>
          </a:bodyPr>
          <a:p>
            <a:pPr>
              <a:lnSpc>
                <a:spcPct val="90000"/>
              </a:lnSpc>
              <a:buNone/>
            </a:pPr>
            <a:r>
              <a:rPr b="0" lang="en-US" sz="4400" spc="-1" strike="noStrike">
                <a:solidFill>
                  <a:srgbClr val="ffffff"/>
                </a:solidFill>
                <a:latin typeface="Calibri Light"/>
              </a:rPr>
              <a:t>Bibliography</a:t>
            </a:r>
            <a:endParaRPr b="0" lang="es-ES" sz="4400" spc="-1" strike="noStrike">
              <a:solidFill>
                <a:srgbClr val="000000"/>
              </a:solidFill>
              <a:latin typeface="Calibri"/>
            </a:endParaRPr>
          </a:p>
        </p:txBody>
      </p:sp>
      <p:sp>
        <p:nvSpPr>
          <p:cNvPr id="122" name="PlaceHolder 2"/>
          <p:cNvSpPr>
            <a:spLocks noGrp="1"/>
          </p:cNvSpPr>
          <p:nvPr>
            <p:ph/>
          </p:nvPr>
        </p:nvSpPr>
        <p:spPr>
          <a:xfrm>
            <a:off x="838080" y="2022480"/>
            <a:ext cx="10515240" cy="4154040"/>
          </a:xfrm>
          <a:prstGeom prst="rect">
            <a:avLst/>
          </a:prstGeom>
          <a:noFill/>
          <a:ln w="0">
            <a:noFill/>
          </a:ln>
        </p:spPr>
        <p:txBody>
          <a:bodyPr anchor="t">
            <a:normAutofit/>
          </a:bodyPr>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A. C. Siang and Radha Krishna Rao. "Theories of learning: a computer game perspective"</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Greg More, Andrew Burrow. "Observing the learning curve of videogames in architectural design"</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Torill Mortensen. "For the Love of Fighting Games"</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Tomlinson Christine. "Player definitions of success, skill and leadership in video games"</a:t>
            </a:r>
            <a:endParaRPr b="0" lang="es-ES" sz="2000" spc="-1" strike="noStrike">
              <a:solidFill>
                <a:srgbClr val="000000"/>
              </a:solidFill>
              <a:latin typeface="Calibri"/>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Ryan William and Siegel Martin A. "Evaluating interactive entertainment using breakdown: understanding embodied learning in video games</a:t>
            </a:r>
            <a:r>
              <a:rPr b="0" lang="en-US" sz="2000" spc="-1" strike="noStrike" cap="all">
                <a:solidFill>
                  <a:srgbClr val="ffffff"/>
                </a:solidFill>
                <a:latin typeface="Calibri"/>
                <a:ea typeface="Calibri"/>
              </a:rPr>
              <a:t>"</a:t>
            </a:r>
            <a:endParaRPr b="0" lang="es-E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2</TotalTime>
  <Application>LibreOffice/7.3.0.3$Windows_X86_64 LibreOffice_project/0f246aa12d0eee4a0f7adcefbf7c878fc2238db3</Application>
  <AppVersion>15.0000</AppVersion>
  <Words>1</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2022-06-26T13:58:41Z</dcterms:created>
  <dc:creator/>
  <dc:description/>
  <dc:language>en-US</dc:language>
  <cp:lastModifiedBy/>
  <dcterms:modified xsi:type="dcterms:W3CDTF">2022-06-29T16:19:06Z</dcterms:modified>
  <cp:revision>270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vt:i4>
  </property>
  <property fmtid="{D5CDD505-2E9C-101B-9397-08002B2CF9AE}" pid="4" name="PresentationFormat">
    <vt:lpwstr>Widescreen</vt:lpwstr>
  </property>
  <property fmtid="{D5CDD505-2E9C-101B-9397-08002B2CF9AE}" pid="5" name="Slides">
    <vt:i4>7</vt:i4>
  </property>
</Properties>
</file>