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32" r:id="rId3"/>
    <p:sldId id="323" r:id="rId4"/>
    <p:sldId id="325" r:id="rId5"/>
    <p:sldId id="262" r:id="rId6"/>
    <p:sldId id="334" r:id="rId7"/>
    <p:sldId id="305" r:id="rId8"/>
    <p:sldId id="327" r:id="rId9"/>
    <p:sldId id="328" r:id="rId10"/>
    <p:sldId id="335" r:id="rId11"/>
    <p:sldId id="336" r:id="rId12"/>
    <p:sldId id="337" r:id="rId13"/>
    <p:sldId id="338" r:id="rId14"/>
    <p:sldId id="339" r:id="rId15"/>
    <p:sldId id="340" r:id="rId16"/>
    <p:sldId id="342" r:id="rId17"/>
    <p:sldId id="343" r:id="rId18"/>
    <p:sldId id="341" r:id="rId19"/>
    <p:sldId id="278" r:id="rId20"/>
    <p:sldId id="280" r:id="rId21"/>
    <p:sldId id="344" r:id="rId22"/>
    <p:sldId id="345" r:id="rId23"/>
    <p:sldId id="346" r:id="rId24"/>
    <p:sldId id="348" r:id="rId25"/>
    <p:sldId id="347" r:id="rId26"/>
    <p:sldId id="349" r:id="rId27"/>
    <p:sldId id="352" r:id="rId28"/>
    <p:sldId id="350" r:id="rId29"/>
    <p:sldId id="359" r:id="rId30"/>
    <p:sldId id="351" r:id="rId31"/>
    <p:sldId id="353" r:id="rId32"/>
    <p:sldId id="354" r:id="rId33"/>
    <p:sldId id="355" r:id="rId34"/>
    <p:sldId id="356" r:id="rId35"/>
    <p:sldId id="357" r:id="rId36"/>
    <p:sldId id="358" r:id="rId37"/>
    <p:sldId id="32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492FA-B25B-E54F-A7C7-25F58A021E2F}" v="3836" dt="2021-09-09T00:52:28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5"/>
    <p:restoredTop sz="91496"/>
  </p:normalViewPr>
  <p:slideViewPr>
    <p:cSldViewPr snapToGrid="0" snapToObjects="1">
      <p:cViewPr>
        <p:scale>
          <a:sx n="109" d="100"/>
          <a:sy n="109" d="100"/>
        </p:scale>
        <p:origin x="-536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7FD20-16CD-4D79-A934-841616DD46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991E87-D7AA-4BFD-9E51-E62C9E48FA0E}">
      <dgm:prSet/>
      <dgm:spPr/>
      <dgm:t>
        <a:bodyPr/>
        <a:lstStyle/>
        <a:p>
          <a:r>
            <a:rPr lang="es-ES_tradnl"/>
            <a:t>Conocer el tamaño de las compañías</a:t>
          </a:r>
          <a:endParaRPr lang="en-US"/>
        </a:p>
      </dgm:t>
    </dgm:pt>
    <dgm:pt modelId="{C7EB42A2-2BCB-4021-ACAC-BF374EE051EC}" type="parTrans" cxnId="{51DFA431-F95B-4CE8-AF8E-D2471589BA61}">
      <dgm:prSet/>
      <dgm:spPr/>
      <dgm:t>
        <a:bodyPr/>
        <a:lstStyle/>
        <a:p>
          <a:endParaRPr lang="en-US"/>
        </a:p>
      </dgm:t>
    </dgm:pt>
    <dgm:pt modelId="{54CC04D1-1004-42B8-AD61-12237E4B3CBD}" type="sibTrans" cxnId="{51DFA431-F95B-4CE8-AF8E-D2471589BA61}">
      <dgm:prSet/>
      <dgm:spPr/>
      <dgm:t>
        <a:bodyPr/>
        <a:lstStyle/>
        <a:p>
          <a:endParaRPr lang="en-US"/>
        </a:p>
      </dgm:t>
    </dgm:pt>
    <dgm:pt modelId="{EB53BC0D-8C68-4EF5-BCEA-18DA6714637B}">
      <dgm:prSet/>
      <dgm:spPr/>
      <dgm:t>
        <a:bodyPr/>
        <a:lstStyle/>
        <a:p>
          <a:r>
            <a:rPr lang="es-ES_tradnl"/>
            <a:t>Qué industrias tenemos</a:t>
          </a:r>
          <a:endParaRPr lang="en-US"/>
        </a:p>
      </dgm:t>
    </dgm:pt>
    <dgm:pt modelId="{A3334204-CDB4-4C49-9C12-2334AAB6D32D}" type="parTrans" cxnId="{5841FE0E-5795-49A5-B641-E6BCAA800D5E}">
      <dgm:prSet/>
      <dgm:spPr/>
      <dgm:t>
        <a:bodyPr/>
        <a:lstStyle/>
        <a:p>
          <a:endParaRPr lang="en-US"/>
        </a:p>
      </dgm:t>
    </dgm:pt>
    <dgm:pt modelId="{5A8656B9-D48E-4D10-A628-395039C4F6A7}" type="sibTrans" cxnId="{5841FE0E-5795-49A5-B641-E6BCAA800D5E}">
      <dgm:prSet/>
      <dgm:spPr/>
      <dgm:t>
        <a:bodyPr/>
        <a:lstStyle/>
        <a:p>
          <a:endParaRPr lang="en-US"/>
        </a:p>
      </dgm:t>
    </dgm:pt>
    <dgm:pt modelId="{170BD940-D61C-4461-953A-71EB58EA0FD0}">
      <dgm:prSet/>
      <dgm:spPr/>
      <dgm:t>
        <a:bodyPr/>
        <a:lstStyle/>
        <a:p>
          <a:r>
            <a:rPr lang="es-ES_tradnl"/>
            <a:t>Cómo se desempeñan</a:t>
          </a:r>
          <a:endParaRPr lang="en-US"/>
        </a:p>
      </dgm:t>
    </dgm:pt>
    <dgm:pt modelId="{F5E64999-61B0-40C5-9413-BF7F314F2879}" type="parTrans" cxnId="{EB03B5D2-C52E-4829-94A1-C9CFB006B441}">
      <dgm:prSet/>
      <dgm:spPr/>
      <dgm:t>
        <a:bodyPr/>
        <a:lstStyle/>
        <a:p>
          <a:endParaRPr lang="en-US"/>
        </a:p>
      </dgm:t>
    </dgm:pt>
    <dgm:pt modelId="{A3C4A1C2-4B81-4A35-A1AF-AADE58F9B365}" type="sibTrans" cxnId="{EB03B5D2-C52E-4829-94A1-C9CFB006B441}">
      <dgm:prSet/>
      <dgm:spPr/>
      <dgm:t>
        <a:bodyPr/>
        <a:lstStyle/>
        <a:p>
          <a:endParaRPr lang="en-US"/>
        </a:p>
      </dgm:t>
    </dgm:pt>
    <dgm:pt modelId="{7E357ACC-F383-4089-9785-A8C7E7987B1D}">
      <dgm:prSet/>
      <dgm:spPr/>
      <dgm:t>
        <a:bodyPr/>
        <a:lstStyle/>
        <a:p>
          <a:r>
            <a:rPr lang="es-ES_tradnl"/>
            <a:t>Cómo son sus profesionales</a:t>
          </a:r>
          <a:endParaRPr lang="en-US"/>
        </a:p>
      </dgm:t>
    </dgm:pt>
    <dgm:pt modelId="{5178F767-3C3A-4030-AD24-D3F26A0CDA91}" type="parTrans" cxnId="{BCBBA75A-E2B9-4D5D-BCAD-01812EF93C9C}">
      <dgm:prSet/>
      <dgm:spPr/>
      <dgm:t>
        <a:bodyPr/>
        <a:lstStyle/>
        <a:p>
          <a:endParaRPr lang="en-US"/>
        </a:p>
      </dgm:t>
    </dgm:pt>
    <dgm:pt modelId="{23AF2A02-A072-405C-9E5B-DAC522274E5B}" type="sibTrans" cxnId="{BCBBA75A-E2B9-4D5D-BCAD-01812EF93C9C}">
      <dgm:prSet/>
      <dgm:spPr/>
      <dgm:t>
        <a:bodyPr/>
        <a:lstStyle/>
        <a:p>
          <a:endParaRPr lang="en-US"/>
        </a:p>
      </dgm:t>
    </dgm:pt>
    <dgm:pt modelId="{3DD82A09-D5BC-4698-B901-5DB361AAC820}">
      <dgm:prSet/>
      <dgm:spPr/>
      <dgm:t>
        <a:bodyPr/>
        <a:lstStyle/>
        <a:p>
          <a:r>
            <a:rPr lang="es-ES_tradnl"/>
            <a:t>Cómo sería una persona típica de una industria</a:t>
          </a:r>
          <a:endParaRPr lang="en-US"/>
        </a:p>
      </dgm:t>
    </dgm:pt>
    <dgm:pt modelId="{25A98374-9BF4-4932-9137-C00B471DEA92}" type="parTrans" cxnId="{330BDFD2-1C13-470C-8FB6-220CBABDFD9B}">
      <dgm:prSet/>
      <dgm:spPr/>
      <dgm:t>
        <a:bodyPr/>
        <a:lstStyle/>
        <a:p>
          <a:endParaRPr lang="en-US"/>
        </a:p>
      </dgm:t>
    </dgm:pt>
    <dgm:pt modelId="{95C0E479-00C3-4948-8243-C4647337A79F}" type="sibTrans" cxnId="{330BDFD2-1C13-470C-8FB6-220CBABDFD9B}">
      <dgm:prSet/>
      <dgm:spPr/>
      <dgm:t>
        <a:bodyPr/>
        <a:lstStyle/>
        <a:p>
          <a:endParaRPr lang="en-US"/>
        </a:p>
      </dgm:t>
    </dgm:pt>
    <dgm:pt modelId="{5D257CE9-3DAB-564F-827A-CA9DDBA26056}" type="pres">
      <dgm:prSet presAssocID="{D5E7FD20-16CD-4D79-A934-841616DD46F1}" presName="linear" presStyleCnt="0">
        <dgm:presLayoutVars>
          <dgm:animLvl val="lvl"/>
          <dgm:resizeHandles val="exact"/>
        </dgm:presLayoutVars>
      </dgm:prSet>
      <dgm:spPr/>
    </dgm:pt>
    <dgm:pt modelId="{D2D1DB5B-547F-1C4E-AF1D-91FE05CCB2EC}" type="pres">
      <dgm:prSet presAssocID="{CA991E87-D7AA-4BFD-9E51-E62C9E48FA0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8330C1C-B71D-8449-B35B-20289EF2456C}" type="pres">
      <dgm:prSet presAssocID="{54CC04D1-1004-42B8-AD61-12237E4B3CBD}" presName="spacer" presStyleCnt="0"/>
      <dgm:spPr/>
    </dgm:pt>
    <dgm:pt modelId="{38827E00-618E-AB47-B7B5-85DC82464D43}" type="pres">
      <dgm:prSet presAssocID="{EB53BC0D-8C68-4EF5-BCEA-18DA6714637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5A48D9C-413B-FA42-8E73-EE3473BE9F46}" type="pres">
      <dgm:prSet presAssocID="{5A8656B9-D48E-4D10-A628-395039C4F6A7}" presName="spacer" presStyleCnt="0"/>
      <dgm:spPr/>
    </dgm:pt>
    <dgm:pt modelId="{E7FD53AE-A9AC-3342-9D43-DBF8CB9A1CB8}" type="pres">
      <dgm:prSet presAssocID="{170BD940-D61C-4461-953A-71EB58EA0F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CA28F07-E552-5D48-8498-75195D909F08}" type="pres">
      <dgm:prSet presAssocID="{A3C4A1C2-4B81-4A35-A1AF-AADE58F9B365}" presName="spacer" presStyleCnt="0"/>
      <dgm:spPr/>
    </dgm:pt>
    <dgm:pt modelId="{E23C3054-7C6C-844D-94AD-CA4F7D0A3FD2}" type="pres">
      <dgm:prSet presAssocID="{7E357ACC-F383-4089-9785-A8C7E7987B1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9BBE43D-C0A3-014A-ABC2-9420B26BD6E8}" type="pres">
      <dgm:prSet presAssocID="{23AF2A02-A072-405C-9E5B-DAC522274E5B}" presName="spacer" presStyleCnt="0"/>
      <dgm:spPr/>
    </dgm:pt>
    <dgm:pt modelId="{984B96E2-79E2-6A48-8545-F188CB60FA81}" type="pres">
      <dgm:prSet presAssocID="{3DD82A09-D5BC-4698-B901-5DB361AAC82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841FE0E-5795-49A5-B641-E6BCAA800D5E}" srcId="{D5E7FD20-16CD-4D79-A934-841616DD46F1}" destId="{EB53BC0D-8C68-4EF5-BCEA-18DA6714637B}" srcOrd="1" destOrd="0" parTransId="{A3334204-CDB4-4C49-9C12-2334AAB6D32D}" sibTransId="{5A8656B9-D48E-4D10-A628-395039C4F6A7}"/>
    <dgm:cxn modelId="{51DFA431-F95B-4CE8-AF8E-D2471589BA61}" srcId="{D5E7FD20-16CD-4D79-A934-841616DD46F1}" destId="{CA991E87-D7AA-4BFD-9E51-E62C9E48FA0E}" srcOrd="0" destOrd="0" parTransId="{C7EB42A2-2BCB-4021-ACAC-BF374EE051EC}" sibTransId="{54CC04D1-1004-42B8-AD61-12237E4B3CBD}"/>
    <dgm:cxn modelId="{36FAE344-CD85-6C49-954F-C724BF705145}" type="presOf" srcId="{D5E7FD20-16CD-4D79-A934-841616DD46F1}" destId="{5D257CE9-3DAB-564F-827A-CA9DDBA26056}" srcOrd="0" destOrd="0" presId="urn:microsoft.com/office/officeart/2005/8/layout/vList2"/>
    <dgm:cxn modelId="{F14DF94E-B2DA-4345-966F-DCBFD1728B3F}" type="presOf" srcId="{CA991E87-D7AA-4BFD-9E51-E62C9E48FA0E}" destId="{D2D1DB5B-547F-1C4E-AF1D-91FE05CCB2EC}" srcOrd="0" destOrd="0" presId="urn:microsoft.com/office/officeart/2005/8/layout/vList2"/>
    <dgm:cxn modelId="{BCBBA75A-E2B9-4D5D-BCAD-01812EF93C9C}" srcId="{D5E7FD20-16CD-4D79-A934-841616DD46F1}" destId="{7E357ACC-F383-4089-9785-A8C7E7987B1D}" srcOrd="3" destOrd="0" parTransId="{5178F767-3C3A-4030-AD24-D3F26A0CDA91}" sibTransId="{23AF2A02-A072-405C-9E5B-DAC522274E5B}"/>
    <dgm:cxn modelId="{BFEDDC62-AA1F-1640-9421-4735357D6803}" type="presOf" srcId="{7E357ACC-F383-4089-9785-A8C7E7987B1D}" destId="{E23C3054-7C6C-844D-94AD-CA4F7D0A3FD2}" srcOrd="0" destOrd="0" presId="urn:microsoft.com/office/officeart/2005/8/layout/vList2"/>
    <dgm:cxn modelId="{8C460E6B-DD10-6649-9B36-F4D29E354F6A}" type="presOf" srcId="{3DD82A09-D5BC-4698-B901-5DB361AAC820}" destId="{984B96E2-79E2-6A48-8545-F188CB60FA81}" srcOrd="0" destOrd="0" presId="urn:microsoft.com/office/officeart/2005/8/layout/vList2"/>
    <dgm:cxn modelId="{7314B66D-0CB3-EF47-AC41-0FA2430678EE}" type="presOf" srcId="{EB53BC0D-8C68-4EF5-BCEA-18DA6714637B}" destId="{38827E00-618E-AB47-B7B5-85DC82464D43}" srcOrd="0" destOrd="0" presId="urn:microsoft.com/office/officeart/2005/8/layout/vList2"/>
    <dgm:cxn modelId="{C30C616F-2B80-4A41-B54B-E01E057D2843}" type="presOf" srcId="{170BD940-D61C-4461-953A-71EB58EA0FD0}" destId="{E7FD53AE-A9AC-3342-9D43-DBF8CB9A1CB8}" srcOrd="0" destOrd="0" presId="urn:microsoft.com/office/officeart/2005/8/layout/vList2"/>
    <dgm:cxn modelId="{EB03B5D2-C52E-4829-94A1-C9CFB006B441}" srcId="{D5E7FD20-16CD-4D79-A934-841616DD46F1}" destId="{170BD940-D61C-4461-953A-71EB58EA0FD0}" srcOrd="2" destOrd="0" parTransId="{F5E64999-61B0-40C5-9413-BF7F314F2879}" sibTransId="{A3C4A1C2-4B81-4A35-A1AF-AADE58F9B365}"/>
    <dgm:cxn modelId="{330BDFD2-1C13-470C-8FB6-220CBABDFD9B}" srcId="{D5E7FD20-16CD-4D79-A934-841616DD46F1}" destId="{3DD82A09-D5BC-4698-B901-5DB361AAC820}" srcOrd="4" destOrd="0" parTransId="{25A98374-9BF4-4932-9137-C00B471DEA92}" sibTransId="{95C0E479-00C3-4948-8243-C4647337A79F}"/>
    <dgm:cxn modelId="{2A2028F7-C364-294B-BF41-1FD80F05810E}" type="presParOf" srcId="{5D257CE9-3DAB-564F-827A-CA9DDBA26056}" destId="{D2D1DB5B-547F-1C4E-AF1D-91FE05CCB2EC}" srcOrd="0" destOrd="0" presId="urn:microsoft.com/office/officeart/2005/8/layout/vList2"/>
    <dgm:cxn modelId="{128587E6-231B-F14E-8642-F3C644FFF3B6}" type="presParOf" srcId="{5D257CE9-3DAB-564F-827A-CA9DDBA26056}" destId="{B8330C1C-B71D-8449-B35B-20289EF2456C}" srcOrd="1" destOrd="0" presId="urn:microsoft.com/office/officeart/2005/8/layout/vList2"/>
    <dgm:cxn modelId="{1E27AEB6-B9D9-104F-9DA6-A42810F0BBF3}" type="presParOf" srcId="{5D257CE9-3DAB-564F-827A-CA9DDBA26056}" destId="{38827E00-618E-AB47-B7B5-85DC82464D43}" srcOrd="2" destOrd="0" presId="urn:microsoft.com/office/officeart/2005/8/layout/vList2"/>
    <dgm:cxn modelId="{3ED1A16A-A784-1A45-893C-1D028D949525}" type="presParOf" srcId="{5D257CE9-3DAB-564F-827A-CA9DDBA26056}" destId="{15A48D9C-413B-FA42-8E73-EE3473BE9F46}" srcOrd="3" destOrd="0" presId="urn:microsoft.com/office/officeart/2005/8/layout/vList2"/>
    <dgm:cxn modelId="{467FA0A9-56C2-2E41-B0F5-17D62D64E5CD}" type="presParOf" srcId="{5D257CE9-3DAB-564F-827A-CA9DDBA26056}" destId="{E7FD53AE-A9AC-3342-9D43-DBF8CB9A1CB8}" srcOrd="4" destOrd="0" presId="urn:microsoft.com/office/officeart/2005/8/layout/vList2"/>
    <dgm:cxn modelId="{3F5580E4-6CE0-3042-AD8A-90A84BDA9B64}" type="presParOf" srcId="{5D257CE9-3DAB-564F-827A-CA9DDBA26056}" destId="{3CA28F07-E552-5D48-8498-75195D909F08}" srcOrd="5" destOrd="0" presId="urn:microsoft.com/office/officeart/2005/8/layout/vList2"/>
    <dgm:cxn modelId="{34A30CFC-2105-D348-8128-423BB91503F8}" type="presParOf" srcId="{5D257CE9-3DAB-564F-827A-CA9DDBA26056}" destId="{E23C3054-7C6C-844D-94AD-CA4F7D0A3FD2}" srcOrd="6" destOrd="0" presId="urn:microsoft.com/office/officeart/2005/8/layout/vList2"/>
    <dgm:cxn modelId="{7F383E16-40BB-8647-AFA2-414BACFDF308}" type="presParOf" srcId="{5D257CE9-3DAB-564F-827A-CA9DDBA26056}" destId="{49BBE43D-C0A3-014A-ABC2-9420B26BD6E8}" srcOrd="7" destOrd="0" presId="urn:microsoft.com/office/officeart/2005/8/layout/vList2"/>
    <dgm:cxn modelId="{E0D3AC1D-A5B2-A842-9DE6-B55703DD7D96}" type="presParOf" srcId="{5D257CE9-3DAB-564F-827A-CA9DDBA26056}" destId="{984B96E2-79E2-6A48-8545-F188CB60FA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F583B5-B29B-4888-BDCF-1362DB1197C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F1DCEB-C977-4258-B260-3FC7F654895A}">
      <dgm:prSet/>
      <dgm:spPr/>
      <dgm:t>
        <a:bodyPr/>
        <a:lstStyle/>
        <a:p>
          <a:r>
            <a:rPr lang="es-ES_tradnl"/>
            <a:t>Recolección de datos</a:t>
          </a:r>
          <a:endParaRPr lang="en-US"/>
        </a:p>
      </dgm:t>
    </dgm:pt>
    <dgm:pt modelId="{7BABCBED-C85D-44A4-BCCF-5142C933B063}" type="parTrans" cxnId="{94E7E28E-7CF5-4557-8071-8826DF496688}">
      <dgm:prSet/>
      <dgm:spPr/>
      <dgm:t>
        <a:bodyPr/>
        <a:lstStyle/>
        <a:p>
          <a:endParaRPr lang="en-US"/>
        </a:p>
      </dgm:t>
    </dgm:pt>
    <dgm:pt modelId="{C743538D-FDBB-4991-9B48-4B2EF111B000}" type="sibTrans" cxnId="{94E7E28E-7CF5-4557-8071-8826DF496688}">
      <dgm:prSet/>
      <dgm:spPr/>
      <dgm:t>
        <a:bodyPr/>
        <a:lstStyle/>
        <a:p>
          <a:endParaRPr lang="en-US"/>
        </a:p>
      </dgm:t>
    </dgm:pt>
    <dgm:pt modelId="{B97AD601-6EB3-4ED6-A52E-FF0DB11C02E0}">
      <dgm:prSet/>
      <dgm:spPr/>
      <dgm:t>
        <a:bodyPr/>
        <a:lstStyle/>
        <a:p>
          <a:r>
            <a:rPr lang="es-ES_tradnl"/>
            <a:t>Procesamiento de datos</a:t>
          </a:r>
          <a:endParaRPr lang="en-US"/>
        </a:p>
      </dgm:t>
    </dgm:pt>
    <dgm:pt modelId="{53DA1BA9-2CE9-48CF-BB98-B550F962A717}" type="parTrans" cxnId="{F08D9979-C407-459A-B0D2-4343F0676B4E}">
      <dgm:prSet/>
      <dgm:spPr/>
      <dgm:t>
        <a:bodyPr/>
        <a:lstStyle/>
        <a:p>
          <a:endParaRPr lang="en-US"/>
        </a:p>
      </dgm:t>
    </dgm:pt>
    <dgm:pt modelId="{CC2F57BC-BF6F-4E5D-9210-5F0A54EA6265}" type="sibTrans" cxnId="{F08D9979-C407-459A-B0D2-4343F0676B4E}">
      <dgm:prSet/>
      <dgm:spPr/>
      <dgm:t>
        <a:bodyPr/>
        <a:lstStyle/>
        <a:p>
          <a:endParaRPr lang="en-US"/>
        </a:p>
      </dgm:t>
    </dgm:pt>
    <dgm:pt modelId="{7C2C82AE-37AA-46DF-85B4-506BA62072A3}">
      <dgm:prSet/>
      <dgm:spPr/>
      <dgm:t>
        <a:bodyPr/>
        <a:lstStyle/>
        <a:p>
          <a:r>
            <a:rPr lang="es-ES_tradnl"/>
            <a:t>NLP </a:t>
          </a:r>
          <a:endParaRPr lang="en-US"/>
        </a:p>
      </dgm:t>
    </dgm:pt>
    <dgm:pt modelId="{56178701-004B-4A19-B16A-3D3AFE808631}" type="parTrans" cxnId="{BF942168-728B-4E73-8278-2B3266944551}">
      <dgm:prSet/>
      <dgm:spPr/>
      <dgm:t>
        <a:bodyPr/>
        <a:lstStyle/>
        <a:p>
          <a:endParaRPr lang="en-US"/>
        </a:p>
      </dgm:t>
    </dgm:pt>
    <dgm:pt modelId="{1F2E18A3-6E20-4AC2-9C15-00D49BBA24D9}" type="sibTrans" cxnId="{BF942168-728B-4E73-8278-2B3266944551}">
      <dgm:prSet/>
      <dgm:spPr/>
      <dgm:t>
        <a:bodyPr/>
        <a:lstStyle/>
        <a:p>
          <a:endParaRPr lang="en-US"/>
        </a:p>
      </dgm:t>
    </dgm:pt>
    <dgm:pt modelId="{81450AB9-9089-4B3E-8D1C-0AD10E9AC626}">
      <dgm:prSet/>
      <dgm:spPr/>
      <dgm:t>
        <a:bodyPr/>
        <a:lstStyle/>
        <a:p>
          <a:r>
            <a:rPr lang="es-ES_tradnl"/>
            <a:t>Visualizaciones </a:t>
          </a:r>
          <a:endParaRPr lang="en-US"/>
        </a:p>
      </dgm:t>
    </dgm:pt>
    <dgm:pt modelId="{8048EFB8-BA47-4722-9FB2-EC718BDFFAE6}" type="parTrans" cxnId="{249BC120-990D-4C14-A57B-10C0060086BD}">
      <dgm:prSet/>
      <dgm:spPr/>
      <dgm:t>
        <a:bodyPr/>
        <a:lstStyle/>
        <a:p>
          <a:endParaRPr lang="en-US"/>
        </a:p>
      </dgm:t>
    </dgm:pt>
    <dgm:pt modelId="{DBC12F06-D921-4B73-AA2D-56528F2C3A4D}" type="sibTrans" cxnId="{249BC120-990D-4C14-A57B-10C0060086BD}">
      <dgm:prSet/>
      <dgm:spPr/>
      <dgm:t>
        <a:bodyPr/>
        <a:lstStyle/>
        <a:p>
          <a:endParaRPr lang="en-US"/>
        </a:p>
      </dgm:t>
    </dgm:pt>
    <dgm:pt modelId="{F6BB6D6B-CFDC-4527-8C83-004B5FC80F0B}">
      <dgm:prSet/>
      <dgm:spPr/>
      <dgm:t>
        <a:bodyPr/>
        <a:lstStyle/>
        <a:p>
          <a:r>
            <a:rPr lang="es-ES_tradnl"/>
            <a:t>Network Analysis</a:t>
          </a:r>
          <a:endParaRPr lang="en-US"/>
        </a:p>
      </dgm:t>
    </dgm:pt>
    <dgm:pt modelId="{00354700-7CCB-4B02-A303-5C0BF65DFF7E}" type="parTrans" cxnId="{10C97A35-51AA-47DE-A13A-F7198CEAB5F5}">
      <dgm:prSet/>
      <dgm:spPr/>
      <dgm:t>
        <a:bodyPr/>
        <a:lstStyle/>
        <a:p>
          <a:endParaRPr lang="en-US"/>
        </a:p>
      </dgm:t>
    </dgm:pt>
    <dgm:pt modelId="{DA746D9A-9053-4E84-9555-942A1ED4658B}" type="sibTrans" cxnId="{10C97A35-51AA-47DE-A13A-F7198CEAB5F5}">
      <dgm:prSet/>
      <dgm:spPr/>
      <dgm:t>
        <a:bodyPr/>
        <a:lstStyle/>
        <a:p>
          <a:endParaRPr lang="en-US"/>
        </a:p>
      </dgm:t>
    </dgm:pt>
    <dgm:pt modelId="{E128157B-886B-42A0-BA31-8720AF60A19B}">
      <dgm:prSet/>
      <dgm:spPr/>
      <dgm:t>
        <a:bodyPr/>
        <a:lstStyle/>
        <a:p>
          <a:r>
            <a:rPr lang="es-ES_tradnl"/>
            <a:t>Clustering</a:t>
          </a:r>
          <a:endParaRPr lang="en-US"/>
        </a:p>
      </dgm:t>
    </dgm:pt>
    <dgm:pt modelId="{8E06EF14-EE7F-45EF-B172-293488ACEC13}" type="parTrans" cxnId="{8D85A64B-1BEA-4357-8383-5BD59A17FE39}">
      <dgm:prSet/>
      <dgm:spPr/>
      <dgm:t>
        <a:bodyPr/>
        <a:lstStyle/>
        <a:p>
          <a:endParaRPr lang="en-US"/>
        </a:p>
      </dgm:t>
    </dgm:pt>
    <dgm:pt modelId="{D4269DEE-8093-42B3-A041-BB33601CB1C4}" type="sibTrans" cxnId="{8D85A64B-1BEA-4357-8383-5BD59A17FE39}">
      <dgm:prSet/>
      <dgm:spPr/>
      <dgm:t>
        <a:bodyPr/>
        <a:lstStyle/>
        <a:p>
          <a:endParaRPr lang="en-US"/>
        </a:p>
      </dgm:t>
    </dgm:pt>
    <dgm:pt modelId="{5D916865-D18A-D846-9B48-ED89B4B233A3}" type="pres">
      <dgm:prSet presAssocID="{ADF583B5-B29B-4888-BDCF-1362DB1197C1}" presName="compositeShape" presStyleCnt="0">
        <dgm:presLayoutVars>
          <dgm:chMax val="7"/>
          <dgm:dir/>
          <dgm:resizeHandles val="exact"/>
        </dgm:presLayoutVars>
      </dgm:prSet>
      <dgm:spPr/>
    </dgm:pt>
    <dgm:pt modelId="{AD671223-7020-344B-AD19-3F8A3B5E842F}" type="pres">
      <dgm:prSet presAssocID="{ADF583B5-B29B-4888-BDCF-1362DB1197C1}" presName="wedge1" presStyleLbl="node1" presStyleIdx="0" presStyleCnt="6"/>
      <dgm:spPr/>
    </dgm:pt>
    <dgm:pt modelId="{3F0370F0-992E-7E40-85CE-A4AA3880C7A5}" type="pres">
      <dgm:prSet presAssocID="{ADF583B5-B29B-4888-BDCF-1362DB1197C1}" presName="dummy1a" presStyleCnt="0"/>
      <dgm:spPr/>
    </dgm:pt>
    <dgm:pt modelId="{FE3F4CC4-60EA-4440-B3FA-E3A2F4D4CF92}" type="pres">
      <dgm:prSet presAssocID="{ADF583B5-B29B-4888-BDCF-1362DB1197C1}" presName="dummy1b" presStyleCnt="0"/>
      <dgm:spPr/>
    </dgm:pt>
    <dgm:pt modelId="{F8178A91-B0F8-8645-8B09-80D4EB113CFC}" type="pres">
      <dgm:prSet presAssocID="{ADF583B5-B29B-4888-BDCF-1362DB1197C1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DAFB671-6D68-0443-B34B-B554AD499184}" type="pres">
      <dgm:prSet presAssocID="{ADF583B5-B29B-4888-BDCF-1362DB1197C1}" presName="wedge2" presStyleLbl="node1" presStyleIdx="1" presStyleCnt="6"/>
      <dgm:spPr/>
    </dgm:pt>
    <dgm:pt modelId="{E8F6FE1B-8B3B-DB4E-AD88-87C7081700B6}" type="pres">
      <dgm:prSet presAssocID="{ADF583B5-B29B-4888-BDCF-1362DB1197C1}" presName="dummy2a" presStyleCnt="0"/>
      <dgm:spPr/>
    </dgm:pt>
    <dgm:pt modelId="{1016BC63-A787-C846-9A00-C28F40D78B63}" type="pres">
      <dgm:prSet presAssocID="{ADF583B5-B29B-4888-BDCF-1362DB1197C1}" presName="dummy2b" presStyleCnt="0"/>
      <dgm:spPr/>
    </dgm:pt>
    <dgm:pt modelId="{77D35149-EFCC-BC40-84B7-4CEBAC052167}" type="pres">
      <dgm:prSet presAssocID="{ADF583B5-B29B-4888-BDCF-1362DB1197C1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0EEE679-DD11-1E48-9304-B9F6558DD1BF}" type="pres">
      <dgm:prSet presAssocID="{ADF583B5-B29B-4888-BDCF-1362DB1197C1}" presName="wedge3" presStyleLbl="node1" presStyleIdx="2" presStyleCnt="6"/>
      <dgm:spPr/>
    </dgm:pt>
    <dgm:pt modelId="{78D24EEA-10B1-554F-9E02-20DDF8B34FB4}" type="pres">
      <dgm:prSet presAssocID="{ADF583B5-B29B-4888-BDCF-1362DB1197C1}" presName="dummy3a" presStyleCnt="0"/>
      <dgm:spPr/>
    </dgm:pt>
    <dgm:pt modelId="{B3238F30-C00E-8040-A260-3D5DC87F9491}" type="pres">
      <dgm:prSet presAssocID="{ADF583B5-B29B-4888-BDCF-1362DB1197C1}" presName="dummy3b" presStyleCnt="0"/>
      <dgm:spPr/>
    </dgm:pt>
    <dgm:pt modelId="{8A64D40E-33B6-E841-A7FF-40BEF63AABB8}" type="pres">
      <dgm:prSet presAssocID="{ADF583B5-B29B-4888-BDCF-1362DB1197C1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382F025-C590-4D4B-9FF4-88FE3117D62D}" type="pres">
      <dgm:prSet presAssocID="{ADF583B5-B29B-4888-BDCF-1362DB1197C1}" presName="wedge4" presStyleLbl="node1" presStyleIdx="3" presStyleCnt="6"/>
      <dgm:spPr/>
    </dgm:pt>
    <dgm:pt modelId="{58202FE9-0CC9-EF45-9A55-D26295316E80}" type="pres">
      <dgm:prSet presAssocID="{ADF583B5-B29B-4888-BDCF-1362DB1197C1}" presName="dummy4a" presStyleCnt="0"/>
      <dgm:spPr/>
    </dgm:pt>
    <dgm:pt modelId="{806880C7-F9F8-A04B-B99E-CC223E3CF668}" type="pres">
      <dgm:prSet presAssocID="{ADF583B5-B29B-4888-BDCF-1362DB1197C1}" presName="dummy4b" presStyleCnt="0"/>
      <dgm:spPr/>
    </dgm:pt>
    <dgm:pt modelId="{9C0C130A-1691-B348-BD33-DDE406CCA5F7}" type="pres">
      <dgm:prSet presAssocID="{ADF583B5-B29B-4888-BDCF-1362DB1197C1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6AE3AD2-3C7B-4542-819A-47E121B52F72}" type="pres">
      <dgm:prSet presAssocID="{ADF583B5-B29B-4888-BDCF-1362DB1197C1}" presName="wedge5" presStyleLbl="node1" presStyleIdx="4" presStyleCnt="6"/>
      <dgm:spPr/>
    </dgm:pt>
    <dgm:pt modelId="{F3331F68-6D97-8145-A586-1D60B868CFD1}" type="pres">
      <dgm:prSet presAssocID="{ADF583B5-B29B-4888-BDCF-1362DB1197C1}" presName="dummy5a" presStyleCnt="0"/>
      <dgm:spPr/>
    </dgm:pt>
    <dgm:pt modelId="{D0712146-E1FF-F341-B555-A9B2705F6777}" type="pres">
      <dgm:prSet presAssocID="{ADF583B5-B29B-4888-BDCF-1362DB1197C1}" presName="dummy5b" presStyleCnt="0"/>
      <dgm:spPr/>
    </dgm:pt>
    <dgm:pt modelId="{31F1AEFB-D322-4C40-A11D-2E4B8F918524}" type="pres">
      <dgm:prSet presAssocID="{ADF583B5-B29B-4888-BDCF-1362DB1197C1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6FB214E-5CD3-5948-B6C1-8E43FF707894}" type="pres">
      <dgm:prSet presAssocID="{ADF583B5-B29B-4888-BDCF-1362DB1197C1}" presName="wedge6" presStyleLbl="node1" presStyleIdx="5" presStyleCnt="6"/>
      <dgm:spPr/>
    </dgm:pt>
    <dgm:pt modelId="{62998441-1FEF-A64D-B20F-704F0F4B86C4}" type="pres">
      <dgm:prSet presAssocID="{ADF583B5-B29B-4888-BDCF-1362DB1197C1}" presName="dummy6a" presStyleCnt="0"/>
      <dgm:spPr/>
    </dgm:pt>
    <dgm:pt modelId="{F5A33C87-7533-A445-AEC6-594F59DB235B}" type="pres">
      <dgm:prSet presAssocID="{ADF583B5-B29B-4888-BDCF-1362DB1197C1}" presName="dummy6b" presStyleCnt="0"/>
      <dgm:spPr/>
    </dgm:pt>
    <dgm:pt modelId="{01C37F7E-44FB-7042-9248-595F218931E3}" type="pres">
      <dgm:prSet presAssocID="{ADF583B5-B29B-4888-BDCF-1362DB1197C1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073D2BB8-D00A-DE48-9D68-D998508CFD63}" type="pres">
      <dgm:prSet presAssocID="{C743538D-FDBB-4991-9B48-4B2EF111B000}" presName="arrowWedge1" presStyleLbl="fgSibTrans2D1" presStyleIdx="0" presStyleCnt="6"/>
      <dgm:spPr/>
    </dgm:pt>
    <dgm:pt modelId="{4A383B9E-3361-9E43-BF08-EF7396DA27D1}" type="pres">
      <dgm:prSet presAssocID="{CC2F57BC-BF6F-4E5D-9210-5F0A54EA6265}" presName="arrowWedge2" presStyleLbl="fgSibTrans2D1" presStyleIdx="1" presStyleCnt="6"/>
      <dgm:spPr/>
    </dgm:pt>
    <dgm:pt modelId="{95E336F7-7B50-134D-916D-1F199729CB2F}" type="pres">
      <dgm:prSet presAssocID="{1F2E18A3-6E20-4AC2-9C15-00D49BBA24D9}" presName="arrowWedge3" presStyleLbl="fgSibTrans2D1" presStyleIdx="2" presStyleCnt="6"/>
      <dgm:spPr/>
    </dgm:pt>
    <dgm:pt modelId="{336552FE-F927-6E45-BE43-4BE62B027667}" type="pres">
      <dgm:prSet presAssocID="{DBC12F06-D921-4B73-AA2D-56528F2C3A4D}" presName="arrowWedge4" presStyleLbl="fgSibTrans2D1" presStyleIdx="3" presStyleCnt="6"/>
      <dgm:spPr/>
    </dgm:pt>
    <dgm:pt modelId="{03207262-AB5B-8A4F-A3D9-1CDB79BCE13B}" type="pres">
      <dgm:prSet presAssocID="{DA746D9A-9053-4E84-9555-942A1ED4658B}" presName="arrowWedge5" presStyleLbl="fgSibTrans2D1" presStyleIdx="4" presStyleCnt="6"/>
      <dgm:spPr/>
    </dgm:pt>
    <dgm:pt modelId="{AE59DC0E-26F8-E84E-9BD5-4C35C9596678}" type="pres">
      <dgm:prSet presAssocID="{D4269DEE-8093-42B3-A041-BB33601CB1C4}" presName="arrowWedge6" presStyleLbl="fgSibTrans2D1" presStyleIdx="5" presStyleCnt="6"/>
      <dgm:spPr/>
    </dgm:pt>
  </dgm:ptLst>
  <dgm:cxnLst>
    <dgm:cxn modelId="{9EBA181E-D113-3B4C-AD41-4A887107B0EA}" type="presOf" srcId="{7C2C82AE-37AA-46DF-85B4-506BA62072A3}" destId="{F0EEE679-DD11-1E48-9304-B9F6558DD1BF}" srcOrd="0" destOrd="0" presId="urn:microsoft.com/office/officeart/2005/8/layout/cycle8"/>
    <dgm:cxn modelId="{249BC120-990D-4C14-A57B-10C0060086BD}" srcId="{ADF583B5-B29B-4888-BDCF-1362DB1197C1}" destId="{81450AB9-9089-4B3E-8D1C-0AD10E9AC626}" srcOrd="3" destOrd="0" parTransId="{8048EFB8-BA47-4722-9FB2-EC718BDFFAE6}" sibTransId="{DBC12F06-D921-4B73-AA2D-56528F2C3A4D}"/>
    <dgm:cxn modelId="{10C97A35-51AA-47DE-A13A-F7198CEAB5F5}" srcId="{ADF583B5-B29B-4888-BDCF-1362DB1197C1}" destId="{F6BB6D6B-CFDC-4527-8C83-004B5FC80F0B}" srcOrd="4" destOrd="0" parTransId="{00354700-7CCB-4B02-A303-5C0BF65DFF7E}" sibTransId="{DA746D9A-9053-4E84-9555-942A1ED4658B}"/>
    <dgm:cxn modelId="{98B27343-62FD-2240-9CC8-50EBF0496687}" type="presOf" srcId="{7C2C82AE-37AA-46DF-85B4-506BA62072A3}" destId="{8A64D40E-33B6-E841-A7FF-40BEF63AABB8}" srcOrd="1" destOrd="0" presId="urn:microsoft.com/office/officeart/2005/8/layout/cycle8"/>
    <dgm:cxn modelId="{8D85A64B-1BEA-4357-8383-5BD59A17FE39}" srcId="{ADF583B5-B29B-4888-BDCF-1362DB1197C1}" destId="{E128157B-886B-42A0-BA31-8720AF60A19B}" srcOrd="5" destOrd="0" parTransId="{8E06EF14-EE7F-45EF-B172-293488ACEC13}" sibTransId="{D4269DEE-8093-42B3-A041-BB33601CB1C4}"/>
    <dgm:cxn modelId="{C835B05C-D7E1-4445-9698-3F678BAE193F}" type="presOf" srcId="{ADF583B5-B29B-4888-BDCF-1362DB1197C1}" destId="{5D916865-D18A-D846-9B48-ED89B4B233A3}" srcOrd="0" destOrd="0" presId="urn:microsoft.com/office/officeart/2005/8/layout/cycle8"/>
    <dgm:cxn modelId="{BF942168-728B-4E73-8278-2B3266944551}" srcId="{ADF583B5-B29B-4888-BDCF-1362DB1197C1}" destId="{7C2C82AE-37AA-46DF-85B4-506BA62072A3}" srcOrd="2" destOrd="0" parTransId="{56178701-004B-4A19-B16A-3D3AFE808631}" sibTransId="{1F2E18A3-6E20-4AC2-9C15-00D49BBA24D9}"/>
    <dgm:cxn modelId="{F08D9979-C407-459A-B0D2-4343F0676B4E}" srcId="{ADF583B5-B29B-4888-BDCF-1362DB1197C1}" destId="{B97AD601-6EB3-4ED6-A52E-FF0DB11C02E0}" srcOrd="1" destOrd="0" parTransId="{53DA1BA9-2CE9-48CF-BB98-B550F962A717}" sibTransId="{CC2F57BC-BF6F-4E5D-9210-5F0A54EA6265}"/>
    <dgm:cxn modelId="{9B4C817C-3167-1A41-B782-E78A9D1A2C44}" type="presOf" srcId="{E128157B-886B-42A0-BA31-8720AF60A19B}" destId="{01C37F7E-44FB-7042-9248-595F218931E3}" srcOrd="1" destOrd="0" presId="urn:microsoft.com/office/officeart/2005/8/layout/cycle8"/>
    <dgm:cxn modelId="{B343947F-2EC5-9140-9409-F499D2652CCD}" type="presOf" srcId="{F6BB6D6B-CFDC-4527-8C83-004B5FC80F0B}" destId="{31F1AEFB-D322-4C40-A11D-2E4B8F918524}" srcOrd="1" destOrd="0" presId="urn:microsoft.com/office/officeart/2005/8/layout/cycle8"/>
    <dgm:cxn modelId="{A2B88489-0B48-F742-B050-646F3F0D9C96}" type="presOf" srcId="{81450AB9-9089-4B3E-8D1C-0AD10E9AC626}" destId="{9C0C130A-1691-B348-BD33-DDE406CCA5F7}" srcOrd="1" destOrd="0" presId="urn:microsoft.com/office/officeart/2005/8/layout/cycle8"/>
    <dgm:cxn modelId="{94E7E28E-7CF5-4557-8071-8826DF496688}" srcId="{ADF583B5-B29B-4888-BDCF-1362DB1197C1}" destId="{C3F1DCEB-C977-4258-B260-3FC7F654895A}" srcOrd="0" destOrd="0" parTransId="{7BABCBED-C85D-44A4-BCCF-5142C933B063}" sibTransId="{C743538D-FDBB-4991-9B48-4B2EF111B000}"/>
    <dgm:cxn modelId="{035052A0-1EAF-5C49-BD17-53F86FE69ECA}" type="presOf" srcId="{81450AB9-9089-4B3E-8D1C-0AD10E9AC626}" destId="{D382F025-C590-4D4B-9FF4-88FE3117D62D}" srcOrd="0" destOrd="0" presId="urn:microsoft.com/office/officeart/2005/8/layout/cycle8"/>
    <dgm:cxn modelId="{FEDACCA3-677B-3644-AE51-644F5A0C6332}" type="presOf" srcId="{C3F1DCEB-C977-4258-B260-3FC7F654895A}" destId="{AD671223-7020-344B-AD19-3F8A3B5E842F}" srcOrd="0" destOrd="0" presId="urn:microsoft.com/office/officeart/2005/8/layout/cycle8"/>
    <dgm:cxn modelId="{044110B1-6C2A-F947-983D-958D759A0E58}" type="presOf" srcId="{F6BB6D6B-CFDC-4527-8C83-004B5FC80F0B}" destId="{66AE3AD2-3C7B-4542-819A-47E121B52F72}" srcOrd="0" destOrd="0" presId="urn:microsoft.com/office/officeart/2005/8/layout/cycle8"/>
    <dgm:cxn modelId="{7402DFC0-5130-3A45-A0DE-42A8A7F00A0A}" type="presOf" srcId="{C3F1DCEB-C977-4258-B260-3FC7F654895A}" destId="{F8178A91-B0F8-8645-8B09-80D4EB113CFC}" srcOrd="1" destOrd="0" presId="urn:microsoft.com/office/officeart/2005/8/layout/cycle8"/>
    <dgm:cxn modelId="{A1B82DD6-62F2-9547-B688-00FD7AA95C27}" type="presOf" srcId="{B97AD601-6EB3-4ED6-A52E-FF0DB11C02E0}" destId="{1DAFB671-6D68-0443-B34B-B554AD499184}" srcOrd="0" destOrd="0" presId="urn:microsoft.com/office/officeart/2005/8/layout/cycle8"/>
    <dgm:cxn modelId="{4F4F99DC-5FCB-E243-93BC-28D047E733A2}" type="presOf" srcId="{E128157B-886B-42A0-BA31-8720AF60A19B}" destId="{46FB214E-5CD3-5948-B6C1-8E43FF707894}" srcOrd="0" destOrd="0" presId="urn:microsoft.com/office/officeart/2005/8/layout/cycle8"/>
    <dgm:cxn modelId="{BBCF41EF-E350-7747-AAAD-EB99A8BCE96F}" type="presOf" srcId="{B97AD601-6EB3-4ED6-A52E-FF0DB11C02E0}" destId="{77D35149-EFCC-BC40-84B7-4CEBAC052167}" srcOrd="1" destOrd="0" presId="urn:microsoft.com/office/officeart/2005/8/layout/cycle8"/>
    <dgm:cxn modelId="{B726B3F7-0B6E-D448-A3A3-3C9064AA9CC6}" type="presParOf" srcId="{5D916865-D18A-D846-9B48-ED89B4B233A3}" destId="{AD671223-7020-344B-AD19-3F8A3B5E842F}" srcOrd="0" destOrd="0" presId="urn:microsoft.com/office/officeart/2005/8/layout/cycle8"/>
    <dgm:cxn modelId="{77EBA6D6-945C-B942-8939-6B39D04500C6}" type="presParOf" srcId="{5D916865-D18A-D846-9B48-ED89B4B233A3}" destId="{3F0370F0-992E-7E40-85CE-A4AA3880C7A5}" srcOrd="1" destOrd="0" presId="urn:microsoft.com/office/officeart/2005/8/layout/cycle8"/>
    <dgm:cxn modelId="{456E891E-FB86-0540-A1B0-FBC4EC147E36}" type="presParOf" srcId="{5D916865-D18A-D846-9B48-ED89B4B233A3}" destId="{FE3F4CC4-60EA-4440-B3FA-E3A2F4D4CF92}" srcOrd="2" destOrd="0" presId="urn:microsoft.com/office/officeart/2005/8/layout/cycle8"/>
    <dgm:cxn modelId="{B3492D69-980F-8A42-A37B-8990E6A33F3C}" type="presParOf" srcId="{5D916865-D18A-D846-9B48-ED89B4B233A3}" destId="{F8178A91-B0F8-8645-8B09-80D4EB113CFC}" srcOrd="3" destOrd="0" presId="urn:microsoft.com/office/officeart/2005/8/layout/cycle8"/>
    <dgm:cxn modelId="{DD6B1C6D-12A2-474A-ABBD-5260820C0DFD}" type="presParOf" srcId="{5D916865-D18A-D846-9B48-ED89B4B233A3}" destId="{1DAFB671-6D68-0443-B34B-B554AD499184}" srcOrd="4" destOrd="0" presId="urn:microsoft.com/office/officeart/2005/8/layout/cycle8"/>
    <dgm:cxn modelId="{D2C7C34C-D257-9E44-A63F-DF362F28153B}" type="presParOf" srcId="{5D916865-D18A-D846-9B48-ED89B4B233A3}" destId="{E8F6FE1B-8B3B-DB4E-AD88-87C7081700B6}" srcOrd="5" destOrd="0" presId="urn:microsoft.com/office/officeart/2005/8/layout/cycle8"/>
    <dgm:cxn modelId="{B83C66BD-B72E-F840-A351-0CAF0C8716C4}" type="presParOf" srcId="{5D916865-D18A-D846-9B48-ED89B4B233A3}" destId="{1016BC63-A787-C846-9A00-C28F40D78B63}" srcOrd="6" destOrd="0" presId="urn:microsoft.com/office/officeart/2005/8/layout/cycle8"/>
    <dgm:cxn modelId="{3C0FF490-E1C6-CD47-8A96-BE699F36C01D}" type="presParOf" srcId="{5D916865-D18A-D846-9B48-ED89B4B233A3}" destId="{77D35149-EFCC-BC40-84B7-4CEBAC052167}" srcOrd="7" destOrd="0" presId="urn:microsoft.com/office/officeart/2005/8/layout/cycle8"/>
    <dgm:cxn modelId="{11F0E6CB-8960-6C4B-9EB0-23342550BA07}" type="presParOf" srcId="{5D916865-D18A-D846-9B48-ED89B4B233A3}" destId="{F0EEE679-DD11-1E48-9304-B9F6558DD1BF}" srcOrd="8" destOrd="0" presId="urn:microsoft.com/office/officeart/2005/8/layout/cycle8"/>
    <dgm:cxn modelId="{594CD480-818C-0B45-BACB-6C47A9B5C2F9}" type="presParOf" srcId="{5D916865-D18A-D846-9B48-ED89B4B233A3}" destId="{78D24EEA-10B1-554F-9E02-20DDF8B34FB4}" srcOrd="9" destOrd="0" presId="urn:microsoft.com/office/officeart/2005/8/layout/cycle8"/>
    <dgm:cxn modelId="{BD2C7860-CDB8-1943-8D16-16FC613E1E9D}" type="presParOf" srcId="{5D916865-D18A-D846-9B48-ED89B4B233A3}" destId="{B3238F30-C00E-8040-A260-3D5DC87F9491}" srcOrd="10" destOrd="0" presId="urn:microsoft.com/office/officeart/2005/8/layout/cycle8"/>
    <dgm:cxn modelId="{041C334E-271F-9049-9F6B-DDBDFAAE98C4}" type="presParOf" srcId="{5D916865-D18A-D846-9B48-ED89B4B233A3}" destId="{8A64D40E-33B6-E841-A7FF-40BEF63AABB8}" srcOrd="11" destOrd="0" presId="urn:microsoft.com/office/officeart/2005/8/layout/cycle8"/>
    <dgm:cxn modelId="{1593A9FA-A63C-4D45-9D4F-7BA959EDB2A9}" type="presParOf" srcId="{5D916865-D18A-D846-9B48-ED89B4B233A3}" destId="{D382F025-C590-4D4B-9FF4-88FE3117D62D}" srcOrd="12" destOrd="0" presId="urn:microsoft.com/office/officeart/2005/8/layout/cycle8"/>
    <dgm:cxn modelId="{F8BF4BD9-822D-854D-8DD9-25C2FC8E98D7}" type="presParOf" srcId="{5D916865-D18A-D846-9B48-ED89B4B233A3}" destId="{58202FE9-0CC9-EF45-9A55-D26295316E80}" srcOrd="13" destOrd="0" presId="urn:microsoft.com/office/officeart/2005/8/layout/cycle8"/>
    <dgm:cxn modelId="{EAE4FD0A-585D-9E4C-852B-528E5A6FA23D}" type="presParOf" srcId="{5D916865-D18A-D846-9B48-ED89B4B233A3}" destId="{806880C7-F9F8-A04B-B99E-CC223E3CF668}" srcOrd="14" destOrd="0" presId="urn:microsoft.com/office/officeart/2005/8/layout/cycle8"/>
    <dgm:cxn modelId="{1B9EE16D-0FFC-B44D-8C61-0A7FDDE62F0C}" type="presParOf" srcId="{5D916865-D18A-D846-9B48-ED89B4B233A3}" destId="{9C0C130A-1691-B348-BD33-DDE406CCA5F7}" srcOrd="15" destOrd="0" presId="urn:microsoft.com/office/officeart/2005/8/layout/cycle8"/>
    <dgm:cxn modelId="{925BA716-471B-F746-8901-8950883C364C}" type="presParOf" srcId="{5D916865-D18A-D846-9B48-ED89B4B233A3}" destId="{66AE3AD2-3C7B-4542-819A-47E121B52F72}" srcOrd="16" destOrd="0" presId="urn:microsoft.com/office/officeart/2005/8/layout/cycle8"/>
    <dgm:cxn modelId="{D8E4B9C3-B686-B542-96C2-40A491ADF723}" type="presParOf" srcId="{5D916865-D18A-D846-9B48-ED89B4B233A3}" destId="{F3331F68-6D97-8145-A586-1D60B868CFD1}" srcOrd="17" destOrd="0" presId="urn:microsoft.com/office/officeart/2005/8/layout/cycle8"/>
    <dgm:cxn modelId="{E4477D45-FCC5-F144-B433-C276F1AE86BC}" type="presParOf" srcId="{5D916865-D18A-D846-9B48-ED89B4B233A3}" destId="{D0712146-E1FF-F341-B555-A9B2705F6777}" srcOrd="18" destOrd="0" presId="urn:microsoft.com/office/officeart/2005/8/layout/cycle8"/>
    <dgm:cxn modelId="{EA9A3706-65B1-BB46-A26B-B55976395BB2}" type="presParOf" srcId="{5D916865-D18A-D846-9B48-ED89B4B233A3}" destId="{31F1AEFB-D322-4C40-A11D-2E4B8F918524}" srcOrd="19" destOrd="0" presId="urn:microsoft.com/office/officeart/2005/8/layout/cycle8"/>
    <dgm:cxn modelId="{5FCACBC2-96E5-244B-9B62-75EEB99C3F5F}" type="presParOf" srcId="{5D916865-D18A-D846-9B48-ED89B4B233A3}" destId="{46FB214E-5CD3-5948-B6C1-8E43FF707894}" srcOrd="20" destOrd="0" presId="urn:microsoft.com/office/officeart/2005/8/layout/cycle8"/>
    <dgm:cxn modelId="{02598DE5-3FAC-1142-AB07-DF6CAADBAC8F}" type="presParOf" srcId="{5D916865-D18A-D846-9B48-ED89B4B233A3}" destId="{62998441-1FEF-A64D-B20F-704F0F4B86C4}" srcOrd="21" destOrd="0" presId="urn:microsoft.com/office/officeart/2005/8/layout/cycle8"/>
    <dgm:cxn modelId="{32B16E32-157B-6642-BEBB-379E3441F1EF}" type="presParOf" srcId="{5D916865-D18A-D846-9B48-ED89B4B233A3}" destId="{F5A33C87-7533-A445-AEC6-594F59DB235B}" srcOrd="22" destOrd="0" presId="urn:microsoft.com/office/officeart/2005/8/layout/cycle8"/>
    <dgm:cxn modelId="{40FC0D22-8093-1043-BF84-275EB44EE2B0}" type="presParOf" srcId="{5D916865-D18A-D846-9B48-ED89B4B233A3}" destId="{01C37F7E-44FB-7042-9248-595F218931E3}" srcOrd="23" destOrd="0" presId="urn:microsoft.com/office/officeart/2005/8/layout/cycle8"/>
    <dgm:cxn modelId="{16A06A98-4481-B947-9FD0-9C9745BB03E1}" type="presParOf" srcId="{5D916865-D18A-D846-9B48-ED89B4B233A3}" destId="{073D2BB8-D00A-DE48-9D68-D998508CFD63}" srcOrd="24" destOrd="0" presId="urn:microsoft.com/office/officeart/2005/8/layout/cycle8"/>
    <dgm:cxn modelId="{BC76D9D5-74DE-B047-A860-20AB582A48B4}" type="presParOf" srcId="{5D916865-D18A-D846-9B48-ED89B4B233A3}" destId="{4A383B9E-3361-9E43-BF08-EF7396DA27D1}" srcOrd="25" destOrd="0" presId="urn:microsoft.com/office/officeart/2005/8/layout/cycle8"/>
    <dgm:cxn modelId="{D58548A6-FCFE-A045-A449-200C45D82A41}" type="presParOf" srcId="{5D916865-D18A-D846-9B48-ED89B4B233A3}" destId="{95E336F7-7B50-134D-916D-1F199729CB2F}" srcOrd="26" destOrd="0" presId="urn:microsoft.com/office/officeart/2005/8/layout/cycle8"/>
    <dgm:cxn modelId="{731BB802-6D6B-FA4A-899D-053BB1F12F30}" type="presParOf" srcId="{5D916865-D18A-D846-9B48-ED89B4B233A3}" destId="{336552FE-F927-6E45-BE43-4BE62B027667}" srcOrd="27" destOrd="0" presId="urn:microsoft.com/office/officeart/2005/8/layout/cycle8"/>
    <dgm:cxn modelId="{1380E36D-D84B-CB48-9420-8C904A613395}" type="presParOf" srcId="{5D916865-D18A-D846-9B48-ED89B4B233A3}" destId="{03207262-AB5B-8A4F-A3D9-1CDB79BCE13B}" srcOrd="28" destOrd="0" presId="urn:microsoft.com/office/officeart/2005/8/layout/cycle8"/>
    <dgm:cxn modelId="{26557C2A-0972-5448-B5E7-6DB2524431C4}" type="presParOf" srcId="{5D916865-D18A-D846-9B48-ED89B4B233A3}" destId="{AE59DC0E-26F8-E84E-9BD5-4C35C9596678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1DB5B-547F-1C4E-AF1D-91FE05CCB2EC}">
      <dsp:nvSpPr>
        <dsp:cNvPr id="0" name=""/>
        <dsp:cNvSpPr/>
      </dsp:nvSpPr>
      <dsp:spPr>
        <a:xfrm>
          <a:off x="0" y="37563"/>
          <a:ext cx="4862446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Conocer el tamaño de las compañías</a:t>
          </a:r>
          <a:endParaRPr lang="en-US" sz="2600" kern="1200"/>
        </a:p>
      </dsp:txBody>
      <dsp:txXfrm>
        <a:off x="50489" y="88052"/>
        <a:ext cx="4761468" cy="933302"/>
      </dsp:txXfrm>
    </dsp:sp>
    <dsp:sp modelId="{38827E00-618E-AB47-B7B5-85DC82464D43}">
      <dsp:nvSpPr>
        <dsp:cNvPr id="0" name=""/>
        <dsp:cNvSpPr/>
      </dsp:nvSpPr>
      <dsp:spPr>
        <a:xfrm>
          <a:off x="0" y="1146723"/>
          <a:ext cx="4862446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Qué industrias tenemos</a:t>
          </a:r>
          <a:endParaRPr lang="en-US" sz="2600" kern="1200"/>
        </a:p>
      </dsp:txBody>
      <dsp:txXfrm>
        <a:off x="50489" y="1197212"/>
        <a:ext cx="4761468" cy="933302"/>
      </dsp:txXfrm>
    </dsp:sp>
    <dsp:sp modelId="{E7FD53AE-A9AC-3342-9D43-DBF8CB9A1CB8}">
      <dsp:nvSpPr>
        <dsp:cNvPr id="0" name=""/>
        <dsp:cNvSpPr/>
      </dsp:nvSpPr>
      <dsp:spPr>
        <a:xfrm>
          <a:off x="0" y="2255883"/>
          <a:ext cx="4862446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Cómo se desempeñan</a:t>
          </a:r>
          <a:endParaRPr lang="en-US" sz="2600" kern="1200"/>
        </a:p>
      </dsp:txBody>
      <dsp:txXfrm>
        <a:off x="50489" y="2306372"/>
        <a:ext cx="4761468" cy="933302"/>
      </dsp:txXfrm>
    </dsp:sp>
    <dsp:sp modelId="{E23C3054-7C6C-844D-94AD-CA4F7D0A3FD2}">
      <dsp:nvSpPr>
        <dsp:cNvPr id="0" name=""/>
        <dsp:cNvSpPr/>
      </dsp:nvSpPr>
      <dsp:spPr>
        <a:xfrm>
          <a:off x="0" y="3365043"/>
          <a:ext cx="4862446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Cómo son sus profesionales</a:t>
          </a:r>
          <a:endParaRPr lang="en-US" sz="2600" kern="1200"/>
        </a:p>
      </dsp:txBody>
      <dsp:txXfrm>
        <a:off x="50489" y="3415532"/>
        <a:ext cx="4761468" cy="933302"/>
      </dsp:txXfrm>
    </dsp:sp>
    <dsp:sp modelId="{984B96E2-79E2-6A48-8545-F188CB60FA81}">
      <dsp:nvSpPr>
        <dsp:cNvPr id="0" name=""/>
        <dsp:cNvSpPr/>
      </dsp:nvSpPr>
      <dsp:spPr>
        <a:xfrm>
          <a:off x="0" y="4474203"/>
          <a:ext cx="4862446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Cómo sería una persona típica de una industria</a:t>
          </a:r>
          <a:endParaRPr lang="en-US" sz="2600" kern="1200"/>
        </a:p>
      </dsp:txBody>
      <dsp:txXfrm>
        <a:off x="50489" y="4524692"/>
        <a:ext cx="4761468" cy="933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71223-7020-344B-AD19-3F8A3B5E842F}">
      <dsp:nvSpPr>
        <dsp:cNvPr id="0" name=""/>
        <dsp:cNvSpPr/>
      </dsp:nvSpPr>
      <dsp:spPr>
        <a:xfrm>
          <a:off x="486826" y="317970"/>
          <a:ext cx="4501042" cy="4501042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Recolección de datos</a:t>
          </a:r>
          <a:endParaRPr lang="en-US" sz="1400" kern="1200"/>
        </a:p>
      </dsp:txBody>
      <dsp:txXfrm>
        <a:off x="2844515" y="892925"/>
        <a:ext cx="1178844" cy="910925"/>
      </dsp:txXfrm>
    </dsp:sp>
    <dsp:sp modelId="{1DAFB671-6D68-0443-B34B-B554AD499184}">
      <dsp:nvSpPr>
        <dsp:cNvPr id="0" name=""/>
        <dsp:cNvSpPr/>
      </dsp:nvSpPr>
      <dsp:spPr>
        <a:xfrm>
          <a:off x="540410" y="410670"/>
          <a:ext cx="4501042" cy="4501042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Procesamiento de datos</a:t>
          </a:r>
          <a:endParaRPr lang="en-US" sz="1400" kern="1200"/>
        </a:p>
      </dsp:txBody>
      <dsp:txXfrm>
        <a:off x="3594689" y="2232521"/>
        <a:ext cx="1232428" cy="884133"/>
      </dsp:txXfrm>
    </dsp:sp>
    <dsp:sp modelId="{F0EEE679-DD11-1E48-9304-B9F6558DD1BF}">
      <dsp:nvSpPr>
        <dsp:cNvPr id="0" name=""/>
        <dsp:cNvSpPr/>
      </dsp:nvSpPr>
      <dsp:spPr>
        <a:xfrm>
          <a:off x="486826" y="503370"/>
          <a:ext cx="4501042" cy="4501042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NLP </a:t>
          </a:r>
          <a:endParaRPr lang="en-US" sz="1400" kern="1200"/>
        </a:p>
      </dsp:txBody>
      <dsp:txXfrm>
        <a:off x="2844515" y="3545325"/>
        <a:ext cx="1178844" cy="910925"/>
      </dsp:txXfrm>
    </dsp:sp>
    <dsp:sp modelId="{D382F025-C590-4D4B-9FF4-88FE3117D62D}">
      <dsp:nvSpPr>
        <dsp:cNvPr id="0" name=""/>
        <dsp:cNvSpPr/>
      </dsp:nvSpPr>
      <dsp:spPr>
        <a:xfrm>
          <a:off x="379658" y="503370"/>
          <a:ext cx="4501042" cy="4501042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Visualizaciones </a:t>
          </a:r>
          <a:endParaRPr lang="en-US" sz="1400" kern="1200"/>
        </a:p>
      </dsp:txBody>
      <dsp:txXfrm>
        <a:off x="1344168" y="3545325"/>
        <a:ext cx="1178844" cy="910925"/>
      </dsp:txXfrm>
    </dsp:sp>
    <dsp:sp modelId="{66AE3AD2-3C7B-4542-819A-47E121B52F72}">
      <dsp:nvSpPr>
        <dsp:cNvPr id="0" name=""/>
        <dsp:cNvSpPr/>
      </dsp:nvSpPr>
      <dsp:spPr>
        <a:xfrm>
          <a:off x="326075" y="410670"/>
          <a:ext cx="4501042" cy="4501042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Network Analysis</a:t>
          </a:r>
          <a:endParaRPr lang="en-US" sz="1400" kern="1200"/>
        </a:p>
      </dsp:txBody>
      <dsp:txXfrm>
        <a:off x="540410" y="2232521"/>
        <a:ext cx="1232428" cy="884133"/>
      </dsp:txXfrm>
    </dsp:sp>
    <dsp:sp modelId="{46FB214E-5CD3-5948-B6C1-8E43FF707894}">
      <dsp:nvSpPr>
        <dsp:cNvPr id="0" name=""/>
        <dsp:cNvSpPr/>
      </dsp:nvSpPr>
      <dsp:spPr>
        <a:xfrm>
          <a:off x="379658" y="317970"/>
          <a:ext cx="4501042" cy="4501042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Clustering</a:t>
          </a:r>
          <a:endParaRPr lang="en-US" sz="1400" kern="1200"/>
        </a:p>
      </dsp:txBody>
      <dsp:txXfrm>
        <a:off x="1344168" y="892925"/>
        <a:ext cx="1178844" cy="910925"/>
      </dsp:txXfrm>
    </dsp:sp>
    <dsp:sp modelId="{073D2BB8-D00A-DE48-9D68-D998508CFD63}">
      <dsp:nvSpPr>
        <dsp:cNvPr id="0" name=""/>
        <dsp:cNvSpPr/>
      </dsp:nvSpPr>
      <dsp:spPr>
        <a:xfrm>
          <a:off x="208026" y="39334"/>
          <a:ext cx="5058314" cy="5058314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83B9E-3361-9E43-BF08-EF7396DA27D1}">
      <dsp:nvSpPr>
        <dsp:cNvPr id="0" name=""/>
        <dsp:cNvSpPr/>
      </dsp:nvSpPr>
      <dsp:spPr>
        <a:xfrm>
          <a:off x="261610" y="132034"/>
          <a:ext cx="5058314" cy="5058314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336F7-7B50-134D-916D-1F199729CB2F}">
      <dsp:nvSpPr>
        <dsp:cNvPr id="0" name=""/>
        <dsp:cNvSpPr/>
      </dsp:nvSpPr>
      <dsp:spPr>
        <a:xfrm>
          <a:off x="208026" y="224734"/>
          <a:ext cx="5058314" cy="5058314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552FE-F927-6E45-BE43-4BE62B027667}">
      <dsp:nvSpPr>
        <dsp:cNvPr id="0" name=""/>
        <dsp:cNvSpPr/>
      </dsp:nvSpPr>
      <dsp:spPr>
        <a:xfrm>
          <a:off x="101187" y="224734"/>
          <a:ext cx="5058314" cy="5058314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07262-AB5B-8A4F-A3D9-1CDB79BCE13B}">
      <dsp:nvSpPr>
        <dsp:cNvPr id="0" name=""/>
        <dsp:cNvSpPr/>
      </dsp:nvSpPr>
      <dsp:spPr>
        <a:xfrm>
          <a:off x="47603" y="132034"/>
          <a:ext cx="5058314" cy="5058314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9DC0E-26F8-E84E-9BD5-4C35C9596678}">
      <dsp:nvSpPr>
        <dsp:cNvPr id="0" name=""/>
        <dsp:cNvSpPr/>
      </dsp:nvSpPr>
      <dsp:spPr>
        <a:xfrm>
          <a:off x="101187" y="39334"/>
          <a:ext cx="5058314" cy="5058314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91270B-722F-D549-8F3D-D93218AD4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038AF-D593-C546-9FE4-F3AEF4713F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916D-07AA-5643-971A-A74D0DC15DBC}" type="datetimeFigureOut">
              <a:rPr lang="es-ES_tradnl" smtClean="0"/>
              <a:t>9/9/21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AF9C-BAD0-864B-8181-59A3F77F80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IBM Corporation, (2018),  “The Financial Impact of a Positive Worker Experience”, Globoforce Limited, New Orchard Road Armonk NY10504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6BBBD-A360-3D40-ADE6-156411A982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767B5-16F7-4747-A04A-CB6F5DB2E4C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54461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92880-B3D3-B845-931C-A2636BFFF55F}" type="datetimeFigureOut">
              <a:rPr lang="es-ES_tradnl" smtClean="0"/>
              <a:t>9/9/21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IBM Corporation, (2018),  “The Financial Impact of a Positive Worker Experience”, Globoforce Limited, New Orchard Road Armonk NY10504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F67EF-97C0-3643-BD05-1595E5469E1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0692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C755-22F0-774A-8FC3-7C24F9B7D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06D2-3B41-2647-8336-ABB0EB97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ED17-A3FF-E747-9FBD-6E01F863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228C-6CE5-2C49-B120-001094A138D3}" type="datetime1">
              <a:rPr lang="en-US" smtClean="0"/>
              <a:t>9/9/21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9853C-B4F6-F44C-8899-7ABC9895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4FFB-A1F7-4743-857C-BBB03A69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887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2252-908F-4648-9305-D844D598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0144B-D923-2C4E-8F6E-17D47CF66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1FC2C-884A-2941-B302-A9F2CE14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3B0-885F-3840-A881-93967DA9CDAC}" type="datetime1">
              <a:rPr lang="en-US" smtClean="0"/>
              <a:t>9/9/21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4551-E23E-3F40-BBB6-C17BCB31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CB4B-3650-9D49-8E85-14944D73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149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6E6A6-C87E-BB4D-BFC3-A532AE015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61012-5487-5447-849C-7F1BF54AF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67BE-AB27-444E-8324-70E97220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EBBF-0053-F943-A1FF-630E9C428AF7}" type="datetime1">
              <a:rPr lang="en-US" smtClean="0"/>
              <a:t>9/9/21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0D43C-72D2-804D-B599-8FDD6755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6307-9294-644E-9238-E02B7F91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401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DDA1-D890-5C4F-8AED-B086834B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7CBF-2A31-2E42-B0C5-BE195083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7157-F07C-924A-8973-392E9755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62FA-1246-8140-99B8-B60E5CA70BD1}" type="datetime1">
              <a:rPr lang="en-US" smtClean="0"/>
              <a:t>9/9/21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1CD7-47AF-6F49-968A-86DC7CB9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5659A-652E-374E-86D9-FF9F76E2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057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98A9-F1E2-E94E-ACD2-81D7A765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11842-1F3F-574F-96D6-4D0162326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5C7D0-B387-A247-886A-06A9F74B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0BC9-B1A8-5449-849B-546AA74F028C}" type="datetime1">
              <a:rPr lang="en-US" smtClean="0"/>
              <a:t>9/9/21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D75F-8C5E-3D4A-ACFB-FC4B6268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126C-38B4-6344-83BF-2FAA37B4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806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0AA3-5CF0-684D-84EB-0EC6DA2B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08FB-C766-EC47-B8F1-6F4E02778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94603-7EA4-254C-8450-472742B7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C770D-4EC2-B942-AA01-76761873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CC44-6F0A-254A-B8DE-B294DD97BDD7}" type="datetime1">
              <a:rPr lang="en-US" smtClean="0"/>
              <a:t>9/9/21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968D6-1883-BD47-9BE0-79A8E7E5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CDE13-E02A-2647-9211-7A61F4EC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17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B7AD-F369-5A40-8594-E5CB307C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FA438-BF35-CA42-BBFF-4C4B9A74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E1524-1D72-B04F-B0EC-B27907B6B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3D6D3-3832-0D43-B35C-F4CD44E5C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D491B-F628-044F-9EE2-5DF6BB5FA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B97C3-4FAE-E742-BE4F-CD0AA22E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DE98-A58C-9B4A-B80E-FE60BE45362C}" type="datetime1">
              <a:rPr lang="en-US" smtClean="0"/>
              <a:t>9/9/21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D8F4D-0421-E549-AE90-B510BC5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3ECF9-5DDF-4B41-BDB5-0FC8DD7E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34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2D8A-9D22-1A47-A894-AFEAE8B4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BCB15-20FA-B148-B9F0-8A01A06E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8F61-52E1-8442-9179-5579FAC294E5}" type="datetime1">
              <a:rPr lang="en-US" smtClean="0"/>
              <a:t>9/9/21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854D2-E9B7-4041-AB19-A3D12226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ED71A-0CA5-174F-B3F3-17FAB4B6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003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892E0-99D3-354E-B216-80DA2C07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E30C-7765-5343-BD85-CE229323F305}" type="datetime1">
              <a:rPr lang="en-US" smtClean="0"/>
              <a:t>9/9/21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A0B0F-0DB8-834E-884F-FC0C192B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F2901-A8AE-BC4E-A872-CF30EABA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641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C3CB-8A56-7849-A847-03CAE87B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A590-D3D9-BC48-B67B-7B4109D7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146DA-BB0E-6641-BCAA-B0C1AE115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CA58-67D2-9145-87E2-1A61DDD9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9F5-B307-BA47-9CA4-2FD58E509E10}" type="datetime1">
              <a:rPr lang="en-US" smtClean="0"/>
              <a:t>9/9/21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88C6-C626-014C-8A52-AB1CD01B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28BDF-9490-B94A-8F45-060FB0EB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920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D393-0DF9-5844-8C45-B543ADFE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7239F-33FF-BD40-A792-358F5FFF7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F1D85-6418-C344-9131-64D8D11B6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56561-CE97-6A42-A549-82FAE307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D30B-0F34-2D4C-BC27-17DECBC396D5}" type="datetime1">
              <a:rPr lang="en-US" smtClean="0"/>
              <a:t>9/9/21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BF405-E746-D448-8EF8-10063BB8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BDBC2-DC11-044C-8185-2693813F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253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38DF1-817B-9840-ABB9-D959C5E1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814C5-FA6C-9641-864F-0DF9FC76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EBC2-8A87-2945-8401-333EA2FF0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4D43-8959-4A41-8F86-115E0E1D81F5}" type="datetime1">
              <a:rPr lang="en-US" smtClean="0"/>
              <a:t>9/9/21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256B-65BC-8C4A-932B-8F4E38C93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E029F-1337-0744-BC28-16F416B46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003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FNebel/ecuadorian-graduates-workforce-mobilit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1027E3-D0EE-F74F-95F2-DE6CE98D02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1455" y="-93307"/>
            <a:ext cx="12764200" cy="8477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26949A-BE83-224C-845F-07E3528FE134}"/>
              </a:ext>
            </a:extLst>
          </p:cNvPr>
          <p:cNvSpPr/>
          <p:nvPr/>
        </p:nvSpPr>
        <p:spPr>
          <a:xfrm>
            <a:off x="1932989" y="1875453"/>
            <a:ext cx="8497080" cy="345465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A6A04-244F-8142-9B7E-A9452DA6B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7622" y="2015412"/>
            <a:ext cx="7466045" cy="1413588"/>
          </a:xfrm>
        </p:spPr>
        <p:txBody>
          <a:bodyPr>
            <a:noAutofit/>
          </a:bodyPr>
          <a:lstStyle/>
          <a:p>
            <a:r>
              <a:rPr lang="es-ES_tradnl" sz="4800" dirty="0">
                <a:cs typeface="Calibri Light"/>
              </a:rPr>
              <a:t>Análisis del contexto laboral nacional</a:t>
            </a:r>
            <a:endParaRPr lang="es-E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ED12D-38EF-5443-B202-708D200CF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459" y="3500356"/>
            <a:ext cx="849707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dirty="0"/>
              <a:t>Danny Fabricio </a:t>
            </a:r>
            <a:r>
              <a:rPr lang="es-ES_tradnl" dirty="0" err="1"/>
              <a:t>Ucho</a:t>
            </a:r>
            <a:r>
              <a:rPr lang="es-ES_tradnl" dirty="0"/>
              <a:t> Morocho</a:t>
            </a:r>
          </a:p>
          <a:p>
            <a:r>
              <a:rPr lang="es-ES_tradnl" dirty="0"/>
              <a:t>Andrés Xavier Vargas Vera</a:t>
            </a:r>
            <a:endParaRPr lang="es-ES_tradnl" dirty="0">
              <a:cs typeface="Calibri"/>
            </a:endParaRPr>
          </a:p>
          <a:p>
            <a:r>
              <a:rPr lang="es-ES_tradnl" dirty="0"/>
              <a:t>Juan </a:t>
            </a:r>
            <a:r>
              <a:rPr lang="es-ES_tradnl" dirty="0" err="1"/>
              <a:t>Fco</a:t>
            </a:r>
            <a:r>
              <a:rPr lang="es-ES_tradnl" dirty="0"/>
              <a:t>. Nebel Dunn</a:t>
            </a:r>
            <a:endParaRPr lang="es-ES_tradnl" dirty="0">
              <a:cs typeface="Calibri"/>
            </a:endParaRPr>
          </a:p>
          <a:p>
            <a:r>
              <a:rPr lang="es-ES_tradnl" sz="1400" dirty="0">
                <a:cs typeface="Calibri"/>
              </a:rPr>
              <a:t>Repositorio: </a:t>
            </a:r>
            <a:r>
              <a:rPr lang="es-ES_tradnl" sz="1400" dirty="0">
                <a:ea typeface="+mn-lt"/>
                <a:cs typeface="+mn-lt"/>
                <a:hlinkClick r:id="rId4"/>
              </a:rPr>
              <a:t>https://github.com/JFNebel/ecuadorian-graduates-workforce-mobility</a:t>
            </a:r>
            <a:endParaRPr lang="es-ES_tradnl" sz="1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B9BC1-9A84-044C-8113-BB0CFB74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908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0C6E4-78BA-C247-9E60-3367DBCA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645" y="1787674"/>
            <a:ext cx="9375875" cy="30812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ES_tradnl" sz="2400" i="1" dirty="0">
                <a:solidFill>
                  <a:schemeClr val="bg1"/>
                </a:solidFill>
              </a:rPr>
              <a:t>¿Cuál es la distribución de la cantidad de empleados desde un punto de vista inter-regional? ¿Se debería tomar en consideración el tamaño de compañía? (de ser así, cómo)</a:t>
            </a:r>
            <a:br>
              <a:rPr lang="es-ES_tradnl" sz="2400" i="1" dirty="0">
                <a:solidFill>
                  <a:schemeClr val="bg1"/>
                </a:solidFill>
              </a:rPr>
            </a:b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FBFED-65E6-FD4A-AE3A-3DEFCEE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95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Análisis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Distribución de empleados por región</a:t>
            </a:r>
          </a:p>
        </p:txBody>
      </p:sp>
      <p:pic>
        <p:nvPicPr>
          <p:cNvPr id="16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DF1E869B-B53B-9441-93A1-DF6BE8C23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0" y="5887800"/>
            <a:ext cx="1517059" cy="8798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1E4FA7-914D-E349-ADF3-ED5622554377}"/>
              </a:ext>
            </a:extLst>
          </p:cNvPr>
          <p:cNvSpPr/>
          <p:nvPr/>
        </p:nvSpPr>
        <p:spPr>
          <a:xfrm>
            <a:off x="225772" y="2824182"/>
            <a:ext cx="43034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_tradnl" sz="1600" dirty="0"/>
              <a:t>Tomando en cuenta cantidad de empleados y región se visualiza preliminarmente la distribución de los datos.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sz="1600" dirty="0"/>
          </a:p>
          <a:p>
            <a:pPr marL="285750" indent="-285750">
              <a:buFont typeface="Wingdings" pitchFamily="2" charset="2"/>
              <a:buChar char="v"/>
            </a:pPr>
            <a:endParaRPr lang="es-ES_tradnl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sz="1600" dirty="0"/>
              <a:t>Existen </a:t>
            </a:r>
            <a:r>
              <a:rPr lang="es-ES_tradnl" sz="1600" dirty="0" err="1"/>
              <a:t>outliers</a:t>
            </a:r>
            <a:r>
              <a:rPr lang="es-ES_tradnl" sz="1600" dirty="0"/>
              <a:t> con un orden de magnitud tan elevado que aplastan a los diagramas de caja.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C90CEBF-F96F-8448-8B71-9E404725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07" y="1891058"/>
            <a:ext cx="65278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A8186-BC72-C640-80EF-0A1A2EF5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47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2A687-C0E3-8145-8409-8F7BCC8D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 dirty="0">
                <a:solidFill>
                  <a:srgbClr val="FFFFFF"/>
                </a:solidFill>
              </a:rPr>
              <a:t>Solución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D1DB-D5FA-E94B-932D-8B59113C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3366" y="1595060"/>
            <a:ext cx="3726750" cy="1005583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s-ES_tradnl" sz="2000" dirty="0"/>
              <a:t> Se divide el análisis en cuartiles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CC86E33-E155-3541-A7B2-64C07283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366" y="2483366"/>
            <a:ext cx="3542030" cy="2053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811AF-DE9D-E04D-B540-591F9C34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239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Análisis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577" y="199287"/>
            <a:ext cx="3226526" cy="11556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Primeros 3 cuartiles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DD15DBB-5913-5542-849D-C283FDB2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54" y="2788920"/>
            <a:ext cx="3593596" cy="259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607719B0-57B6-3448-B8A6-41A0D98A1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960" y="2847350"/>
            <a:ext cx="3512579" cy="253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59737E3F-CA1E-F841-B31C-327C20E0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0347" y="2788920"/>
            <a:ext cx="3593596" cy="259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DF1E869B-B53B-9441-93A1-DF6BE8C23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40" y="5887800"/>
            <a:ext cx="1517059" cy="879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378876-E147-B94E-BECA-D8FB685FB5AE}"/>
              </a:ext>
            </a:extLst>
          </p:cNvPr>
          <p:cNvSpPr txBox="1"/>
          <p:nvPr/>
        </p:nvSpPr>
        <p:spPr>
          <a:xfrm>
            <a:off x="1840575" y="215023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Q1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943738-F67F-934C-AE93-0290672A96A5}"/>
              </a:ext>
            </a:extLst>
          </p:cNvPr>
          <p:cNvSpPr txBox="1"/>
          <p:nvPr/>
        </p:nvSpPr>
        <p:spPr>
          <a:xfrm>
            <a:off x="5867412" y="215132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Q2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F383D4-951D-6A4B-B034-4E7227C48EBD}"/>
              </a:ext>
            </a:extLst>
          </p:cNvPr>
          <p:cNvSpPr txBox="1"/>
          <p:nvPr/>
        </p:nvSpPr>
        <p:spPr>
          <a:xfrm>
            <a:off x="9894249" y="214953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Q3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6A19C-5647-B74A-A3E8-FE36F6B6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245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Análisis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70" y="5791201"/>
            <a:ext cx="9932690" cy="50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noProof="1">
                <a:solidFill>
                  <a:srgbClr val="FFFFFF"/>
                </a:solidFill>
              </a:rPr>
              <a:t>Último cuartil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F31E83C-30EF-CA45-BAA0-644400BCA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8248" y="2133758"/>
            <a:ext cx="4169239" cy="323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A9265E61-6922-8D48-A1D6-4F705DC5D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9111" y="2133600"/>
            <a:ext cx="4169441" cy="323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DF1E869B-B53B-9441-93A1-DF6BE8C2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0" y="5887800"/>
            <a:ext cx="1517059" cy="8798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23FD7-300A-F247-8057-4E258402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876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A48D-72FD-2B49-9716-C9EF50CA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 err="1">
                <a:solidFill>
                  <a:srgbClr val="FFFFFF"/>
                </a:solidFill>
              </a:rPr>
              <a:t>Conclusiones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A4146-C7BA-C145-A387-27149CD3D8CB}"/>
              </a:ext>
            </a:extLst>
          </p:cNvPr>
          <p:cNvSpPr txBox="1"/>
          <p:nvPr/>
        </p:nvSpPr>
        <p:spPr>
          <a:xfrm>
            <a:off x="4107928" y="330297"/>
            <a:ext cx="3290579" cy="6026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600" dirty="0"/>
              <a:t>Podemos </a:t>
            </a:r>
            <a:r>
              <a:rPr lang="en-US" sz="1600" dirty="0" err="1"/>
              <a:t>concluir</a:t>
            </a:r>
            <a:r>
              <a:rPr lang="en-US" sz="1600" dirty="0"/>
              <a:t> una </a:t>
            </a:r>
            <a:r>
              <a:rPr lang="en-US" sz="1600" dirty="0" err="1"/>
              <a:t>aplastante</a:t>
            </a:r>
            <a:r>
              <a:rPr lang="en-US" sz="1600" dirty="0"/>
              <a:t> </a:t>
            </a:r>
            <a:r>
              <a:rPr lang="en-US" sz="1600" dirty="0" err="1"/>
              <a:t>desigualdad</a:t>
            </a:r>
            <a:r>
              <a:rPr lang="en-US" sz="1600" dirty="0"/>
              <a:t> </a:t>
            </a:r>
            <a:r>
              <a:rPr lang="en-US" sz="1600" dirty="0" err="1"/>
              <a:t>respecto</a:t>
            </a:r>
            <a:r>
              <a:rPr lang="en-US" sz="1600" dirty="0"/>
              <a:t> a la </a:t>
            </a:r>
            <a:r>
              <a:rPr lang="en-US" sz="1600" dirty="0" err="1"/>
              <a:t>cantidad</a:t>
            </a:r>
            <a:r>
              <a:rPr lang="en-US" sz="1600" dirty="0"/>
              <a:t> de </a:t>
            </a:r>
            <a:r>
              <a:rPr lang="en-US" sz="1600" dirty="0" err="1"/>
              <a:t>empleados</a:t>
            </a:r>
            <a:r>
              <a:rPr lang="en-US" sz="1600" dirty="0"/>
              <a:t> que las </a:t>
            </a:r>
            <a:r>
              <a:rPr lang="en-US" sz="1600" dirty="0" err="1"/>
              <a:t>compañías</a:t>
            </a:r>
            <a:r>
              <a:rPr lang="en-US" sz="1600" dirty="0"/>
              <a:t> </a:t>
            </a:r>
            <a:r>
              <a:rPr lang="en-US" sz="1600" dirty="0" err="1"/>
              <a:t>demuestran</a:t>
            </a:r>
            <a:r>
              <a:rPr lang="en-US" sz="1600" dirty="0"/>
              <a:t>, </a:t>
            </a:r>
            <a:r>
              <a:rPr lang="en-US" sz="1600" dirty="0" err="1"/>
              <a:t>indiferentemente</a:t>
            </a:r>
            <a:r>
              <a:rPr lang="en-US" sz="1600" dirty="0"/>
              <a:t> de la </a:t>
            </a:r>
            <a:r>
              <a:rPr lang="en-US" sz="1600" dirty="0" err="1"/>
              <a:t>región</a:t>
            </a:r>
            <a:r>
              <a:rPr lang="en-US" sz="1600" dirty="0"/>
              <a:t>.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600" dirty="0"/>
              <a:t>Las top 1000 </a:t>
            </a:r>
            <a:r>
              <a:rPr lang="en-US" sz="1600" dirty="0" err="1"/>
              <a:t>empresas</a:t>
            </a:r>
            <a:r>
              <a:rPr lang="en-US" sz="1600" dirty="0"/>
              <a:t> del </a:t>
            </a:r>
            <a:r>
              <a:rPr lang="en-US" sz="1600" dirty="0" err="1"/>
              <a:t>ecuador</a:t>
            </a:r>
            <a:r>
              <a:rPr lang="en-US" sz="1600" dirty="0"/>
              <a:t> (1.33%) son </a:t>
            </a:r>
            <a:r>
              <a:rPr lang="en-US" sz="1600" dirty="0" err="1"/>
              <a:t>responsables</a:t>
            </a:r>
            <a:r>
              <a:rPr lang="en-US" sz="1600" dirty="0"/>
              <a:t> por el 24.3% de la </a:t>
            </a:r>
            <a:r>
              <a:rPr lang="en-US" sz="1600" dirty="0" err="1"/>
              <a:t>contratación</a:t>
            </a:r>
            <a:r>
              <a:rPr lang="en-US" sz="1600" dirty="0"/>
              <a:t>.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600" dirty="0"/>
              <a:t>El resto de los </a:t>
            </a:r>
            <a:r>
              <a:rPr lang="en-US" sz="1600" dirty="0" err="1"/>
              <a:t>emprendimientos</a:t>
            </a:r>
            <a:r>
              <a:rPr lang="en-US" sz="1600" dirty="0"/>
              <a:t> (95.66%) </a:t>
            </a:r>
            <a:r>
              <a:rPr lang="en-US" sz="1600" dirty="0" err="1"/>
              <a:t>sigue</a:t>
            </a:r>
            <a:r>
              <a:rPr lang="en-US" sz="1600" dirty="0"/>
              <a:t> la </a:t>
            </a:r>
            <a:r>
              <a:rPr lang="en-US" sz="1600" dirty="0" err="1"/>
              <a:t>tendencia</a:t>
            </a:r>
            <a:r>
              <a:rPr lang="en-US" sz="1600" dirty="0"/>
              <a:t> de </a:t>
            </a:r>
            <a:r>
              <a:rPr lang="en-US" sz="1600" dirty="0" err="1"/>
              <a:t>tener</a:t>
            </a:r>
            <a:r>
              <a:rPr lang="en-US" sz="1600" dirty="0"/>
              <a:t> de 4 a 20 </a:t>
            </a:r>
            <a:r>
              <a:rPr lang="en-US" sz="1600" dirty="0" err="1"/>
              <a:t>trabajadores</a:t>
            </a:r>
            <a:r>
              <a:rPr lang="en-US" sz="1600" dirty="0"/>
              <a:t> </a:t>
            </a:r>
            <a:r>
              <a:rPr lang="en-US" sz="1600" dirty="0" err="1"/>
              <a:t>indistintamente</a:t>
            </a:r>
            <a:r>
              <a:rPr lang="en-US" sz="1600" dirty="0"/>
              <a:t> de la region.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F60E8B80-35C7-B746-A72C-1A10DF8FBC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8787" y="330297"/>
            <a:ext cx="2823586" cy="202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DBB72665-1E32-7848-8473-4241DA24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8787" y="4511331"/>
            <a:ext cx="2823586" cy="219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B0FCC4E6-B49C-C946-AB94-1E5266AF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8787" y="2595101"/>
            <a:ext cx="2823587" cy="203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6220F-C766-3246-AA6A-21DCFC4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672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376C2-22E1-C641-8D4C-511B6A53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88" y="604822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 dirty="0">
                <a:solidFill>
                  <a:srgbClr val="FFFFFF"/>
                </a:solidFill>
              </a:rPr>
              <a:t>Ahora usamos otra fuente de datos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B02B412-F16E-834E-BE51-645AD0AC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666" y="2029967"/>
            <a:ext cx="4974336" cy="27980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E2610-1017-9A44-BE20-F4659532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627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2A687-C0E3-8145-8409-8F7BCC8D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endParaRPr lang="es-ES_tradn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D1DB-D5FA-E94B-932D-8B59113C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s-ES" sz="2000" dirty="0"/>
              <a:t>Recolectamos cerca de 59 universidades distribuidas en 17 provincias del país</a:t>
            </a:r>
            <a:endParaRPr lang="es-EC" sz="2000" dirty="0"/>
          </a:p>
          <a:p>
            <a:endParaRPr lang="es-ES_tradnl" sz="2000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4B5D489-3169-4A4E-B2F7-82662CB4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314" y="6177350"/>
            <a:ext cx="1186946" cy="6676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0F08C-BEA6-574C-89B9-C4F0A746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793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0C6E4-78BA-C247-9E60-3367DBCA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93" y="2196857"/>
            <a:ext cx="9375875" cy="24642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s-ES_tradnl" sz="2400" i="1" dirty="0">
                <a:solidFill>
                  <a:schemeClr val="bg1"/>
                </a:solidFill>
              </a:rPr>
            </a:br>
            <a:br>
              <a:rPr lang="es-ES_tradnl" sz="2400" i="1" dirty="0">
                <a:solidFill>
                  <a:schemeClr val="bg1"/>
                </a:solidFill>
              </a:rPr>
            </a:br>
            <a:r>
              <a:rPr lang="es-ES_tradnl" sz="2400" i="1" dirty="0">
                <a:solidFill>
                  <a:schemeClr val="bg1"/>
                </a:solidFill>
              </a:rPr>
              <a:t>¿La presencia de universidades en una provincia genera dinámica en la cantidad de empleados y la cantidad de empresas en esas localidades?</a:t>
            </a:r>
            <a:br>
              <a:rPr lang="es-ES_tradnl" sz="2400" i="1" dirty="0">
                <a:solidFill>
                  <a:schemeClr val="bg1"/>
                </a:solidFill>
              </a:rPr>
            </a:br>
            <a:br>
              <a:rPr lang="es-ES_tradnl" sz="2400" i="1" dirty="0">
                <a:solidFill>
                  <a:schemeClr val="bg1"/>
                </a:solidFill>
              </a:rPr>
            </a:br>
            <a:br>
              <a:rPr lang="es-ES_tradnl" sz="2400" i="1" dirty="0">
                <a:solidFill>
                  <a:schemeClr val="bg1"/>
                </a:solidFill>
              </a:rPr>
            </a:b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3CA76-8727-4C4F-A108-3FFC647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029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0C0465-8B27-4CC8-8D68-7D3B0313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s-ES" sz="3400" dirty="0">
                <a:solidFill>
                  <a:srgbClr val="FFFFFF"/>
                </a:solidFill>
              </a:rPr>
              <a:t>Dinámica de Empresas y Empleados por cantidad de universidades</a:t>
            </a:r>
            <a:endParaRPr lang="es-EC" sz="3400" dirty="0">
              <a:solidFill>
                <a:srgbClr val="FFFFFF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BA8137-1FDB-42B6-9FD5-63B76F93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10" y="1834954"/>
            <a:ext cx="3391510" cy="30608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D99F1C-7868-4AEE-8E45-D5870BB86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67" y="1787654"/>
            <a:ext cx="3391510" cy="2959093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A25FC6F-BA24-4640-8F8E-BE7B18678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 anchor="ctr">
            <a:normAutofit/>
          </a:bodyPr>
          <a:lstStyle/>
          <a:p>
            <a:r>
              <a:rPr lang="es-ES" sz="1700" dirty="0"/>
              <a:t>Se puede observar que existe una marcada diferencia entre las provincias en las cuales hay mayor cantidad de universidades, en estas se genera mayor empleo y una mayor cantidad de empresas.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6402B776-57A3-4D4D-B85C-8295F4848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52" y="6121783"/>
            <a:ext cx="1186946" cy="6676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76EA4A-D7B5-A147-9D42-34C444F6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762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2A687-C0E3-8145-8409-8F7BCC8D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 dirty="0">
                <a:solidFill>
                  <a:schemeClr val="bg1"/>
                </a:solidFill>
              </a:rPr>
              <a:t>¿Qué nos motiva?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3FBD3AD-1A49-4E01-9794-7C3ADD7F00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F14174-B062-2549-974F-518827B2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785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4531F-72B3-4B88-A12E-49462B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Conclusión pregunta</a:t>
            </a:r>
            <a:endParaRPr lang="es-EC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E1D30C-E0CC-48AD-9834-5B9BCB75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s-ES" sz="2000" dirty="0"/>
              <a:t>Se pudo observar que la localización de las universidades podría incidir en la cantidad de empleos y empresas en cada localidad.</a:t>
            </a:r>
          </a:p>
          <a:p>
            <a:pPr>
              <a:buFont typeface="Wingdings" pitchFamily="2" charset="2"/>
              <a:buChar char="v"/>
            </a:pPr>
            <a:r>
              <a:rPr lang="es-ES" sz="2000" dirty="0"/>
              <a:t>Si bien hay provincias en las cuales no existen universidades se puede observar que, si se genera empleo y empresas, lo cual abre la puerta a que exista una migración de conocimiento hacia esas localidades.</a:t>
            </a:r>
          </a:p>
          <a:p>
            <a:pPr>
              <a:buFont typeface="Wingdings" pitchFamily="2" charset="2"/>
              <a:buChar char="v"/>
            </a:pPr>
            <a:r>
              <a:rPr lang="es-ES" sz="2000" dirty="0"/>
              <a:t>Para un análisis posterior podríamos orientarnos hacia las zonas de mayor impacto de empresas y empleo para un análisis más profundo sobre los perfiles para cada tipo de empresa.</a:t>
            </a:r>
            <a:endParaRPr lang="es-EC" sz="2000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2851439-1BD2-2546-8EB5-A20282A7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99" y="6053818"/>
            <a:ext cx="1186946" cy="6676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E7B2A-7086-564E-9310-7BEDA7C2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241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0C6E4-78BA-C247-9E60-3367DBCA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824" y="2780924"/>
            <a:ext cx="9375875" cy="12961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s-ES_tradnl" sz="2400" i="1" dirty="0">
                <a:solidFill>
                  <a:schemeClr val="bg1"/>
                </a:solidFill>
              </a:rPr>
            </a:br>
            <a:br>
              <a:rPr lang="es-ES_tradnl" sz="2400" i="1" dirty="0">
                <a:solidFill>
                  <a:schemeClr val="bg1"/>
                </a:solidFill>
              </a:rPr>
            </a:br>
            <a:r>
              <a:rPr lang="es-ES_tradnl" sz="2400" i="1" dirty="0">
                <a:solidFill>
                  <a:schemeClr val="bg1"/>
                </a:solidFill>
              </a:rPr>
              <a:t>¿Cómo se vería un perfil representativo de habilidades que posee un trabajador dependiendo de la industria?</a:t>
            </a:r>
            <a:br>
              <a:rPr lang="es-ES_tradnl" sz="2400" i="1" dirty="0">
                <a:solidFill>
                  <a:schemeClr val="bg1"/>
                </a:solidFill>
              </a:rPr>
            </a:br>
            <a:br>
              <a:rPr lang="es-ES_tradnl" sz="2400" i="1" dirty="0">
                <a:solidFill>
                  <a:schemeClr val="bg1"/>
                </a:solidFill>
              </a:rPr>
            </a:b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F2C76-A77E-C247-B0C1-32FC68F4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7064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2A687-C0E3-8145-8409-8F7BCC8D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 dirty="0">
                <a:solidFill>
                  <a:srgbClr val="FFFFFF"/>
                </a:solidFill>
              </a:rPr>
              <a:t>¿Cómo están compuestos nuestros perfiles?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3EC23307-F9BB-BD4E-8B98-0910251DE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78511"/>
              </p:ext>
            </p:extLst>
          </p:nvPr>
        </p:nvGraphicFramePr>
        <p:xfrm>
          <a:off x="7230195" y="2394552"/>
          <a:ext cx="3321177" cy="206889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05176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1716001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30424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Industria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3042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46039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S1 (TF-IDF)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S2 (TF-IDF)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Sn (TF-IDF)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S3 (TF-IDF)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S4 (TF-IDF)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Sn (TF-IDF)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DD79F0A4-1E5A-694D-A67A-335DEFF6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665" y="6190340"/>
            <a:ext cx="1186946" cy="6676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49675-9C21-0E43-B7D4-36F4CDFA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1274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2A687-C0E3-8145-8409-8F7BCC8D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ctr"/>
            <a:r>
              <a:rPr lang="es-ES_tradnl" sz="4000" dirty="0">
                <a:solidFill>
                  <a:srgbClr val="FFFFFF"/>
                </a:solidFill>
              </a:rPr>
              <a:t>¿TF-IDF (NLP)?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DD79F0A4-1E5A-694D-A67A-335DEFF6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17" y="6190340"/>
            <a:ext cx="1186946" cy="667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9EE647-DA1A-F14C-9066-147C8A271FE7}"/>
              </a:ext>
            </a:extLst>
          </p:cNvPr>
          <p:cNvSpPr txBox="1"/>
          <p:nvPr/>
        </p:nvSpPr>
        <p:spPr>
          <a:xfrm>
            <a:off x="6802718" y="1680342"/>
            <a:ext cx="4142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No solo toma en consideración que tan frecuente es un término.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Permite contrastar las frecuencia con la que un termino aparece con qué tan frecuente es a través de documentos. </a:t>
            </a:r>
          </a:p>
          <a:p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Obtenemos las habilidades más características por industria y conocemos las habilidades más transversales entre industrias.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37008D-A85B-784C-A041-FD7A476D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1949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Habilidades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transversales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Top 20 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" y="6171011"/>
            <a:ext cx="1186946" cy="667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38F93-DCB8-A542-8B65-AD7F7AE0D671}"/>
                  </a:ext>
                </a:extLst>
              </p:cNvPr>
              <p:cNvSpPr txBox="1"/>
              <p:nvPr/>
            </p:nvSpPr>
            <p:spPr>
              <a:xfrm>
                <a:off x="4937462" y="2818153"/>
                <a:ext cx="2317076" cy="709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_tradnl" sz="3200" i="1" dirty="0"/>
                  <a:t>IDF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38F93-DCB8-A542-8B65-AD7F7AE0D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462" y="2818153"/>
                <a:ext cx="2317076" cy="709297"/>
              </a:xfrm>
              <a:prstGeom prst="rect">
                <a:avLst/>
              </a:prstGeom>
              <a:blipFill>
                <a:blip r:embed="rId3"/>
                <a:stretch>
                  <a:fillRect l="-10326" b="-175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9B70CFB-BFCE-9242-B2DF-357ED3D04599}"/>
              </a:ext>
            </a:extLst>
          </p:cNvPr>
          <p:cNvSpPr txBox="1"/>
          <p:nvPr/>
        </p:nvSpPr>
        <p:spPr>
          <a:xfrm>
            <a:off x="240722" y="5059911"/>
            <a:ext cx="8203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En nuestro caso </a:t>
            </a:r>
            <a:r>
              <a:rPr lang="es-ES_tradnl" i="1" dirty="0"/>
              <a:t>d</a:t>
            </a:r>
            <a:r>
              <a:rPr lang="es-ES_tradnl" dirty="0"/>
              <a:t> es el número de industrias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Y </a:t>
            </a:r>
            <a:r>
              <a:rPr lang="es-ES_tradnl" i="1" dirty="0"/>
              <a:t>n</a:t>
            </a:r>
            <a:r>
              <a:rPr lang="es-ES_tradnl" dirty="0"/>
              <a:t> es el número de industrias que mencionan la habilidad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41A93-0502-6B47-A047-8EFF26D1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014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Habilidades transversales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Top 20 IDF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D5A58-5C5D-214E-BB21-3A66D7AA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65709"/>
            <a:ext cx="5608320" cy="548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99" y="6145893"/>
            <a:ext cx="1186946" cy="6676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DD3CC-E5A4-884C-AAB1-A0C56C09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14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Habilidades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" y="6171011"/>
            <a:ext cx="1186946" cy="667657"/>
          </a:xfrm>
          <a:prstGeom prst="rect">
            <a:avLst/>
          </a:prstGeom>
        </p:spPr>
      </p:pic>
      <p:pic>
        <p:nvPicPr>
          <p:cNvPr id="26626" name="Picture 2">
            <a:extLst>
              <a:ext uri="{FF2B5EF4-FFF2-40B4-BE49-F238E27FC236}">
                <a16:creationId xmlns:a16="http://schemas.microsoft.com/office/drawing/2014/main" id="{A031C02C-D2DF-5644-9E9A-F946E95B4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24" y="1806065"/>
            <a:ext cx="6773672" cy="48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C5830B-0D40-D94A-B6FA-227C3961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8975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2A687-C0E3-8145-8409-8F7BCC8D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ctr"/>
            <a:r>
              <a:rPr lang="es-ES_tradnl" sz="4000" dirty="0">
                <a:solidFill>
                  <a:srgbClr val="FFFFFF"/>
                </a:solidFill>
              </a:rPr>
              <a:t>¿Qué industrias tomamos?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DD79F0A4-1E5A-694D-A67A-335DEFF6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847" y="6190340"/>
            <a:ext cx="1186946" cy="667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9EE647-DA1A-F14C-9066-147C8A271FE7}"/>
              </a:ext>
            </a:extLst>
          </p:cNvPr>
          <p:cNvSpPr txBox="1"/>
          <p:nvPr/>
        </p:nvSpPr>
        <p:spPr>
          <a:xfrm>
            <a:off x="6802718" y="1680342"/>
            <a:ext cx="4142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Construction</a:t>
            </a:r>
            <a:r>
              <a:rPr lang="es-ES_tradnl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Oil</a:t>
            </a:r>
            <a:r>
              <a:rPr lang="es-ES_tradnl" dirty="0"/>
              <a:t> &amp; </a:t>
            </a:r>
            <a:r>
              <a:rPr lang="es-ES_tradnl" dirty="0" err="1"/>
              <a:t>Energy</a:t>
            </a: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IT &amp; Telecom </a:t>
            </a:r>
            <a:r>
              <a:rPr lang="es-ES_tradnl" dirty="0" err="1"/>
              <a:t>Services</a:t>
            </a:r>
            <a:r>
              <a:rPr lang="es-ES_tradnl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Software </a:t>
            </a:r>
            <a:r>
              <a:rPr lang="es-ES_tradnl" dirty="0" err="1"/>
              <a:t>Development</a:t>
            </a: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Finance</a:t>
            </a:r>
            <a:r>
              <a:rPr lang="es-ES_tradnl" dirty="0"/>
              <a:t> &amp; </a:t>
            </a:r>
            <a:r>
              <a:rPr lang="es-ES_tradnl" dirty="0" err="1"/>
              <a:t>Banking</a:t>
            </a:r>
            <a:r>
              <a:rPr lang="es-ES_tradnl" dirty="0"/>
              <a:t> Sector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Pharmaceuticals</a:t>
            </a: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Wholesale</a:t>
            </a: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Consumer</a:t>
            </a:r>
            <a:r>
              <a:rPr lang="es-ES_tradnl" dirty="0"/>
              <a:t> </a:t>
            </a:r>
            <a:r>
              <a:rPr lang="es-ES_tradnl" dirty="0" err="1"/>
              <a:t>Product</a:t>
            </a:r>
            <a:r>
              <a:rPr lang="es-ES_tradnl" dirty="0"/>
              <a:t> </a:t>
            </a:r>
            <a:r>
              <a:rPr lang="es-ES_tradnl" dirty="0" err="1"/>
              <a:t>Goods</a:t>
            </a: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Food</a:t>
            </a:r>
            <a:r>
              <a:rPr lang="es-ES_tradnl" dirty="0"/>
              <a:t> &amp; </a:t>
            </a:r>
            <a:r>
              <a:rPr lang="es-ES_tradnl" dirty="0" err="1"/>
              <a:t>Beverages</a:t>
            </a:r>
            <a:r>
              <a:rPr lang="es-ES_tradnl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Retail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Education</a:t>
            </a: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23AE98-ADA5-7940-AEE1-6FC9077C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6085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9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9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Rectangle 1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9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Freeform: Shape 19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Habilidad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TF-IDF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C24446E-837E-8346-8F48-AB2BD8F0D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5" r="2" b="2"/>
          <a:stretch/>
        </p:blipFill>
        <p:spPr>
          <a:xfrm>
            <a:off x="4498804" y="87543"/>
            <a:ext cx="5826102" cy="668291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449" y="5552168"/>
            <a:ext cx="1186946" cy="6676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1CE56-C45D-2D48-92D7-D5638FD0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502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9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9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Rectangle 1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9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Freeform: Shape 19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Habilidad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15" y="6181420"/>
            <a:ext cx="1186946" cy="667657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4562F9B-D21E-D84A-9B24-FA1612F61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78" y="342751"/>
            <a:ext cx="7532105" cy="55022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F2D06-CDB9-1047-8312-765378E8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865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A48D-72FD-2B49-9716-C9EF50CA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/>
              <a:t>Metodología</a:t>
            </a:r>
            <a:r>
              <a:rPr lang="en-US" sz="5400" dirty="0"/>
              <a:t> (Datasets)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18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956410F2-4A6D-8B4B-9A78-2D9F65605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48" y="2945759"/>
            <a:ext cx="4974336" cy="2885115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ACA6325-5E7A-224D-835B-8413C2277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2991619"/>
            <a:ext cx="4974336" cy="27980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83C38-8386-7741-A3D8-0EA08B1F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7846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Industrias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técnicas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7" y="6221682"/>
            <a:ext cx="1186946" cy="667657"/>
          </a:xfrm>
          <a:prstGeom prst="rect">
            <a:avLst/>
          </a:prstGeom>
        </p:spPr>
      </p:pic>
      <p:graphicFrame>
        <p:nvGraphicFramePr>
          <p:cNvPr id="11" name="Content Placeholder 16">
            <a:extLst>
              <a:ext uri="{FF2B5EF4-FFF2-40B4-BE49-F238E27FC236}">
                <a16:creationId xmlns:a16="http://schemas.microsoft.com/office/drawing/2014/main" id="{86383331-AB6A-F94A-8A3F-26F7B7EFA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716394"/>
              </p:ext>
            </p:extLst>
          </p:nvPr>
        </p:nvGraphicFramePr>
        <p:xfrm>
          <a:off x="198997" y="1788886"/>
          <a:ext cx="6526489" cy="205830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154353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3372136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8239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Construction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823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3862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Construction (0.0561)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AutoCAD (0.035)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Engineering (0.0282)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Construction Management (0.0243)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Civil Engineering (0.0178)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Pre-construction (0.011)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Contract Negotiation (0.01)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Administration (0.009)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English (T) (0.008)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6">
            <a:extLst>
              <a:ext uri="{FF2B5EF4-FFF2-40B4-BE49-F238E27FC236}">
                <a16:creationId xmlns:a16="http://schemas.microsoft.com/office/drawing/2014/main" id="{8800BD21-4D50-C74D-B274-C3F75061C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555622"/>
              </p:ext>
            </p:extLst>
          </p:nvPr>
        </p:nvGraphicFramePr>
        <p:xfrm>
          <a:off x="198997" y="4096574"/>
          <a:ext cx="6526489" cy="174732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154353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3372136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569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Oil</a:t>
                      </a:r>
                      <a:r>
                        <a:rPr lang="es-ES" sz="14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&amp; </a:t>
                      </a:r>
                      <a:r>
                        <a:rPr lang="es-ES" sz="1400" b="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Energy</a:t>
                      </a:r>
                      <a:endParaRPr lang="en-US" sz="14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56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2334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Petroleum (0.1355)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Energy (0.1004)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Oil &amp; Gas (0.0999)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Gas (0.0923)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Onshore Operations (0.0722)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Spanish (0.0067)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English (T)(0.0065)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Negotiation (T) (0.0063)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5CD90B1F-F87E-694F-9D71-5C20EFFB59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657534"/>
              </p:ext>
            </p:extLst>
          </p:nvPr>
        </p:nvGraphicFramePr>
        <p:xfrm>
          <a:off x="6986275" y="2612814"/>
          <a:ext cx="4872972" cy="22612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861292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771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</a:rPr>
                        <a:t>IT &amp; Telecom </a:t>
                      </a:r>
                      <a:r>
                        <a:rPr lang="es-ES" sz="1400" dirty="0" err="1">
                          <a:effectLst/>
                          <a:latin typeface="+mn-lt"/>
                        </a:rPr>
                        <a:t>Services</a:t>
                      </a:r>
                      <a:endParaRPr lang="en-US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77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+mn-lt"/>
                        </a:rPr>
                        <a:t>Hard Skills</a:t>
                      </a:r>
                      <a:endParaRPr lang="en-US" sz="1400" b="1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+mn-lt"/>
                        </a:rPr>
                        <a:t>Soft skills</a:t>
                      </a:r>
                      <a:endParaRPr lang="en-US" sz="1400" b="1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604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1. Telecommunications (0.174)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2. Business Intelligence (BI) (0.039)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3. PHP (0.0268)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4. Networking (0.02077)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5. Internet Protocol (0.02044)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6. HTML5 (0.2)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7. SQL (0.018)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</a:rPr>
                        <a:t>1. </a:t>
                      </a:r>
                      <a:r>
                        <a:rPr lang="es-ES" sz="1400" dirty="0" err="1">
                          <a:effectLst/>
                          <a:latin typeface="+mn-lt"/>
                        </a:rPr>
                        <a:t>Teaching</a:t>
                      </a:r>
                      <a:r>
                        <a:rPr lang="es-ES" sz="1400" dirty="0">
                          <a:effectLst/>
                          <a:latin typeface="+mn-lt"/>
                        </a:rPr>
                        <a:t> (0.0087)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</a:rPr>
                        <a:t>2. Time </a:t>
                      </a:r>
                      <a:r>
                        <a:rPr lang="es-ES" sz="1400" dirty="0" err="1">
                          <a:effectLst/>
                          <a:latin typeface="+mn-lt"/>
                        </a:rPr>
                        <a:t>management</a:t>
                      </a:r>
                      <a:r>
                        <a:rPr lang="es-ES" sz="1400" dirty="0">
                          <a:effectLst/>
                          <a:latin typeface="+mn-lt"/>
                        </a:rPr>
                        <a:t> (0.0087)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</a:rPr>
                        <a:t>3. </a:t>
                      </a:r>
                      <a:r>
                        <a:rPr lang="es-ES" sz="1400" dirty="0" err="1">
                          <a:effectLst/>
                          <a:latin typeface="+mn-lt"/>
                        </a:rPr>
                        <a:t>Leadership</a:t>
                      </a:r>
                      <a:r>
                        <a:rPr lang="es-ES" sz="1400" dirty="0">
                          <a:effectLst/>
                          <a:latin typeface="+mn-lt"/>
                        </a:rPr>
                        <a:t> (0.007)(T)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43BA53-A695-8B4B-BB43-3FE1F6DD20FF}"/>
              </a:ext>
            </a:extLst>
          </p:cNvPr>
          <p:cNvSpPr txBox="1"/>
          <p:nvPr/>
        </p:nvSpPr>
        <p:spPr>
          <a:xfrm>
            <a:off x="7756502" y="6401623"/>
            <a:ext cx="32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** (T) significa que es transversal también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06E73-F83F-5846-A127-4DDFD6E2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60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Industrias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técnicas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9" y="6205083"/>
            <a:ext cx="1186946" cy="667657"/>
          </a:xfrm>
          <a:prstGeom prst="rect">
            <a:avLst/>
          </a:prstGeom>
        </p:spPr>
      </p:pic>
      <p:graphicFrame>
        <p:nvGraphicFramePr>
          <p:cNvPr id="11" name="Content Placeholder 16">
            <a:extLst>
              <a:ext uri="{FF2B5EF4-FFF2-40B4-BE49-F238E27FC236}">
                <a16:creationId xmlns:a16="http://schemas.microsoft.com/office/drawing/2014/main" id="{86383331-AB6A-F94A-8A3F-26F7B7EFA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387276"/>
              </p:ext>
            </p:extLst>
          </p:nvPr>
        </p:nvGraphicFramePr>
        <p:xfrm>
          <a:off x="2713597" y="1827627"/>
          <a:ext cx="6526489" cy="223286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154353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3372136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6299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Software </a:t>
                      </a:r>
                      <a:r>
                        <a:rPr lang="es-ES" sz="1400" dirty="0" err="1">
                          <a:effectLst/>
                        </a:rPr>
                        <a:t>Development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62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5896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Software Development (0.1383)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JavaScript (0.1133)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Python (0.095)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Open ERP (0.095)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Java (0.082)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</a:t>
                      </a:r>
                      <a:r>
                        <a:rPr lang="en-US" sz="1400" dirty="0" err="1">
                          <a:effectLst/>
                        </a:rPr>
                        <a:t>Genexus</a:t>
                      </a:r>
                      <a:r>
                        <a:rPr lang="en-US" sz="1400" dirty="0">
                          <a:effectLst/>
                        </a:rPr>
                        <a:t> (0.071)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PHP (0.069)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Accountability (0.015)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Communication (T) (0.012)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Research (T) (0.011)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6">
            <a:extLst>
              <a:ext uri="{FF2B5EF4-FFF2-40B4-BE49-F238E27FC236}">
                <a16:creationId xmlns:a16="http://schemas.microsoft.com/office/drawing/2014/main" id="{8800BD21-4D50-C74D-B274-C3F75061C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513433"/>
              </p:ext>
            </p:extLst>
          </p:nvPr>
        </p:nvGraphicFramePr>
        <p:xfrm>
          <a:off x="2713597" y="4270310"/>
          <a:ext cx="6526489" cy="174732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696347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2830142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569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Finance</a:t>
                      </a:r>
                      <a:r>
                        <a:rPr lang="es-ES" sz="14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&amp; </a:t>
                      </a:r>
                      <a:r>
                        <a:rPr lang="es-ES" sz="1400" b="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Banking</a:t>
                      </a:r>
                      <a:r>
                        <a:rPr lang="es-ES" sz="14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Sector</a:t>
                      </a:r>
                      <a:endParaRPr lang="en-US" sz="14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56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2334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Banking (0.1486)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Financial Analysis &amp; General Finance (0.104)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Bookkeeping (0.011)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Teamwork (0.011) (T)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Customer Service (0.008) (T)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Business Strategy (0.007) (T)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43BA53-A695-8B4B-BB43-3FE1F6DD20FF}"/>
              </a:ext>
            </a:extLst>
          </p:cNvPr>
          <p:cNvSpPr txBox="1"/>
          <p:nvPr/>
        </p:nvSpPr>
        <p:spPr>
          <a:xfrm>
            <a:off x="7621886" y="6356350"/>
            <a:ext cx="32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** (T) significa que es transversal también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209C-7D5E-B648-A3F4-1560DE0D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1553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Industrias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mixtas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" y="6205082"/>
            <a:ext cx="1186946" cy="667657"/>
          </a:xfrm>
          <a:prstGeom prst="rect">
            <a:avLst/>
          </a:prstGeom>
        </p:spPr>
      </p:pic>
      <p:graphicFrame>
        <p:nvGraphicFramePr>
          <p:cNvPr id="11" name="Content Placeholder 16">
            <a:extLst>
              <a:ext uri="{FF2B5EF4-FFF2-40B4-BE49-F238E27FC236}">
                <a16:creationId xmlns:a16="http://schemas.microsoft.com/office/drawing/2014/main" id="{86383331-AB6A-F94A-8A3F-26F7B7EFA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846729"/>
              </p:ext>
            </p:extLst>
          </p:nvPr>
        </p:nvGraphicFramePr>
        <p:xfrm>
          <a:off x="2713597" y="1827627"/>
          <a:ext cx="6526489" cy="211560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961523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2564966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6299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Pharmaceuticals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62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5896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Pharmaceutics (0.097)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Good Manufacturing Practice (GMP) (0.034)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Pharmacy (0.017)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Quality Control (0.0148)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Teamwork (T) (0.0136)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Personal Development (0.013)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Lecturing (0.012)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Leadership (T) (0.009)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6">
            <a:extLst>
              <a:ext uri="{FF2B5EF4-FFF2-40B4-BE49-F238E27FC236}">
                <a16:creationId xmlns:a16="http://schemas.microsoft.com/office/drawing/2014/main" id="{8800BD21-4D50-C74D-B274-C3F75061C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88189"/>
              </p:ext>
            </p:extLst>
          </p:nvPr>
        </p:nvGraphicFramePr>
        <p:xfrm>
          <a:off x="2713597" y="4270310"/>
          <a:ext cx="6526489" cy="174732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696347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2830142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569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Wholesale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56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2334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Accounting (0.013)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Business Control (0.013)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External Audit (0.013)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Sales (T) (0.017)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Sales Management (0.016)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Team Building (0.012)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43BA53-A695-8B4B-BB43-3FE1F6DD20FF}"/>
              </a:ext>
            </a:extLst>
          </p:cNvPr>
          <p:cNvSpPr txBox="1"/>
          <p:nvPr/>
        </p:nvSpPr>
        <p:spPr>
          <a:xfrm>
            <a:off x="7621886" y="6385023"/>
            <a:ext cx="32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** (T) significa que es transversal también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C180E-486E-CB4F-BF4F-C9CD2A38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9162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Industrias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mixtas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" y="6189851"/>
            <a:ext cx="1186946" cy="667657"/>
          </a:xfrm>
          <a:prstGeom prst="rect">
            <a:avLst/>
          </a:prstGeom>
        </p:spPr>
      </p:pic>
      <p:graphicFrame>
        <p:nvGraphicFramePr>
          <p:cNvPr id="11" name="Content Placeholder 16">
            <a:extLst>
              <a:ext uri="{FF2B5EF4-FFF2-40B4-BE49-F238E27FC236}">
                <a16:creationId xmlns:a16="http://schemas.microsoft.com/office/drawing/2014/main" id="{86383331-AB6A-F94A-8A3F-26F7B7EFA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438383"/>
              </p:ext>
            </p:extLst>
          </p:nvPr>
        </p:nvGraphicFramePr>
        <p:xfrm>
          <a:off x="2713597" y="1827627"/>
          <a:ext cx="6526489" cy="211560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961523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2564966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6299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Consumer Product Goods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62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5896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Manufacturing (0.02)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Fast-Moving Consumer Goods (FMCG) (0.019)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Retail Packaging (0.011)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Team Management (0.026)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Teamwork (T) (0.012)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Sales (T) (0.011)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Leadership (T) (0.0114)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6">
            <a:extLst>
              <a:ext uri="{FF2B5EF4-FFF2-40B4-BE49-F238E27FC236}">
                <a16:creationId xmlns:a16="http://schemas.microsoft.com/office/drawing/2014/main" id="{8800BD21-4D50-C74D-B274-C3F75061C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671506"/>
              </p:ext>
            </p:extLst>
          </p:nvPr>
        </p:nvGraphicFramePr>
        <p:xfrm>
          <a:off x="2713597" y="4270310"/>
          <a:ext cx="6526489" cy="174732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696347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2830142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569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Wholesale</a:t>
                      </a:r>
                      <a:endParaRPr lang="en-US" sz="14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56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2334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Accounting (0.013)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Business Control (0.013)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External Audit (0.013)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Sales (T) (0.017)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Sales Management (0.016)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Team Building (0.012)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43BA53-A695-8B4B-BB43-3FE1F6DD20FF}"/>
              </a:ext>
            </a:extLst>
          </p:cNvPr>
          <p:cNvSpPr txBox="1"/>
          <p:nvPr/>
        </p:nvSpPr>
        <p:spPr>
          <a:xfrm>
            <a:off x="7791014" y="6375840"/>
            <a:ext cx="32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** (T) significa que es transversal también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B776A-8FA8-834C-9082-780F077C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5897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Industrias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orientadas</a:t>
            </a:r>
            <a:r>
              <a:rPr lang="en-US" sz="4000" dirty="0">
                <a:solidFill>
                  <a:srgbClr val="FFFFFF"/>
                </a:solidFill>
              </a:rPr>
              <a:t> al </a:t>
            </a:r>
            <a:r>
              <a:rPr lang="en-US" sz="4000" dirty="0" err="1">
                <a:solidFill>
                  <a:srgbClr val="FFFFFF"/>
                </a:solidFill>
              </a:rPr>
              <a:t>servicio</a:t>
            </a:r>
            <a:r>
              <a:rPr lang="en-US" sz="4000" dirty="0">
                <a:solidFill>
                  <a:srgbClr val="FFFFFF"/>
                </a:solidFill>
              </a:rPr>
              <a:t> al </a:t>
            </a:r>
            <a:r>
              <a:rPr lang="en-US" sz="4000" dirty="0" err="1">
                <a:solidFill>
                  <a:srgbClr val="FFFFFF"/>
                </a:solidFill>
              </a:rPr>
              <a:t>cliente</a:t>
            </a:r>
            <a:r>
              <a:rPr lang="en-US" sz="4000" dirty="0">
                <a:solidFill>
                  <a:srgbClr val="FFFFFF"/>
                </a:solidFill>
              </a:rPr>
              <a:t> y al </a:t>
            </a:r>
            <a:r>
              <a:rPr lang="en-US" sz="4000" dirty="0" err="1">
                <a:solidFill>
                  <a:srgbClr val="FFFFFF"/>
                </a:solidFill>
              </a:rPr>
              <a:t>trato</a:t>
            </a:r>
            <a:r>
              <a:rPr lang="en-US" sz="4000" dirty="0">
                <a:solidFill>
                  <a:srgbClr val="FFFFFF"/>
                </a:solidFill>
              </a:rPr>
              <a:t> de personas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" y="6215562"/>
            <a:ext cx="1186946" cy="667657"/>
          </a:xfrm>
          <a:prstGeom prst="rect">
            <a:avLst/>
          </a:prstGeom>
        </p:spPr>
      </p:pic>
      <p:graphicFrame>
        <p:nvGraphicFramePr>
          <p:cNvPr id="11" name="Content Placeholder 16">
            <a:extLst>
              <a:ext uri="{FF2B5EF4-FFF2-40B4-BE49-F238E27FC236}">
                <a16:creationId xmlns:a16="http://schemas.microsoft.com/office/drawing/2014/main" id="{86383331-AB6A-F94A-8A3F-26F7B7EFA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663836"/>
              </p:ext>
            </p:extLst>
          </p:nvPr>
        </p:nvGraphicFramePr>
        <p:xfrm>
          <a:off x="2713597" y="1827627"/>
          <a:ext cx="6526489" cy="211560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348875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3177614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6299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Food &amp; Beverages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62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5896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Human Resources (HR) (0.012)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Microsoft Office (T) (0.005)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Leadership (T) (0.0129)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Teamwork (T) (0.012)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Business Management (T) (0.01)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Consumer-focused Service (0.01)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6">
            <a:extLst>
              <a:ext uri="{FF2B5EF4-FFF2-40B4-BE49-F238E27FC236}">
                <a16:creationId xmlns:a16="http://schemas.microsoft.com/office/drawing/2014/main" id="{8800BD21-4D50-C74D-B274-C3F75061C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045834"/>
              </p:ext>
            </p:extLst>
          </p:nvPr>
        </p:nvGraphicFramePr>
        <p:xfrm>
          <a:off x="2713597" y="4270310"/>
          <a:ext cx="6526489" cy="174732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696347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2830142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569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Retail</a:t>
                      </a:r>
                      <a:endParaRPr lang="en-US" sz="14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56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2334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Import (0.0115)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Income Tax (0.0115)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Sales (T) (0.016)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Teamwork (T) (0.0129)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Leadership (T) (0.0116)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Can Do Approach (0.0114)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43BA53-A695-8B4B-BB43-3FE1F6DD20FF}"/>
              </a:ext>
            </a:extLst>
          </p:cNvPr>
          <p:cNvSpPr txBox="1"/>
          <p:nvPr/>
        </p:nvSpPr>
        <p:spPr>
          <a:xfrm>
            <a:off x="7791014" y="6385023"/>
            <a:ext cx="32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** (T) significa que es transversal también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5843A-4FAD-2E41-834B-1AACB459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9202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Industrias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orientadas</a:t>
            </a:r>
            <a:r>
              <a:rPr lang="en-US" sz="4000" dirty="0">
                <a:solidFill>
                  <a:srgbClr val="FFFFFF"/>
                </a:solidFill>
              </a:rPr>
              <a:t> al </a:t>
            </a:r>
            <a:r>
              <a:rPr lang="en-US" sz="4000" dirty="0" err="1">
                <a:solidFill>
                  <a:srgbClr val="FFFFFF"/>
                </a:solidFill>
              </a:rPr>
              <a:t>servicio</a:t>
            </a:r>
            <a:r>
              <a:rPr lang="en-US" sz="4000" dirty="0">
                <a:solidFill>
                  <a:srgbClr val="FFFFFF"/>
                </a:solidFill>
              </a:rPr>
              <a:t> al </a:t>
            </a:r>
            <a:r>
              <a:rPr lang="en-US" sz="4000" dirty="0" err="1">
                <a:solidFill>
                  <a:srgbClr val="FFFFFF"/>
                </a:solidFill>
              </a:rPr>
              <a:t>cliente</a:t>
            </a:r>
            <a:r>
              <a:rPr lang="en-US" sz="4000" dirty="0">
                <a:solidFill>
                  <a:srgbClr val="FFFFFF"/>
                </a:solidFill>
              </a:rPr>
              <a:t> y al </a:t>
            </a:r>
            <a:r>
              <a:rPr lang="en-US" sz="4000" dirty="0" err="1">
                <a:solidFill>
                  <a:srgbClr val="FFFFFF"/>
                </a:solidFill>
              </a:rPr>
              <a:t>trato</a:t>
            </a:r>
            <a:r>
              <a:rPr lang="en-US" sz="4000" dirty="0">
                <a:solidFill>
                  <a:srgbClr val="FFFFFF"/>
                </a:solidFill>
              </a:rPr>
              <a:t> de personas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" y="6171011"/>
            <a:ext cx="1186946" cy="667657"/>
          </a:xfrm>
          <a:prstGeom prst="rect">
            <a:avLst/>
          </a:prstGeom>
        </p:spPr>
      </p:pic>
      <p:graphicFrame>
        <p:nvGraphicFramePr>
          <p:cNvPr id="11" name="Content Placeholder 16">
            <a:extLst>
              <a:ext uri="{FF2B5EF4-FFF2-40B4-BE49-F238E27FC236}">
                <a16:creationId xmlns:a16="http://schemas.microsoft.com/office/drawing/2014/main" id="{86383331-AB6A-F94A-8A3F-26F7B7EFA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336776"/>
              </p:ext>
            </p:extLst>
          </p:nvPr>
        </p:nvGraphicFramePr>
        <p:xfrm>
          <a:off x="2713900" y="2595722"/>
          <a:ext cx="6987884" cy="208600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585626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3402258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5931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Education Management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593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5673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Productivity Software (0.1912)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Email (0.1712)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Education (0.2512)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Public Speaking (0.2510)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Personal Development (0.1255)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Communication (T) (0.084)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43BA53-A695-8B4B-BB43-3FE1F6DD20FF}"/>
              </a:ext>
            </a:extLst>
          </p:cNvPr>
          <p:cNvSpPr txBox="1"/>
          <p:nvPr/>
        </p:nvSpPr>
        <p:spPr>
          <a:xfrm>
            <a:off x="7880676" y="6361663"/>
            <a:ext cx="32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** (T) significa que es transversal también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0FC8-2350-EF4E-8037-71FE0618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883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A48D-72FD-2B49-9716-C9EF50CA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 err="1">
                <a:solidFill>
                  <a:srgbClr val="FFFFFF"/>
                </a:solidFill>
              </a:rPr>
              <a:t>Conclusiones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DBF664-7BAC-E24F-A6A6-FB0E83CA967B}"/>
              </a:ext>
            </a:extLst>
          </p:cNvPr>
          <p:cNvSpPr/>
          <p:nvPr/>
        </p:nvSpPr>
        <p:spPr>
          <a:xfrm>
            <a:off x="5041903" y="1132893"/>
            <a:ext cx="5995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La industrias técnicas tienden a tener habilidades más características. 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Las industrias técnicas tienden a separar más sus </a:t>
            </a:r>
            <a:r>
              <a:rPr lang="es-ES_tradnl" dirty="0" err="1"/>
              <a:t>soft</a:t>
            </a:r>
            <a:r>
              <a:rPr lang="es-ES_tradnl" dirty="0"/>
              <a:t> </a:t>
            </a:r>
            <a:r>
              <a:rPr lang="es-ES_tradnl" dirty="0" err="1"/>
              <a:t>skills</a:t>
            </a:r>
            <a:r>
              <a:rPr lang="es-ES_tradnl" dirty="0"/>
              <a:t> de sus </a:t>
            </a:r>
            <a:r>
              <a:rPr lang="es-ES_tradnl" dirty="0" err="1"/>
              <a:t>hardskills</a:t>
            </a:r>
            <a:r>
              <a:rPr lang="es-ES_tradnl" dirty="0"/>
              <a:t> en lo que el puntaje de TF-IDF respecta.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Las industrias que se orientan al trato a personas muestra un patrón contrario.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Estas tienden a cerrar la brecha entre </a:t>
            </a:r>
            <a:r>
              <a:rPr lang="es-ES_tradnl" dirty="0" err="1"/>
              <a:t>hard</a:t>
            </a:r>
            <a:r>
              <a:rPr lang="es-ES_tradnl" dirty="0"/>
              <a:t> </a:t>
            </a:r>
            <a:r>
              <a:rPr lang="es-ES_tradnl" dirty="0" err="1"/>
              <a:t>skills</a:t>
            </a:r>
            <a:r>
              <a:rPr lang="es-ES_tradnl" dirty="0"/>
              <a:t> y </a:t>
            </a:r>
            <a:r>
              <a:rPr lang="es-ES_tradnl" dirty="0" err="1"/>
              <a:t>soft</a:t>
            </a:r>
            <a:r>
              <a:rPr lang="es-ES_tradnl" dirty="0"/>
              <a:t> </a:t>
            </a:r>
            <a:r>
              <a:rPr lang="es-ES_tradnl" dirty="0" err="1"/>
              <a:t>skills</a:t>
            </a:r>
            <a:r>
              <a:rPr lang="es-ES_tradnl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Tienden tener valores TF-IDF más bajos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También vemos más </a:t>
            </a:r>
            <a:r>
              <a:rPr lang="es-ES_tradnl" dirty="0" err="1"/>
              <a:t>soft</a:t>
            </a:r>
            <a:r>
              <a:rPr lang="es-ES_tradnl" dirty="0"/>
              <a:t> </a:t>
            </a:r>
            <a:r>
              <a:rPr lang="es-ES_tradnl" dirty="0" err="1"/>
              <a:t>skills</a:t>
            </a:r>
            <a:r>
              <a:rPr lang="es-ES_tradnl" dirty="0"/>
              <a:t> en el top de TF-IDF así como vemos más habilidades transversales.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D25E66-02CB-9847-A483-1BF9601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9410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707AD-8261-4357-9C64-EEC41E83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" y="-427"/>
            <a:ext cx="6086683" cy="6858428"/>
          </a:xfrm>
          <a:prstGeom prst="rect">
            <a:avLst/>
          </a:prstGeom>
          <a:gradFill>
            <a:gsLst>
              <a:gs pos="0">
                <a:srgbClr val="000000">
                  <a:alpha val="53000"/>
                </a:srgbClr>
              </a:gs>
              <a:gs pos="82000">
                <a:schemeClr val="accent1">
                  <a:lumMod val="75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98142"/>
            <a:ext cx="12191999" cy="6359430"/>
          </a:xfrm>
          <a:prstGeom prst="rect">
            <a:avLst/>
          </a:prstGeom>
          <a:gradFill>
            <a:gsLst>
              <a:gs pos="13000">
                <a:schemeClr val="accent1">
                  <a:lumMod val="75000"/>
                  <a:alpha val="39000"/>
                </a:schemeClr>
              </a:gs>
              <a:gs pos="100000">
                <a:srgbClr val="000000">
                  <a:alpha val="32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39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B01BE8-EBAB-4286-84CC-EC07C7F95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40037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B810725C-984E-4EC2-A5FA-A193878CB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59729" y="-716753"/>
            <a:ext cx="4893880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03F76-C845-894A-BE7D-B3DB1118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99" y="3115264"/>
            <a:ext cx="7457441" cy="2863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20495-61F3-B043-995F-82568394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16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8E761768-3858-4B55-A983-E0B7B1409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E5806-6374-7146-A3D6-99DDF34B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s-ES_tradnl"/>
              <a:t>Metodología (Técnicas)</a:t>
            </a:r>
            <a:endParaRPr lang="es-ES_tradnl" dirty="0"/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AB70F8CE-E82E-416C-9783-C495D90B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9A4BC2C-696B-4395-9400-045CDEEA3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260F70B9-87BD-4263-9F05-E90EA5889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2">
              <a:extLst>
                <a:ext uri="{FF2B5EF4-FFF2-40B4-BE49-F238E27FC236}">
                  <a16:creationId xmlns:a16="http://schemas.microsoft.com/office/drawing/2014/main" id="{032DDFCA-6EDF-4605-9349-8ED81B247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9361BA33-8989-4034-B3B2-3353D81F1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0418FE74-A99A-4EFE-A5EF-293657165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3860D389-B4A1-4C8D-B729-1FBAAF93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94EE628D-5F81-4593-A546-FE5341A4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2">
              <a:extLst>
                <a:ext uri="{FF2B5EF4-FFF2-40B4-BE49-F238E27FC236}">
                  <a16:creationId xmlns:a16="http://schemas.microsoft.com/office/drawing/2014/main" id="{3F59FFE1-E919-4382-8B19-0F59E0CFD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C72A68C0-67B2-4059-B9FB-DAF2DE6C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76E81708-DB09-4AC2-B02A-07394F8D2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2">
              <a:extLst>
                <a:ext uri="{FF2B5EF4-FFF2-40B4-BE49-F238E27FC236}">
                  <a16:creationId xmlns:a16="http://schemas.microsoft.com/office/drawing/2014/main" id="{9EE3BA06-C343-456D-B024-9F730A332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id="{6CD71060-F14E-4990-8698-52DFE9C7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2">
              <a:extLst>
                <a:ext uri="{FF2B5EF4-FFF2-40B4-BE49-F238E27FC236}">
                  <a16:creationId xmlns:a16="http://schemas.microsoft.com/office/drawing/2014/main" id="{88D6FF31-8CBC-4EA6-886D-2798CFA58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8331D18D-CADD-4888-99CB-C76BDBF9F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CA52436E-27FC-4F19-97F2-1E1ABAA8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7910BDE3-A3BE-43A9-9337-0B4354956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B6EAAB17-E229-40D5-9D27-4FC5B49F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E364DC9-B9E3-4C68-B68C-ED16C8E58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3718762-3A1D-4B08-AA92-C57069D44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A0C820CF-BE9A-4275-84DC-80740E34E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2">
              <a:extLst>
                <a:ext uri="{FF2B5EF4-FFF2-40B4-BE49-F238E27FC236}">
                  <a16:creationId xmlns:a16="http://schemas.microsoft.com/office/drawing/2014/main" id="{11490484-3AE4-41A8-976F-26E4D489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D5969311-8D34-4F15-BE5D-95F0B6EDC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2">
              <a:extLst>
                <a:ext uri="{FF2B5EF4-FFF2-40B4-BE49-F238E27FC236}">
                  <a16:creationId xmlns:a16="http://schemas.microsoft.com/office/drawing/2014/main" id="{B64A2B04-A2CC-4FE5-B1FD-B16A84A38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095AA4F0-534F-4A74-AA86-6A9EC993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51B81732-52BB-4062-8A4A-3C477855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C9EB060C-0072-4150-A9B0-B31A3E1D0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389486"/>
              </p:ext>
            </p:extLst>
          </p:nvPr>
        </p:nvGraphicFramePr>
        <p:xfrm>
          <a:off x="6227064" y="749808"/>
          <a:ext cx="5367528" cy="535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CE01B-A20B-054E-9B82-B44BB81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005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376C2-22E1-C641-8D4C-511B6A53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Tratamiento Supercias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4B06522-5535-B24B-A31F-B8BA262C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619" y="2880360"/>
            <a:ext cx="4862447" cy="2537927"/>
          </a:xfrm>
        </p:spPr>
        <p:txBody>
          <a:bodyPr anchor="ctr">
            <a:normAutofit/>
          </a:bodyPr>
          <a:lstStyle/>
          <a:p>
            <a:r>
              <a:rPr lang="es-ES_tradnl" sz="2000" dirty="0"/>
              <a:t>Corregir nombres mal escritos</a:t>
            </a:r>
          </a:p>
          <a:p>
            <a:r>
              <a:rPr lang="es-ES_tradnl" sz="2000" dirty="0"/>
              <a:t>Encontrar inconsistencias</a:t>
            </a:r>
          </a:p>
          <a:p>
            <a:r>
              <a:rPr lang="es-ES_tradnl" sz="2000" dirty="0"/>
              <a:t>Eliminar compañías sin información</a:t>
            </a:r>
          </a:p>
        </p:txBody>
      </p:sp>
      <p:pic>
        <p:nvPicPr>
          <p:cNvPr id="46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93B82C20-6238-AC4A-9A63-18C87B76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97" y="298131"/>
            <a:ext cx="4974336" cy="28851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A0A54-0DE9-B14E-B390-E5082E93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73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376C2-22E1-C641-8D4C-511B6A53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 dirty="0">
                <a:solidFill>
                  <a:srgbClr val="FFFFFF"/>
                </a:solidFill>
              </a:rPr>
              <a:t>Tratamiento LinkedIn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4B06522-5535-B24B-A31F-B8BA262C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619" y="2880360"/>
            <a:ext cx="4862447" cy="2537927"/>
          </a:xfrm>
        </p:spPr>
        <p:txBody>
          <a:bodyPr anchor="ctr">
            <a:normAutofit/>
          </a:bodyPr>
          <a:lstStyle/>
          <a:p>
            <a:r>
              <a:rPr lang="es-ES_tradnl" sz="2000" dirty="0"/>
              <a:t>Igualar nombres.</a:t>
            </a:r>
          </a:p>
          <a:p>
            <a:r>
              <a:rPr lang="es-ES_tradnl" sz="2000" dirty="0"/>
              <a:t>Filtrar filas con información faltante importante o llenarlas manualmente si la compañía lo amerita.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B02B412-F16E-834E-BE51-645AD0AC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213" y="321174"/>
            <a:ext cx="4974336" cy="27980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C8FD2-8984-8447-9FC7-9C0EB2C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7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Empresas por tamaño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2C909D6A-8876-C440-A316-0BFC9016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70" y="3223412"/>
            <a:ext cx="4478044" cy="166807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59C4D6-0F25-B34D-9124-4AD1C5C1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414436"/>
            <a:ext cx="5131087" cy="360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FCD7E7FD-19DE-8B46-B10C-0D3918FF6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0" y="5887800"/>
            <a:ext cx="1517059" cy="8798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8261AB-9DF1-0447-9F41-ADC63205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771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Fuerza laboral contratada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C1A5217-479D-4A4F-BBAC-0A5D96B1F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3449" y="1966293"/>
            <a:ext cx="6205101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B1F489CD-497A-7045-9DD2-9E60B595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0" y="5887800"/>
            <a:ext cx="1517059" cy="8798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4DA972-5D54-8E48-9E0C-08FF88F6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466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Distribución de ingresos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9667A31-5CAE-7340-8054-B966B19B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" y="2336034"/>
            <a:ext cx="5131088" cy="152649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480637B-EA12-6947-837A-597EFCC2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336034"/>
            <a:ext cx="5131087" cy="376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DF1E869B-B53B-9441-93A1-DF6BE8C2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0" y="5887800"/>
            <a:ext cx="1517059" cy="879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ED2CFE-FB53-4942-B17F-9F8059701C9F}"/>
              </a:ext>
            </a:extLst>
          </p:cNvPr>
          <p:cNvSpPr txBox="1"/>
          <p:nvPr/>
        </p:nvSpPr>
        <p:spPr>
          <a:xfrm>
            <a:off x="715748" y="4622119"/>
            <a:ext cx="428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Esto incluso después de eliminar </a:t>
            </a:r>
            <a:r>
              <a:rPr lang="es-ES_tradnl" dirty="0" err="1"/>
              <a:t>outliers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54466-EBAB-C046-ABB2-D87E9989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420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1592</Words>
  <Application>Microsoft Macintosh PowerPoint</Application>
  <PresentationFormat>Widescreen</PresentationFormat>
  <Paragraphs>313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Análisis del contexto laboral nacional</vt:lpstr>
      <vt:lpstr>¿Qué nos motiva?</vt:lpstr>
      <vt:lpstr>Metodología (Datasets)</vt:lpstr>
      <vt:lpstr>Metodología (Técnicas)</vt:lpstr>
      <vt:lpstr>Tratamiento Supercias</vt:lpstr>
      <vt:lpstr>Tratamiento LinkedIn</vt:lpstr>
      <vt:lpstr>Overview</vt:lpstr>
      <vt:lpstr>Overview</vt:lpstr>
      <vt:lpstr>Overview</vt:lpstr>
      <vt:lpstr>¿Cuál es la distribución de la cantidad de empleados desde un punto de vista inter-regional? ¿Se debería tomar en consideración el tamaño de compañía? (de ser así, cómo) </vt:lpstr>
      <vt:lpstr>Análisis</vt:lpstr>
      <vt:lpstr>Solución</vt:lpstr>
      <vt:lpstr>Análisis</vt:lpstr>
      <vt:lpstr>Análisis</vt:lpstr>
      <vt:lpstr>Conclusiones</vt:lpstr>
      <vt:lpstr>Ahora usamos otra fuente de datos</vt:lpstr>
      <vt:lpstr>PowerPoint Presentation</vt:lpstr>
      <vt:lpstr>  ¿La presencia de universidades en una provincia genera dinámica en la cantidad de empleados y la cantidad de empresas en esas localidades?   </vt:lpstr>
      <vt:lpstr>Dinámica de Empresas y Empleados por cantidad de universidades</vt:lpstr>
      <vt:lpstr>Conclusión pregunta</vt:lpstr>
      <vt:lpstr>  ¿Cómo se vería un perfil representativo de habilidades que posee un trabajador dependiendo de la industria?  </vt:lpstr>
      <vt:lpstr>¿Cómo están compuestos nuestros perfiles?</vt:lpstr>
      <vt:lpstr>¿TF-IDF (NLP)?</vt:lpstr>
      <vt:lpstr>Habilidades transversales</vt:lpstr>
      <vt:lpstr>Habilidades transversales</vt:lpstr>
      <vt:lpstr>Habilidades</vt:lpstr>
      <vt:lpstr>¿Qué industrias tomamos?</vt:lpstr>
      <vt:lpstr>Habilidad</vt:lpstr>
      <vt:lpstr>Habilidad</vt:lpstr>
      <vt:lpstr>Industrias técnicas</vt:lpstr>
      <vt:lpstr>Industrias técnicas</vt:lpstr>
      <vt:lpstr>Industrias mixtas</vt:lpstr>
      <vt:lpstr>Industrias mixtas</vt:lpstr>
      <vt:lpstr>Industrias orientadas al servicio al cliente y al trato de personas</vt:lpstr>
      <vt:lpstr>Industrias orientadas al servicio al cliente y al trato de personas</vt:lpstr>
      <vt:lpstr>Conclusiones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Francisco Nebel Dunn</dc:creator>
  <cp:lastModifiedBy>Juan Francisco Nebel Dunn</cp:lastModifiedBy>
  <cp:revision>33</cp:revision>
  <dcterms:created xsi:type="dcterms:W3CDTF">2021-07-19T23:47:18Z</dcterms:created>
  <dcterms:modified xsi:type="dcterms:W3CDTF">2021-09-09T15:56:05Z</dcterms:modified>
</cp:coreProperties>
</file>