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127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592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7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9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64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A0DD66-C1EE-4531-AD0D-0EF424D143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68E962-AE5D-4B8E-AD7A-3D9A6F342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800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2187" y="1340078"/>
            <a:ext cx="10067109" cy="2387600"/>
          </a:xfrm>
        </p:spPr>
        <p:txBody>
          <a:bodyPr/>
          <a:lstStyle/>
          <a:p>
            <a:r>
              <a:rPr lang="ru-RU" dirty="0" smtClean="0"/>
              <a:t>Логическая схема базы данных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46855" y="4478793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ru-RU" sz="2900" dirty="0" smtClean="0"/>
              <a:t>Туристическое </a:t>
            </a:r>
            <a:r>
              <a:rPr lang="ru-RU" sz="2900" dirty="0" err="1" smtClean="0"/>
              <a:t>агенство</a:t>
            </a:r>
            <a:endParaRPr lang="ru-RU" sz="2900" dirty="0" smtClean="0"/>
          </a:p>
          <a:p>
            <a:pPr algn="just"/>
            <a:endParaRPr lang="ru-RU" dirty="0"/>
          </a:p>
          <a:p>
            <a:pPr algn="r"/>
            <a:r>
              <a:rPr lang="ru-RU" dirty="0" smtClean="0"/>
              <a:t>Выполнил студент группы мИИВТ-251</a:t>
            </a:r>
            <a:br>
              <a:rPr lang="ru-RU" dirty="0" smtClean="0"/>
            </a:br>
            <a:r>
              <a:rPr lang="ru-RU" dirty="0" smtClean="0"/>
              <a:t>Ивченко Ярослав Александрович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28748"/>
            <a:ext cx="9601200" cy="1485900"/>
          </a:xfrm>
        </p:spPr>
        <p:txBody>
          <a:bodyPr/>
          <a:lstStyle/>
          <a:p>
            <a:r>
              <a:rPr lang="ru-RU" b="1" dirty="0" smtClean="0"/>
              <a:t>Цель работы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839" y="1370148"/>
            <a:ext cx="10567851" cy="3581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Разработать логическую структуру </a:t>
            </a:r>
            <a:r>
              <a:rPr lang="ru-RU" sz="2800" dirty="0"/>
              <a:t>базы данных </a:t>
            </a:r>
            <a:r>
              <a:rPr lang="ru-RU" sz="2800" dirty="0" smtClean="0"/>
              <a:t>и визуализировать ее на  диаграмме</a:t>
            </a:r>
            <a:endParaRPr lang="en-US" sz="2800" dirty="0"/>
          </a:p>
        </p:txBody>
      </p:sp>
      <p:pic>
        <p:nvPicPr>
          <p:cNvPr id="2050" name="Picture 2" descr="База данных: что такое БД, их типы, свойства, структура - примеры  использования и управления таблицами баз данных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59" y="2988128"/>
            <a:ext cx="7049205" cy="344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2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6228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Предметная область и ключевые сущности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 smtClean="0"/>
              <a:t>Ключевые </a:t>
            </a:r>
            <a:r>
              <a:rPr lang="ru-RU" sz="2400" b="1" dirty="0"/>
              <a:t>бизнес-процессы:</a:t>
            </a:r>
            <a:endParaRPr lang="ru-RU" sz="2400" dirty="0"/>
          </a:p>
          <a:p>
            <a:pPr lvl="1"/>
            <a:r>
              <a:rPr lang="ru-RU" sz="2400" i="0" dirty="0"/>
              <a:t>Учет клиентов и их данных.</a:t>
            </a:r>
          </a:p>
          <a:p>
            <a:pPr lvl="1"/>
            <a:r>
              <a:rPr lang="ru-RU" sz="2400" i="0" dirty="0"/>
              <a:t>Формирование каталога туров и отелей.</a:t>
            </a:r>
          </a:p>
          <a:p>
            <a:pPr lvl="1"/>
            <a:r>
              <a:rPr lang="ru-RU" sz="2400" i="0" dirty="0"/>
              <a:t>Оформление и отслеживание бронирований.</a:t>
            </a:r>
          </a:p>
          <a:p>
            <a:pPr lvl="1"/>
            <a:r>
              <a:rPr lang="ru-RU" sz="2400" i="0" dirty="0"/>
              <a:t>Фиксация финансовых операций (платежи).</a:t>
            </a:r>
          </a:p>
          <a:p>
            <a:endParaRPr lang="ru-RU" sz="2400" b="1" dirty="0" smtClean="0"/>
          </a:p>
          <a:p>
            <a:r>
              <a:rPr lang="ru-RU" sz="2400" b="1" dirty="0" smtClean="0"/>
              <a:t>Выделенные </a:t>
            </a:r>
            <a:r>
              <a:rPr lang="ru-RU" sz="2400" b="1" dirty="0"/>
              <a:t>сущности:</a:t>
            </a:r>
            <a:r>
              <a:rPr lang="ru-RU" sz="2400" dirty="0"/>
              <a:t> Клиент, Тур, Отель, Бронирование, Оплата.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11480"/>
            <a:ext cx="9601200" cy="1485900"/>
          </a:xfrm>
        </p:spPr>
        <p:txBody>
          <a:bodyPr/>
          <a:lstStyle/>
          <a:p>
            <a:r>
              <a:rPr lang="en-US" b="1" dirty="0"/>
              <a:t>ER-</a:t>
            </a:r>
            <a:r>
              <a:rPr lang="ru-RU" b="1" dirty="0"/>
              <a:t>диаграмма</a:t>
            </a:r>
            <a:br>
              <a:rPr lang="ru-RU" b="1" dirty="0"/>
            </a:b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59" y="1286595"/>
            <a:ext cx="8778241" cy="52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60680"/>
            <a:ext cx="9601200" cy="1485900"/>
          </a:xfrm>
        </p:spPr>
        <p:txBody>
          <a:bodyPr/>
          <a:lstStyle/>
          <a:p>
            <a:r>
              <a:rPr lang="ru-RU" b="1" dirty="0"/>
              <a:t> Структура таблиц и ключи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17040"/>
            <a:ext cx="9601200" cy="4150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/>
              <a:t>Пример таблицы "Бронирование":</a:t>
            </a:r>
            <a:endParaRPr lang="ru-RU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0" dirty="0" err="1"/>
              <a:t>BookingID</a:t>
            </a:r>
            <a:r>
              <a:rPr lang="en-US" sz="2400" i="0" dirty="0"/>
              <a:t> (INT, PRIMARY KEY)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0" dirty="0" err="1"/>
              <a:t>ClientID</a:t>
            </a:r>
            <a:r>
              <a:rPr lang="en-US" sz="2400" i="0" dirty="0"/>
              <a:t> (INT, FOREIGN KEY)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0" dirty="0" err="1"/>
              <a:t>TourID</a:t>
            </a:r>
            <a:r>
              <a:rPr lang="en-US" sz="2400" i="0" dirty="0"/>
              <a:t> (INT, FOREIGN KEY)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0" dirty="0" err="1"/>
              <a:t>BookingDate</a:t>
            </a:r>
            <a:r>
              <a:rPr lang="en-US" sz="2400" i="0" dirty="0"/>
              <a:t> (DATETIME)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0" dirty="0"/>
              <a:t>Status (VARCHAR)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Данная таблица реализует связь «многие ко многим» между таблицами «Клиент» и «Тур»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26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02920"/>
            <a:ext cx="9601200" cy="1485900"/>
          </a:xfrm>
        </p:spPr>
        <p:txBody>
          <a:bodyPr/>
          <a:lstStyle/>
          <a:p>
            <a:r>
              <a:rPr lang="ru-RU" b="1" dirty="0" smtClean="0"/>
              <a:t>Выводы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6160" y="1418718"/>
            <a:ext cx="934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Разработана полная и корректная логическая модель БД для заданной предметной области.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Модель соответствует </a:t>
            </a:r>
            <a:r>
              <a:rPr lang="ru-RU" sz="2400" dirty="0" smtClean="0"/>
              <a:t>принципам </a:t>
            </a:r>
            <a:r>
              <a:rPr lang="ru-RU" sz="2400" dirty="0"/>
              <a:t>нормализована </a:t>
            </a:r>
            <a:r>
              <a:rPr lang="ru-RU" sz="2400" dirty="0" smtClean="0"/>
              <a:t>и </a:t>
            </a:r>
            <a:r>
              <a:rPr lang="ru-RU" sz="2400" dirty="0"/>
              <a:t>может служить основой для разработки информационной системы </a:t>
            </a:r>
            <a:r>
              <a:rPr lang="ru-RU" sz="2400" dirty="0" err="1"/>
              <a:t>турагенства</a:t>
            </a:r>
            <a:r>
              <a:rPr lang="ru-RU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Схема готова к физической реализации в любой современной СУБД (</a:t>
            </a:r>
            <a:r>
              <a:rPr lang="ru-RU" sz="2400" dirty="0" err="1"/>
              <a:t>MySQL</a:t>
            </a:r>
            <a:r>
              <a:rPr lang="ru-RU" sz="2400" dirty="0"/>
              <a:t>, </a:t>
            </a:r>
            <a:r>
              <a:rPr lang="ru-RU" sz="2400" dirty="0" err="1"/>
              <a:t>PostgreSQL</a:t>
            </a:r>
            <a:r>
              <a:rPr lang="ru-RU" sz="2400" dirty="0"/>
              <a:t>).</a:t>
            </a:r>
            <a:endParaRPr lang="en-US" sz="2400" dirty="0"/>
          </a:p>
        </p:txBody>
      </p:sp>
      <p:pic>
        <p:nvPicPr>
          <p:cNvPr id="6" name="Picture 4" descr="Цели по sm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132" y="4090500"/>
            <a:ext cx="2816696" cy="25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400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13</TotalTime>
  <Words>151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Wingdings</vt:lpstr>
      <vt:lpstr>Crop</vt:lpstr>
      <vt:lpstr>Логическая схема базы данных</vt:lpstr>
      <vt:lpstr>Цель работы</vt:lpstr>
      <vt:lpstr>Предметная область и ключевые сущности </vt:lpstr>
      <vt:lpstr>ER-диаграмма </vt:lpstr>
      <vt:lpstr> Структура таблиц и ключи 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Логическая схема базы данных</dc:title>
  <dc:creator>Yaroslav</dc:creator>
  <cp:lastModifiedBy>Yaroslav</cp:lastModifiedBy>
  <cp:revision>9</cp:revision>
  <dcterms:created xsi:type="dcterms:W3CDTF">2025-09-22T21:02:40Z</dcterms:created>
  <dcterms:modified xsi:type="dcterms:W3CDTF">2025-09-22T21:16:04Z</dcterms:modified>
</cp:coreProperties>
</file>