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72" r:id="rId3"/>
    <p:sldId id="374" r:id="rId4"/>
    <p:sldId id="371" r:id="rId5"/>
    <p:sldId id="373" r:id="rId6"/>
    <p:sldId id="368" r:id="rId7"/>
    <p:sldId id="370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706" autoAdjust="0"/>
  </p:normalViewPr>
  <p:slideViewPr>
    <p:cSldViewPr>
      <p:cViewPr varScale="1">
        <p:scale>
          <a:sx n="91" d="100"/>
          <a:sy n="91" d="100"/>
        </p:scale>
        <p:origin x="63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11/18/2019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728532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Colorful Melodies -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10/19/2019</a:t>
            </a:r>
          </a:p>
          <a:p>
            <a:r>
              <a:rPr lang="en-US" dirty="0"/>
              <a:t>Jorge F. Tito-Arce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9DD7-918C-4676-9489-66CBF3EE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56F1-46D5-4692-B595-AE237891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color sensors, buzzers with musical ranges, and an embedded computing system, the curious tinkerer can convert a string of colors to sounds.</a:t>
            </a:r>
          </a:p>
          <a:p>
            <a:r>
              <a:rPr lang="en-US" dirty="0"/>
              <a:t>Previous project by Yuri Suzuki: Music from Art</a:t>
            </a:r>
          </a:p>
          <a:p>
            <a:pPr lvl="1"/>
            <a:r>
              <a:rPr lang="en-US" dirty="0"/>
              <a:t>Color Chaser 2010: Follows a black line and reads the colors painted on that line</a:t>
            </a:r>
          </a:p>
          <a:p>
            <a:pPr lvl="1"/>
            <a:r>
              <a:rPr lang="en-US" dirty="0"/>
              <a:t>People can add whatever color they want, thus contribute directly to the music being produced.</a:t>
            </a:r>
          </a:p>
          <a:p>
            <a:pPr lvl="1"/>
            <a:r>
              <a:rPr lang="en-US" dirty="0">
                <a:hlinkClick r:id="rId2"/>
              </a:rPr>
              <a:t>https://vimeo.com/72853276</a:t>
            </a:r>
            <a:endParaRPr lang="en-US" dirty="0"/>
          </a:p>
          <a:p>
            <a:r>
              <a:rPr lang="en-US" dirty="0"/>
              <a:t>Improvements with my design:</a:t>
            </a:r>
          </a:p>
          <a:p>
            <a:pPr lvl="1"/>
            <a:r>
              <a:rPr lang="en-US" dirty="0"/>
              <a:t>Stationary</a:t>
            </a:r>
          </a:p>
          <a:p>
            <a:pPr lvl="1"/>
            <a:r>
              <a:rPr lang="en-US" dirty="0"/>
              <a:t>Use circle properties to create a melodic sound: like a CD, but can be interacted with by coloring specific parts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1C91C8-3FA5-452C-A8BE-54D1098F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201" y="1638343"/>
            <a:ext cx="6121598" cy="37329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E9A6D-0535-49F4-BFC1-A7B12536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C3BAE-001B-4AA1-965E-F8D0243B7AFE}"/>
              </a:ext>
            </a:extLst>
          </p:cNvPr>
          <p:cNvGrpSpPr/>
          <p:nvPr/>
        </p:nvGrpSpPr>
        <p:grpSpPr>
          <a:xfrm>
            <a:off x="8115300" y="4912679"/>
            <a:ext cx="2608128" cy="807491"/>
            <a:chOff x="5707381" y="3962400"/>
            <a:chExt cx="2608128" cy="8074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59760D-12E0-4061-8C6A-3CD5AF6EF49E}"/>
                </a:ext>
              </a:extLst>
            </p:cNvPr>
            <p:cNvGrpSpPr/>
            <p:nvPr/>
          </p:nvGrpSpPr>
          <p:grpSpPr>
            <a:xfrm>
              <a:off x="5746405" y="4001424"/>
              <a:ext cx="2569104" cy="768467"/>
              <a:chOff x="338337" y="3961103"/>
              <a:chExt cx="2569104" cy="76846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45B4EC-F662-47C8-A192-425827487F24}"/>
                  </a:ext>
                </a:extLst>
              </p:cNvPr>
              <p:cNvCxnSpPr>
                <a:cxnSpLocks/>
                <a:stCxn id="16" idx="5"/>
                <a:endCxn id="18" idx="1"/>
              </p:cNvCxnSpPr>
              <p:nvPr/>
            </p:nvCxnSpPr>
            <p:spPr>
              <a:xfrm>
                <a:off x="338337" y="3961103"/>
                <a:ext cx="2285076" cy="583801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D1A67-ECA5-4857-82D4-1A7468CE893A}"/>
                  </a:ext>
                </a:extLst>
              </p:cNvPr>
              <p:cNvSpPr txBox="1"/>
              <p:nvPr/>
            </p:nvSpPr>
            <p:spPr>
              <a:xfrm>
                <a:off x="2623413" y="4360238"/>
                <a:ext cx="284028" cy="369332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D13447-CC41-465B-9A2B-81EFEA16DC7F}"/>
                </a:ext>
              </a:extLst>
            </p:cNvPr>
            <p:cNvSpPr/>
            <p:nvPr/>
          </p:nvSpPr>
          <p:spPr>
            <a:xfrm>
              <a:off x="5707381" y="3962400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85F9AF-0384-4D35-B6C6-F46F3D02F6EF}"/>
              </a:ext>
            </a:extLst>
          </p:cNvPr>
          <p:cNvGrpSpPr/>
          <p:nvPr/>
        </p:nvGrpSpPr>
        <p:grpSpPr>
          <a:xfrm>
            <a:off x="7086600" y="1490005"/>
            <a:ext cx="3115057" cy="1413214"/>
            <a:chOff x="5288281" y="2967821"/>
            <a:chExt cx="3115057" cy="14132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40505-6CD8-4745-AD82-0F8A912C5886}"/>
                </a:ext>
              </a:extLst>
            </p:cNvPr>
            <p:cNvGrpSpPr/>
            <p:nvPr/>
          </p:nvGrpSpPr>
          <p:grpSpPr>
            <a:xfrm>
              <a:off x="5327305" y="2967821"/>
              <a:ext cx="3076033" cy="1406519"/>
              <a:chOff x="-80763" y="2927500"/>
              <a:chExt cx="3076033" cy="140651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9125A-274B-45BE-BF95-3E51712D4643}"/>
                  </a:ext>
                </a:extLst>
              </p:cNvPr>
              <p:cNvCxnSpPr>
                <a:cxnSpLocks/>
                <a:stCxn id="26" idx="5"/>
                <a:endCxn id="28" idx="1"/>
              </p:cNvCxnSpPr>
              <p:nvPr/>
            </p:nvCxnSpPr>
            <p:spPr>
              <a:xfrm flipV="1">
                <a:off x="-80763" y="3117319"/>
                <a:ext cx="2822486" cy="121670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FBDE95-22BE-4F83-8E71-7EAFAB49F157}"/>
                  </a:ext>
                </a:extLst>
              </p:cNvPr>
              <p:cNvSpPr txBox="1"/>
              <p:nvPr/>
            </p:nvSpPr>
            <p:spPr>
              <a:xfrm>
                <a:off x="2741723" y="2927500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31AB2B-3331-4282-8F4B-B3BBF165949F}"/>
                </a:ext>
              </a:extLst>
            </p:cNvPr>
            <p:cNvSpPr/>
            <p:nvPr/>
          </p:nvSpPr>
          <p:spPr>
            <a:xfrm>
              <a:off x="5288281" y="4335316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C27D59-214F-48AB-9F3D-C53E90F26E0C}"/>
              </a:ext>
            </a:extLst>
          </p:cNvPr>
          <p:cNvGrpSpPr/>
          <p:nvPr/>
        </p:nvGrpSpPr>
        <p:grpSpPr>
          <a:xfrm>
            <a:off x="6400800" y="2880359"/>
            <a:ext cx="3987347" cy="1051560"/>
            <a:chOff x="5288281" y="3181180"/>
            <a:chExt cx="3987347" cy="10515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471BCE-9589-479B-92C7-4294F015E092}"/>
                </a:ext>
              </a:extLst>
            </p:cNvPr>
            <p:cNvGrpSpPr/>
            <p:nvPr/>
          </p:nvGrpSpPr>
          <p:grpSpPr>
            <a:xfrm>
              <a:off x="5327305" y="3181180"/>
              <a:ext cx="3948323" cy="1044865"/>
              <a:chOff x="-80763" y="3140859"/>
              <a:chExt cx="3948323" cy="104486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1DAE168-1E3A-408F-913D-6E320A479CFF}"/>
                  </a:ext>
                </a:extLst>
              </p:cNvPr>
              <p:cNvCxnSpPr>
                <a:cxnSpLocks/>
                <a:stCxn id="35" idx="5"/>
                <a:endCxn id="37" idx="1"/>
              </p:cNvCxnSpPr>
              <p:nvPr/>
            </p:nvCxnSpPr>
            <p:spPr>
              <a:xfrm flipV="1">
                <a:off x="-80763" y="3330678"/>
                <a:ext cx="3694776" cy="85504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160259-9F5C-4FA4-A165-7FF7B75B6CF5}"/>
                  </a:ext>
                </a:extLst>
              </p:cNvPr>
              <p:cNvSpPr txBox="1"/>
              <p:nvPr/>
            </p:nvSpPr>
            <p:spPr>
              <a:xfrm>
                <a:off x="3614013" y="3140859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9F5DFC-27E7-42E6-AB64-8DCE377CDDBD}"/>
                </a:ext>
              </a:extLst>
            </p:cNvPr>
            <p:cNvSpPr/>
            <p:nvPr/>
          </p:nvSpPr>
          <p:spPr>
            <a:xfrm>
              <a:off x="5288281" y="4187021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58BE6C-2D55-4593-8CCA-B7F6385D2BA8}"/>
              </a:ext>
            </a:extLst>
          </p:cNvPr>
          <p:cNvGrpSpPr/>
          <p:nvPr/>
        </p:nvGrpSpPr>
        <p:grpSpPr>
          <a:xfrm>
            <a:off x="1714500" y="2552700"/>
            <a:ext cx="1950719" cy="974992"/>
            <a:chOff x="6939055" y="3547118"/>
            <a:chExt cx="1950719" cy="97499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81442-AA82-4248-8282-8CE73AD4FE26}"/>
                </a:ext>
              </a:extLst>
            </p:cNvPr>
            <p:cNvGrpSpPr/>
            <p:nvPr/>
          </p:nvGrpSpPr>
          <p:grpSpPr>
            <a:xfrm>
              <a:off x="6939055" y="3547118"/>
              <a:ext cx="1944024" cy="968297"/>
              <a:chOff x="1530987" y="3506797"/>
              <a:chExt cx="1944024" cy="96829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210169-A46B-4A29-BAC7-287E584C092A}"/>
                  </a:ext>
                </a:extLst>
              </p:cNvPr>
              <p:cNvCxnSpPr>
                <a:cxnSpLocks/>
                <a:stCxn id="42" idx="5"/>
                <a:endCxn id="44" idx="3"/>
              </p:cNvCxnSpPr>
              <p:nvPr/>
            </p:nvCxnSpPr>
            <p:spPr>
              <a:xfrm flipH="1" flipV="1">
                <a:off x="1784534" y="3696616"/>
                <a:ext cx="1690477" cy="77847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5DFEC9-CAA8-43F4-BBF6-98A948CCE9B9}"/>
                  </a:ext>
                </a:extLst>
              </p:cNvPr>
              <p:cNvSpPr txBox="1"/>
              <p:nvPr/>
            </p:nvSpPr>
            <p:spPr>
              <a:xfrm>
                <a:off x="1530987" y="3506797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5139B-F56C-46C2-AF28-E71C8BFF3C14}"/>
                </a:ext>
              </a:extLst>
            </p:cNvPr>
            <p:cNvSpPr/>
            <p:nvPr/>
          </p:nvSpPr>
          <p:spPr>
            <a:xfrm>
              <a:off x="8844055" y="4476391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A709A-0362-41A8-AE4A-5531DFB379D9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1968047" y="2742519"/>
            <a:ext cx="1460953" cy="19056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8A9D6A-7000-4650-A54F-4A9B21395D11}"/>
              </a:ext>
            </a:extLst>
          </p:cNvPr>
          <p:cNvGrpSpPr/>
          <p:nvPr/>
        </p:nvGrpSpPr>
        <p:grpSpPr>
          <a:xfrm>
            <a:off x="1735522" y="4534703"/>
            <a:ext cx="2683334" cy="866917"/>
            <a:chOff x="6990718" y="3013707"/>
            <a:chExt cx="2683334" cy="8669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04FE49-FFED-4FB8-ACED-E9E488E1E7E0}"/>
                </a:ext>
              </a:extLst>
            </p:cNvPr>
            <p:cNvGrpSpPr/>
            <p:nvPr/>
          </p:nvGrpSpPr>
          <p:grpSpPr>
            <a:xfrm>
              <a:off x="6990718" y="3052731"/>
              <a:ext cx="2676639" cy="827893"/>
              <a:chOff x="1582650" y="3012410"/>
              <a:chExt cx="2676639" cy="82789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C9DFBDC-2703-4E68-8C2D-F6027E8B7AF2}"/>
                  </a:ext>
                </a:extLst>
              </p:cNvPr>
              <p:cNvCxnSpPr>
                <a:cxnSpLocks/>
                <a:stCxn id="53" idx="5"/>
                <a:endCxn id="55" idx="3"/>
              </p:cNvCxnSpPr>
              <p:nvPr/>
            </p:nvCxnSpPr>
            <p:spPr>
              <a:xfrm flipH="1">
                <a:off x="1836197" y="3012410"/>
                <a:ext cx="2423092" cy="63807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D0A107-67F8-4827-AB3D-2480BC68DBDA}"/>
                  </a:ext>
                </a:extLst>
              </p:cNvPr>
              <p:cNvSpPr txBox="1"/>
              <p:nvPr/>
            </p:nvSpPr>
            <p:spPr>
              <a:xfrm>
                <a:off x="1582650" y="3460666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A0054A8-E8C3-4001-B078-60C54050862F}"/>
                </a:ext>
              </a:extLst>
            </p:cNvPr>
            <p:cNvSpPr/>
            <p:nvPr/>
          </p:nvSpPr>
          <p:spPr>
            <a:xfrm>
              <a:off x="9628333" y="3013707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D173A5-2D3D-4B6C-A8AA-27559168AE32}"/>
              </a:ext>
            </a:extLst>
          </p:cNvPr>
          <p:cNvGrpSpPr/>
          <p:nvPr/>
        </p:nvGrpSpPr>
        <p:grpSpPr>
          <a:xfrm>
            <a:off x="7058661" y="3735963"/>
            <a:ext cx="3664767" cy="635772"/>
            <a:chOff x="5610861" y="3181180"/>
            <a:chExt cx="3664767" cy="63577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9455C2-6BC7-4305-8D40-02C6FC5A03B2}"/>
                </a:ext>
              </a:extLst>
            </p:cNvPr>
            <p:cNvGrpSpPr/>
            <p:nvPr/>
          </p:nvGrpSpPr>
          <p:grpSpPr>
            <a:xfrm>
              <a:off x="5649885" y="3181180"/>
              <a:ext cx="3625743" cy="629077"/>
              <a:chOff x="241817" y="3140859"/>
              <a:chExt cx="3625743" cy="62907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3079DC9-3F3A-44A3-BCD2-0FA8A015B7F4}"/>
                  </a:ext>
                </a:extLst>
              </p:cNvPr>
              <p:cNvCxnSpPr>
                <a:cxnSpLocks/>
                <a:stCxn id="62" idx="5"/>
                <a:endCxn id="64" idx="1"/>
              </p:cNvCxnSpPr>
              <p:nvPr/>
            </p:nvCxnSpPr>
            <p:spPr>
              <a:xfrm flipV="1">
                <a:off x="241817" y="3330678"/>
                <a:ext cx="3372196" cy="43925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07674A-34F1-46B2-B28C-42BCA83378F4}"/>
                  </a:ext>
                </a:extLst>
              </p:cNvPr>
              <p:cNvSpPr txBox="1"/>
              <p:nvPr/>
            </p:nvSpPr>
            <p:spPr>
              <a:xfrm>
                <a:off x="3614013" y="3140859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A736A44-ECE7-4D86-8893-83542E776782}"/>
                </a:ext>
              </a:extLst>
            </p:cNvPr>
            <p:cNvSpPr/>
            <p:nvPr/>
          </p:nvSpPr>
          <p:spPr>
            <a:xfrm>
              <a:off x="5610861" y="3771233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93F2C9-4FAF-417A-819A-DFA07C03027C}"/>
              </a:ext>
            </a:extLst>
          </p:cNvPr>
          <p:cNvGrpSpPr/>
          <p:nvPr/>
        </p:nvGrpSpPr>
        <p:grpSpPr>
          <a:xfrm>
            <a:off x="1719354" y="1373304"/>
            <a:ext cx="3462672" cy="1785603"/>
            <a:chOff x="6825045" y="3214198"/>
            <a:chExt cx="3255099" cy="178560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65CBA37-6626-4ACF-9B75-C5CB8407031A}"/>
                </a:ext>
              </a:extLst>
            </p:cNvPr>
            <p:cNvGrpSpPr/>
            <p:nvPr/>
          </p:nvGrpSpPr>
          <p:grpSpPr>
            <a:xfrm>
              <a:off x="6825045" y="3214198"/>
              <a:ext cx="3248404" cy="1778908"/>
              <a:chOff x="1416977" y="3173877"/>
              <a:chExt cx="3248404" cy="177890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067594-4073-43B4-8AB5-E0579C4D8358}"/>
                  </a:ext>
                </a:extLst>
              </p:cNvPr>
              <p:cNvCxnSpPr>
                <a:cxnSpLocks/>
                <a:stCxn id="68" idx="5"/>
                <a:endCxn id="70" idx="3"/>
              </p:cNvCxnSpPr>
              <p:nvPr/>
            </p:nvCxnSpPr>
            <p:spPr>
              <a:xfrm flipH="1" flipV="1">
                <a:off x="1670524" y="3363696"/>
                <a:ext cx="2994857" cy="1589089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14864D2-1884-41BB-9ED5-B64253BF7AA5}"/>
                  </a:ext>
                </a:extLst>
              </p:cNvPr>
              <p:cNvSpPr txBox="1"/>
              <p:nvPr/>
            </p:nvSpPr>
            <p:spPr>
              <a:xfrm>
                <a:off x="1416977" y="3173877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98C61D-3259-43C5-90A8-881CCCA56336}"/>
                </a:ext>
              </a:extLst>
            </p:cNvPr>
            <p:cNvSpPr/>
            <p:nvPr/>
          </p:nvSpPr>
          <p:spPr>
            <a:xfrm>
              <a:off x="10034425" y="4954082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FB20D6-7359-431D-B161-EAD347E2C3C9}"/>
              </a:ext>
            </a:extLst>
          </p:cNvPr>
          <p:cNvGrpSpPr/>
          <p:nvPr/>
        </p:nvGrpSpPr>
        <p:grpSpPr>
          <a:xfrm>
            <a:off x="1667723" y="1942760"/>
            <a:ext cx="2591558" cy="1380974"/>
            <a:chOff x="7643940" y="3618827"/>
            <a:chExt cx="2436204" cy="13809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C904802-AD08-4D67-95A5-423AEA132C9E}"/>
                </a:ext>
              </a:extLst>
            </p:cNvPr>
            <p:cNvGrpSpPr/>
            <p:nvPr/>
          </p:nvGrpSpPr>
          <p:grpSpPr>
            <a:xfrm>
              <a:off x="7643940" y="3618827"/>
              <a:ext cx="2429509" cy="1374279"/>
              <a:chOff x="2235872" y="3578506"/>
              <a:chExt cx="2429509" cy="1374279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B06E9D5-7241-4E5A-B115-418A0C111EFC}"/>
                  </a:ext>
                </a:extLst>
              </p:cNvPr>
              <p:cNvCxnSpPr>
                <a:cxnSpLocks/>
                <a:stCxn id="77" idx="5"/>
                <a:endCxn id="79" idx="3"/>
              </p:cNvCxnSpPr>
              <p:nvPr/>
            </p:nvCxnSpPr>
            <p:spPr>
              <a:xfrm flipH="1" flipV="1">
                <a:off x="2489418" y="3768325"/>
                <a:ext cx="2175963" cy="118446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29BC32-2C60-419B-B8B2-92DC80FA6DA2}"/>
                  </a:ext>
                </a:extLst>
              </p:cNvPr>
              <p:cNvSpPr txBox="1"/>
              <p:nvPr/>
            </p:nvSpPr>
            <p:spPr>
              <a:xfrm>
                <a:off x="2235872" y="3578506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A22BFCD-E5B5-48A5-B3C0-514835508FE5}"/>
                </a:ext>
              </a:extLst>
            </p:cNvPr>
            <p:cNvSpPr/>
            <p:nvPr/>
          </p:nvSpPr>
          <p:spPr>
            <a:xfrm>
              <a:off x="10034425" y="4954082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535E952-3301-4392-93E4-61B5DC8354F6}"/>
              </a:ext>
            </a:extLst>
          </p:cNvPr>
          <p:cNvGrpSpPr/>
          <p:nvPr/>
        </p:nvGrpSpPr>
        <p:grpSpPr>
          <a:xfrm>
            <a:off x="3060827" y="4610100"/>
            <a:ext cx="2048844" cy="1579204"/>
            <a:chOff x="7625208" y="3013707"/>
            <a:chExt cx="2048844" cy="1579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D53049A-7437-4D74-B0C0-AB035083C120}"/>
                </a:ext>
              </a:extLst>
            </p:cNvPr>
            <p:cNvGrpSpPr/>
            <p:nvPr/>
          </p:nvGrpSpPr>
          <p:grpSpPr>
            <a:xfrm>
              <a:off x="7625208" y="3052731"/>
              <a:ext cx="2042149" cy="1540180"/>
              <a:chOff x="2217140" y="3012410"/>
              <a:chExt cx="2042149" cy="154018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74EB47A-0B4D-4F86-A697-96021A295DD5}"/>
                  </a:ext>
                </a:extLst>
              </p:cNvPr>
              <p:cNvCxnSpPr>
                <a:cxnSpLocks/>
                <a:stCxn id="84" idx="5"/>
                <a:endCxn id="86" idx="3"/>
              </p:cNvCxnSpPr>
              <p:nvPr/>
            </p:nvCxnSpPr>
            <p:spPr>
              <a:xfrm flipH="1">
                <a:off x="2470687" y="3012410"/>
                <a:ext cx="1788602" cy="1350362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2468DE2-28CB-4D5C-ACE3-5403C5CDA4DA}"/>
                  </a:ext>
                </a:extLst>
              </p:cNvPr>
              <p:cNvSpPr txBox="1"/>
              <p:nvPr/>
            </p:nvSpPr>
            <p:spPr>
              <a:xfrm>
                <a:off x="2217140" y="4172953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B98EEB-4F40-42FA-A516-76D1FFA8901A}"/>
                </a:ext>
              </a:extLst>
            </p:cNvPr>
            <p:cNvSpPr/>
            <p:nvPr/>
          </p:nvSpPr>
          <p:spPr>
            <a:xfrm>
              <a:off x="9628333" y="3013707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9168-7C35-4D4A-B9F7-3A594776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5130A9-71DF-4909-9E07-DF9B417AF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56584"/>
              </p:ext>
            </p:extLst>
          </p:nvPr>
        </p:nvGraphicFramePr>
        <p:xfrm>
          <a:off x="2209800" y="1536700"/>
          <a:ext cx="7772400" cy="378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403654114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2124827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Number on Drawing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9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and Bottom 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D.C.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Beagle 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5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Audio Adapter, 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Display for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Resistor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855-7019-4532-A49A-ED065F8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940C-B671-43AE-9181-04FD8927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users to interact with the music they want to hear</a:t>
            </a:r>
          </a:p>
          <a:p>
            <a:pPr lvl="1"/>
            <a:r>
              <a:rPr lang="en-US" dirty="0"/>
              <a:t>Can color in pre-made disks or even make their own disks</a:t>
            </a:r>
          </a:p>
          <a:p>
            <a:pPr lvl="1"/>
            <a:r>
              <a:rPr lang="en-US" dirty="0"/>
              <a:t>Can slow down the tempo by having a variable resistance to the motor driving the color wheel</a:t>
            </a:r>
          </a:p>
          <a:p>
            <a:r>
              <a:rPr lang="en-US" dirty="0"/>
              <a:t>To show the connection between visual and audio stimuli</a:t>
            </a:r>
          </a:p>
          <a:p>
            <a:pPr lvl="1"/>
            <a:r>
              <a:rPr lang="en-US" dirty="0"/>
              <a:t>Robot with synesthesia</a:t>
            </a:r>
          </a:p>
          <a:p>
            <a:pPr lvl="1"/>
            <a:r>
              <a:rPr lang="en-US" dirty="0"/>
              <a:t>Appreciation of the arts in a technical world</a:t>
            </a:r>
          </a:p>
        </p:txBody>
      </p:sp>
    </p:spTree>
    <p:extLst>
      <p:ext uri="{BB962C8B-B14F-4D97-AF65-F5344CB8AC3E}">
        <p14:creationId xmlns:p14="http://schemas.microsoft.com/office/powerpoint/2010/main" val="3216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81710B-EE1D-4B73-A77C-E6F83B91F7BF}"/>
              </a:ext>
            </a:extLst>
          </p:cNvPr>
          <p:cNvSpPr/>
          <p:nvPr/>
        </p:nvSpPr>
        <p:spPr>
          <a:xfrm>
            <a:off x="7200900" y="23240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Sensor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7F83F7-CBCE-47FB-A9AA-35FD80D5527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448300" y="2653099"/>
            <a:ext cx="175260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E3640C-03F6-495D-A4A5-CE1BB5DF0107}"/>
              </a:ext>
            </a:extLst>
          </p:cNvPr>
          <p:cNvSpPr/>
          <p:nvPr/>
        </p:nvSpPr>
        <p:spPr>
          <a:xfrm>
            <a:off x="7200900" y="3560548"/>
            <a:ext cx="14859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851367-2A19-4CDC-99EE-5A2F3E84CBCB}"/>
              </a:ext>
            </a:extLst>
          </p:cNvPr>
          <p:cNvCxnSpPr>
            <a:cxnSpLocks/>
          </p:cNvCxnSpPr>
          <p:nvPr/>
        </p:nvCxnSpPr>
        <p:spPr>
          <a:xfrm flipH="1">
            <a:off x="5448300" y="3957183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E8610A-1920-48FD-81CE-34492D8E7852}"/>
              </a:ext>
            </a:extLst>
          </p:cNvPr>
          <p:cNvSpPr/>
          <p:nvPr/>
        </p:nvSpPr>
        <p:spPr>
          <a:xfrm>
            <a:off x="9258300" y="2982098"/>
            <a:ext cx="1485900" cy="57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0BB608F-174F-4C4B-8FE7-DFE0C527A1E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448300" y="3271322"/>
            <a:ext cx="3810000" cy="538677"/>
          </a:xfrm>
          <a:prstGeom prst="bentConnector3">
            <a:avLst>
              <a:gd name="adj1" fmla="val 76533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A62179-8A0D-4828-BAD7-E238CFF4728F}"/>
              </a:ext>
            </a:extLst>
          </p:cNvPr>
          <p:cNvGrpSpPr/>
          <p:nvPr/>
        </p:nvGrpSpPr>
        <p:grpSpPr>
          <a:xfrm>
            <a:off x="3048000" y="1981200"/>
            <a:ext cx="2400300" cy="2895600"/>
            <a:chOff x="3048000" y="1981200"/>
            <a:chExt cx="2400300" cy="28956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400D7D-EB54-43A3-9903-176B0DBB3FFE}"/>
                </a:ext>
              </a:extLst>
            </p:cNvPr>
            <p:cNvGrpSpPr/>
            <p:nvPr/>
          </p:nvGrpSpPr>
          <p:grpSpPr>
            <a:xfrm>
              <a:off x="3048000" y="1981200"/>
              <a:ext cx="2400300" cy="2895600"/>
              <a:chOff x="3048000" y="1981200"/>
              <a:chExt cx="2400300" cy="28956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9494A3-BBA1-47CA-9657-CA112BB74CC4}"/>
                  </a:ext>
                </a:extLst>
              </p:cNvPr>
              <p:cNvGrpSpPr/>
              <p:nvPr/>
            </p:nvGrpSpPr>
            <p:grpSpPr>
              <a:xfrm>
                <a:off x="3048000" y="1981200"/>
                <a:ext cx="2400300" cy="2895600"/>
                <a:chOff x="3048000" y="1981200"/>
                <a:chExt cx="2400300" cy="2895600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34C94B32-1E08-41AA-8071-9A6A29D75C31}"/>
                    </a:ext>
                  </a:extLst>
                </p:cNvPr>
                <p:cNvSpPr/>
                <p:nvPr/>
              </p:nvSpPr>
              <p:spPr>
                <a:xfrm>
                  <a:off x="3048000" y="1981200"/>
                  <a:ext cx="2400300" cy="2895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Pocket</a:t>
                  </a:r>
                </a:p>
                <a:p>
                  <a:pPr algn="ctr"/>
                  <a:r>
                    <a:rPr lang="en-US" dirty="0"/>
                    <a:t>Beagle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A536C-35DD-424C-B980-0B8B64A27B34}"/>
                    </a:ext>
                  </a:extLst>
                </p:cNvPr>
                <p:cNvSpPr txBox="1"/>
                <p:nvPr/>
              </p:nvSpPr>
              <p:spPr>
                <a:xfrm>
                  <a:off x="4939827" y="251460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I2C1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5694E-F68E-4EB6-87D4-C65E4F94C75C}"/>
                  </a:ext>
                </a:extLst>
              </p:cNvPr>
              <p:cNvSpPr txBox="1"/>
              <p:nvPr/>
            </p:nvSpPr>
            <p:spPr>
              <a:xfrm>
                <a:off x="4939827" y="369569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SYS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861209-618D-46C4-BFB3-3CA5612AE266}"/>
                </a:ext>
              </a:extLst>
            </p:cNvPr>
            <p:cNvSpPr txBox="1"/>
            <p:nvPr/>
          </p:nvSpPr>
          <p:spPr>
            <a:xfrm>
              <a:off x="3955441" y="4599801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USB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8335DE-8F22-464E-93D8-6DCAD2B9AD2C}"/>
              </a:ext>
            </a:extLst>
          </p:cNvPr>
          <p:cNvSpPr/>
          <p:nvPr/>
        </p:nvSpPr>
        <p:spPr>
          <a:xfrm>
            <a:off x="6896100" y="4953000"/>
            <a:ext cx="1485900" cy="5333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5A730A-4491-4B45-9E63-FD2B82276E5F}"/>
              </a:ext>
            </a:extLst>
          </p:cNvPr>
          <p:cNvCxnSpPr>
            <a:cxnSpLocks/>
            <a:stCxn id="41" idx="1"/>
            <a:endCxn id="35" idx="2"/>
          </p:cNvCxnSpPr>
          <p:nvPr/>
        </p:nvCxnSpPr>
        <p:spPr>
          <a:xfrm rot="10800000">
            <a:off x="4269790" y="4876800"/>
            <a:ext cx="2626310" cy="3428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921EA1-CC0F-465E-8B4B-BAB2DA4E4A6C}"/>
              </a:ext>
            </a:extLst>
          </p:cNvPr>
          <p:cNvSpPr/>
          <p:nvPr/>
        </p:nvSpPr>
        <p:spPr>
          <a:xfrm>
            <a:off x="857250" y="3162308"/>
            <a:ext cx="1485900" cy="5333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 for Tempo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138D08-D6E4-4A58-BE8B-9ACB1B4CEC24}"/>
              </a:ext>
            </a:extLst>
          </p:cNvPr>
          <p:cNvSpPr txBox="1"/>
          <p:nvPr/>
        </p:nvSpPr>
        <p:spPr>
          <a:xfrm>
            <a:off x="3048000" y="328354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I2C2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E41713-74AB-4FBE-8DCA-515A2D58D8D7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2343150" y="3422049"/>
            <a:ext cx="704850" cy="69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29EC884-45B7-4F26-8AB9-8109022BA39E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5204518" y="518206"/>
            <a:ext cx="1754390" cy="7839075"/>
          </a:xfrm>
          <a:prstGeom prst="bentConnector3">
            <a:avLst>
              <a:gd name="adj1" fmla="val 132437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972674-7B7B-4A67-8B13-91CB6BDC4C4A}"/>
              </a:ext>
            </a:extLst>
          </p:cNvPr>
          <p:cNvSpPr txBox="1"/>
          <p:nvPr/>
        </p:nvSpPr>
        <p:spPr>
          <a:xfrm>
            <a:off x="3047999" y="405249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6CA9F-C5CC-4C87-81E2-84766E4832CB}"/>
              </a:ext>
            </a:extLst>
          </p:cNvPr>
          <p:cNvCxnSpPr>
            <a:cxnSpLocks/>
          </p:cNvCxnSpPr>
          <p:nvPr/>
        </p:nvCxnSpPr>
        <p:spPr>
          <a:xfrm flipH="1">
            <a:off x="8686801" y="3972698"/>
            <a:ext cx="13144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DD0CC34-6A0A-44CF-A0E1-FE22130C99E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2043117" y="4310057"/>
            <a:ext cx="1123941" cy="88582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DBB815-9A5E-475B-B3A1-2175F1E73C8F}"/>
              </a:ext>
            </a:extLst>
          </p:cNvPr>
          <p:cNvSpPr/>
          <p:nvPr/>
        </p:nvSpPr>
        <p:spPr>
          <a:xfrm>
            <a:off x="7200900" y="23240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Sensor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78010A-9E05-4DCD-8D5B-101A0F2DB2A3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5448300" y="2653099"/>
            <a:ext cx="175260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AB6E9-D895-43B9-A972-7BEDBF864D06}"/>
              </a:ext>
            </a:extLst>
          </p:cNvPr>
          <p:cNvSpPr/>
          <p:nvPr/>
        </p:nvSpPr>
        <p:spPr>
          <a:xfrm>
            <a:off x="7200900" y="3560548"/>
            <a:ext cx="14859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539F7E-3A8F-4EB3-9FCE-3AD17911E012}"/>
              </a:ext>
            </a:extLst>
          </p:cNvPr>
          <p:cNvCxnSpPr>
            <a:cxnSpLocks/>
          </p:cNvCxnSpPr>
          <p:nvPr/>
        </p:nvCxnSpPr>
        <p:spPr>
          <a:xfrm flipH="1">
            <a:off x="5448300" y="3695699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70E8F-8206-4332-B8A5-83CA3D80154D}"/>
              </a:ext>
            </a:extLst>
          </p:cNvPr>
          <p:cNvCxnSpPr>
            <a:cxnSpLocks/>
          </p:cNvCxnSpPr>
          <p:nvPr/>
        </p:nvCxnSpPr>
        <p:spPr>
          <a:xfrm flipH="1">
            <a:off x="5448300" y="3957183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AF8193-F92D-4A91-8CE0-3FB0CFAD2B37}"/>
              </a:ext>
            </a:extLst>
          </p:cNvPr>
          <p:cNvSpPr/>
          <p:nvPr/>
        </p:nvSpPr>
        <p:spPr>
          <a:xfrm>
            <a:off x="9258300" y="2982098"/>
            <a:ext cx="1485900" cy="57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B7DEA4-15CE-4A4C-AD1C-21046A5D185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553200" y="3271323"/>
            <a:ext cx="2705100" cy="424376"/>
          </a:xfrm>
          <a:prstGeom prst="bentConnector3">
            <a:avLst>
              <a:gd name="adj1" fmla="val 11798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6C341-3F5D-47EA-B199-F5B0E5F44A59}"/>
              </a:ext>
            </a:extLst>
          </p:cNvPr>
          <p:cNvGrpSpPr/>
          <p:nvPr/>
        </p:nvGrpSpPr>
        <p:grpSpPr>
          <a:xfrm>
            <a:off x="3048000" y="1981200"/>
            <a:ext cx="2400300" cy="2895600"/>
            <a:chOff x="3048000" y="1981200"/>
            <a:chExt cx="2400300" cy="28956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2FB6784-F632-4CF6-B025-EEDB51DD2CF6}"/>
                </a:ext>
              </a:extLst>
            </p:cNvPr>
            <p:cNvGrpSpPr/>
            <p:nvPr/>
          </p:nvGrpSpPr>
          <p:grpSpPr>
            <a:xfrm>
              <a:off x="3048000" y="1981200"/>
              <a:ext cx="2400300" cy="2895600"/>
              <a:chOff x="3048000" y="1981200"/>
              <a:chExt cx="2400300" cy="28956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9C7B18D-BBB8-467B-A908-1E0DC0EA5A52}"/>
                  </a:ext>
                </a:extLst>
              </p:cNvPr>
              <p:cNvGrpSpPr/>
              <p:nvPr/>
            </p:nvGrpSpPr>
            <p:grpSpPr>
              <a:xfrm>
                <a:off x="3048000" y="1981200"/>
                <a:ext cx="2400300" cy="2895600"/>
                <a:chOff x="3048000" y="1981200"/>
                <a:chExt cx="2400300" cy="289560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D5EF6B7-D522-4C7E-928D-FCC0C93B1370}"/>
                    </a:ext>
                  </a:extLst>
                </p:cNvPr>
                <p:cNvSpPr/>
                <p:nvPr/>
              </p:nvSpPr>
              <p:spPr>
                <a:xfrm>
                  <a:off x="3048000" y="1981200"/>
                  <a:ext cx="2400300" cy="2895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Pocket</a:t>
                  </a:r>
                </a:p>
                <a:p>
                  <a:pPr algn="ctr"/>
                  <a:r>
                    <a:rPr lang="en-US" dirty="0"/>
                    <a:t>Beagle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CF7E5D-0EDD-4557-B3F9-52A499757328}"/>
                    </a:ext>
                  </a:extLst>
                </p:cNvPr>
                <p:cNvSpPr txBox="1"/>
                <p:nvPr/>
              </p:nvSpPr>
              <p:spPr>
                <a:xfrm>
                  <a:off x="4939827" y="251460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I2C1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D1FFE9-9F5B-4E9B-A3E0-703786DD77C3}"/>
                  </a:ext>
                </a:extLst>
              </p:cNvPr>
              <p:cNvSpPr txBox="1"/>
              <p:nvPr/>
            </p:nvSpPr>
            <p:spPr>
              <a:xfrm>
                <a:off x="4943834" y="3618509"/>
                <a:ext cx="5004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3.3V</a:t>
                </a:r>
              </a:p>
              <a:p>
                <a:r>
                  <a:rPr lang="en-US" sz="12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8FADF-2BE3-42AC-9C94-A3325FD55460}"/>
                </a:ext>
              </a:extLst>
            </p:cNvPr>
            <p:cNvSpPr txBox="1"/>
            <p:nvPr/>
          </p:nvSpPr>
          <p:spPr>
            <a:xfrm>
              <a:off x="3955441" y="459980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USB1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C9D170-CE38-4118-8EFE-CAFBC4CCB0C4}"/>
              </a:ext>
            </a:extLst>
          </p:cNvPr>
          <p:cNvSpPr/>
          <p:nvPr/>
        </p:nvSpPr>
        <p:spPr>
          <a:xfrm>
            <a:off x="6896100" y="4953000"/>
            <a:ext cx="1485900" cy="5333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Audio Adapter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5F9772D-0400-4E3F-8CC8-203200555C65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4248150" y="4876800"/>
            <a:ext cx="2647950" cy="3428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4F20F3-A84B-440B-A886-30F1DA520F06}"/>
              </a:ext>
            </a:extLst>
          </p:cNvPr>
          <p:cNvSpPr/>
          <p:nvPr/>
        </p:nvSpPr>
        <p:spPr>
          <a:xfrm>
            <a:off x="504836" y="3155356"/>
            <a:ext cx="1485900" cy="5333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 for Tempo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672FC-FC2B-4646-8905-630121F676B7}"/>
              </a:ext>
            </a:extLst>
          </p:cNvPr>
          <p:cNvSpPr txBox="1"/>
          <p:nvPr/>
        </p:nvSpPr>
        <p:spPr>
          <a:xfrm>
            <a:off x="3048000" y="328354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I2C2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6C3FFB-45FB-4E00-9FE2-3B9974703C22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1990736" y="3422048"/>
            <a:ext cx="1057264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F997BB-08F9-4D78-AD5D-663A00CB79AE}"/>
              </a:ext>
            </a:extLst>
          </p:cNvPr>
          <p:cNvCxnSpPr>
            <a:cxnSpLocks/>
            <a:stCxn id="11" idx="2"/>
            <a:endCxn id="30" idx="1"/>
          </p:cNvCxnSpPr>
          <p:nvPr/>
        </p:nvCxnSpPr>
        <p:spPr>
          <a:xfrm rot="5400000">
            <a:off x="6264812" y="343736"/>
            <a:ext cx="519626" cy="6953250"/>
          </a:xfrm>
          <a:prstGeom prst="bentConnector4">
            <a:avLst>
              <a:gd name="adj1" fmla="val 448085"/>
              <a:gd name="adj2" fmla="val 105374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4B3A58-6780-4589-AA75-1764FDFD46D6}"/>
              </a:ext>
            </a:extLst>
          </p:cNvPr>
          <p:cNvSpPr txBox="1"/>
          <p:nvPr/>
        </p:nvSpPr>
        <p:spPr>
          <a:xfrm>
            <a:off x="6544978" y="3449726"/>
            <a:ext cx="702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110 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478FB6-CD73-42E5-8F7B-9F5C62821DFE}"/>
              </a:ext>
            </a:extLst>
          </p:cNvPr>
          <p:cNvSpPr txBox="1"/>
          <p:nvPr/>
        </p:nvSpPr>
        <p:spPr>
          <a:xfrm>
            <a:off x="5985340" y="2228419"/>
            <a:ext cx="99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3.3V</a:t>
            </a:r>
          </a:p>
          <a:p>
            <a:r>
              <a:rPr lang="en-US" sz="1200" dirty="0"/>
              <a:t>330 µA 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550FB-050A-4860-8BDE-232E17F559CB}"/>
              </a:ext>
            </a:extLst>
          </p:cNvPr>
          <p:cNvSpPr txBox="1"/>
          <p:nvPr/>
        </p:nvSpPr>
        <p:spPr>
          <a:xfrm>
            <a:off x="3048000" y="39416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F264-C620-4D0F-A406-9BCF3A51B007}"/>
              </a:ext>
            </a:extLst>
          </p:cNvPr>
          <p:cNvSpPr txBox="1"/>
          <p:nvPr/>
        </p:nvSpPr>
        <p:spPr>
          <a:xfrm>
            <a:off x="2085018" y="2971892"/>
            <a:ext cx="86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</a:p>
          <a:p>
            <a:r>
              <a:rPr lang="en-US" sz="1200" dirty="0"/>
              <a:t>2 mA max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8C383-3B05-46BF-ADCE-57A6ACA11363}"/>
              </a:ext>
            </a:extLst>
          </p:cNvPr>
          <p:cNvSpPr txBox="1"/>
          <p:nvPr/>
        </p:nvSpPr>
        <p:spPr>
          <a:xfrm>
            <a:off x="8648700" y="303583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3B49F-413B-47A9-A0EE-385DEA24C526}"/>
              </a:ext>
            </a:extLst>
          </p:cNvPr>
          <p:cNvSpPr txBox="1"/>
          <p:nvPr/>
        </p:nvSpPr>
        <p:spPr>
          <a:xfrm>
            <a:off x="3955441" y="200552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USB0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9E4BBC-4D7D-4467-8085-F2423F7DF204}"/>
              </a:ext>
            </a:extLst>
          </p:cNvPr>
          <p:cNvSpPr/>
          <p:nvPr/>
        </p:nvSpPr>
        <p:spPr>
          <a:xfrm>
            <a:off x="1342068" y="12583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In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F9C4069-29EF-428E-87F0-B279454D10AF}"/>
              </a:ext>
            </a:extLst>
          </p:cNvPr>
          <p:cNvCxnSpPr>
            <a:stCxn id="31" idx="3"/>
            <a:endCxn id="29" idx="0"/>
          </p:cNvCxnSpPr>
          <p:nvPr/>
        </p:nvCxnSpPr>
        <p:spPr>
          <a:xfrm>
            <a:off x="2827968" y="1587399"/>
            <a:ext cx="1420182" cy="418126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98702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AdaFruit</a:t>
                      </a:r>
                      <a:r>
                        <a:rPr lang="en-US" dirty="0"/>
                        <a:t> Color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Plugable</a:t>
                      </a:r>
                      <a:r>
                        <a:rPr lang="en-US" dirty="0"/>
                        <a:t> USB Audio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13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3B19A4-88EF-47C7-85B7-57D3CA09A18F}"/>
              </a:ext>
            </a:extLst>
          </p:cNvPr>
          <p:cNvSpPr txBox="1"/>
          <p:nvPr/>
        </p:nvSpPr>
        <p:spPr>
          <a:xfrm>
            <a:off x="605133" y="506730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49.48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10266</TotalTime>
  <Words>343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Colorful Melodies - Proposal</vt:lpstr>
      <vt:lpstr>Background Information</vt:lpstr>
      <vt:lpstr>Design</vt:lpstr>
      <vt:lpstr>Bill of Materials</vt:lpstr>
      <vt:lpstr>Design Intent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Jorge Tito</cp:lastModifiedBy>
  <cp:revision>419</cp:revision>
  <dcterms:created xsi:type="dcterms:W3CDTF">2018-01-09T20:24:50Z</dcterms:created>
  <dcterms:modified xsi:type="dcterms:W3CDTF">2019-11-19T05:34:55Z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