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2" r:id="rId18"/>
    <p:sldId id="299" r:id="rId19"/>
    <p:sldId id="30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1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D06B-9559-45FF-807F-371D7498B65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422E-B044-427C-A887-9B864BCF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Image Analysis 2.0.1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workflow for analyzing </a:t>
            </a:r>
            <a:r>
              <a:rPr lang="en-US" dirty="0" err="1" smtClean="0"/>
              <a:t>omnitray</a:t>
            </a:r>
            <a:r>
              <a:rPr lang="en-US" dirty="0"/>
              <a:t> </a:t>
            </a:r>
            <a:r>
              <a:rPr lang="en-US" dirty="0" smtClean="0"/>
              <a:t>robot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0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Strain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“Robot Image Analysis 2.0.1 -&gt; Arrays”</a:t>
            </a:r>
          </a:p>
          <a:p>
            <a:endParaRPr lang="en-US" dirty="0" smtClean="0"/>
          </a:p>
          <a:p>
            <a:r>
              <a:rPr lang="en-US" dirty="0" smtClean="0"/>
              <a:t>To identify strains the user must provide a matrix identifying the strains in their original 96 well plate format (as a matrix)</a:t>
            </a:r>
          </a:p>
          <a:p>
            <a:endParaRPr lang="en-US" dirty="0"/>
          </a:p>
          <a:p>
            <a:r>
              <a:rPr lang="en-US" dirty="0" smtClean="0"/>
              <a:t>Current tools are designed for 32 spot block design</a:t>
            </a:r>
          </a:p>
          <a:p>
            <a:endParaRPr lang="en-US" dirty="0"/>
          </a:p>
          <a:p>
            <a:r>
              <a:rPr lang="en-US" dirty="0" smtClean="0"/>
              <a:t>A different file is needed for every original plate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3a: Prepare “ArrayX.96.matrix.txt”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126867"/>
              </p:ext>
            </p:extLst>
          </p:nvPr>
        </p:nvGraphicFramePr>
        <p:xfrm>
          <a:off x="272058" y="1813686"/>
          <a:ext cx="8501652" cy="4753368"/>
        </p:xfrm>
        <a:graphic>
          <a:graphicData uri="http://schemas.openxmlformats.org/drawingml/2006/table">
            <a:tbl>
              <a:tblPr/>
              <a:tblGrid>
                <a:gridCol w="708471">
                  <a:extLst>
                    <a:ext uri="{9D8B030D-6E8A-4147-A177-3AD203B41FA5}">
                      <a16:colId xmlns:a16="http://schemas.microsoft.com/office/drawing/2014/main" val="1959429388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899050287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597049116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650186169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1114396402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275543739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495671089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830774253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2238937463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3649322844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653067680"/>
                    </a:ext>
                  </a:extLst>
                </a:gridCol>
                <a:gridCol w="708471">
                  <a:extLst>
                    <a:ext uri="{9D8B030D-6E8A-4147-A177-3AD203B41FA5}">
                      <a16:colId xmlns:a16="http://schemas.microsoft.com/office/drawing/2014/main" val="420881637"/>
                    </a:ext>
                  </a:extLst>
                </a:gridCol>
              </a:tblGrid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735006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pr18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606084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46989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pr39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381342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pr54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12298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pr61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pr62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pr66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11050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pr73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pr74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pr78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53647"/>
                  </a:ext>
                </a:extLst>
              </a:tr>
              <a:tr h="594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pr85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pr86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pr87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pr88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pr89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pr90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pr90</a:t>
                      </a:r>
                    </a:p>
                  </a:txBody>
                  <a:tcPr marL="5300" marR="5300" marT="53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27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5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3b: Convert to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Robot can read data better as a table (data frame) easier than in a matrix form so we convert the data</a:t>
            </a:r>
          </a:p>
          <a:p>
            <a:endParaRPr lang="en-US" dirty="0"/>
          </a:p>
          <a:p>
            <a:r>
              <a:rPr lang="en-US" dirty="0" smtClean="0"/>
              <a:t>In “Arrays” double click “</a:t>
            </a:r>
            <a:r>
              <a:rPr lang="en-US" dirty="0" err="1" smtClean="0"/>
              <a:t>Arrays.Rroj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, open “matrix2table.R”</a:t>
            </a:r>
          </a:p>
          <a:p>
            <a:endParaRPr lang="en-US" dirty="0"/>
          </a:p>
          <a:p>
            <a:r>
              <a:rPr lang="en-US" dirty="0" smtClean="0"/>
              <a:t>Modify line 6, file names must match your matrix.txt files</a:t>
            </a:r>
          </a:p>
          <a:p>
            <a:endParaRPr lang="en-US" dirty="0"/>
          </a:p>
          <a:p>
            <a:r>
              <a:rPr lang="en-US" dirty="0" smtClean="0"/>
              <a:t>Run “matrix2table.R” and you will now have table.txt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3b: “ArrayX.96.matrix.txt”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00041"/>
              </p:ext>
            </p:extLst>
          </p:nvPr>
        </p:nvGraphicFramePr>
        <p:xfrm>
          <a:off x="3657600" y="1991519"/>
          <a:ext cx="1828800" cy="4019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515392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3884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595869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34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31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196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50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74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16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749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304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3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05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76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5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8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3c: Generate layouts for expanded 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32 spot block design we go through a 384 well intermediate and finally a 1536 spot array, we will now generate table.txt files matching these formats from our original plate</a:t>
            </a:r>
          </a:p>
          <a:p>
            <a:endParaRPr lang="en-US" dirty="0" smtClean="0"/>
          </a:p>
          <a:p>
            <a:r>
              <a:rPr lang="en-US" dirty="0" smtClean="0"/>
              <a:t>Note: this assumes standard protocol for pinning (1x96 -&gt; 1x384 -&gt; 1x1536)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29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3c: Generate 384 and 1536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, in “</a:t>
            </a:r>
            <a:r>
              <a:rPr lang="en-US" dirty="0" err="1" smtClean="0"/>
              <a:t>Arrays.Rproj</a:t>
            </a:r>
            <a:r>
              <a:rPr lang="en-US" dirty="0" smtClean="0"/>
              <a:t>”, open “</a:t>
            </a:r>
            <a:r>
              <a:rPr lang="en-US" dirty="0" err="1" smtClean="0"/>
              <a:t>expand_arrays.R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Modify line 13, replace file names with your “ArrayX.96.table.txt” file names</a:t>
            </a:r>
          </a:p>
          <a:p>
            <a:endParaRPr lang="en-US" dirty="0"/>
          </a:p>
          <a:p>
            <a:r>
              <a:rPr lang="en-US" dirty="0" smtClean="0"/>
              <a:t>Run “</a:t>
            </a:r>
            <a:r>
              <a:rPr lang="en-US" dirty="0" err="1" smtClean="0"/>
              <a:t>expand_arrays.R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You will now have “ArrayX.384.table.txt” and “ArrayX.1536.table.txt” files</a:t>
            </a:r>
          </a:p>
          <a:p>
            <a:endParaRPr lang="en-US" dirty="0"/>
          </a:p>
          <a:p>
            <a:r>
              <a:rPr lang="en-US" dirty="0" smtClean="0"/>
              <a:t>The 1536.table.txt files will be used to identify spots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Analyze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Photos are analyzed in batch using the R package “</a:t>
            </a:r>
            <a:r>
              <a:rPr lang="en-US" dirty="0" err="1" smtClean="0"/>
              <a:t>gitter</a:t>
            </a:r>
            <a:r>
              <a:rPr lang="en-US" dirty="0" smtClean="0"/>
              <a:t>” with the “</a:t>
            </a:r>
            <a:r>
              <a:rPr lang="en-US" dirty="0" err="1" smtClean="0"/>
              <a:t>gitter.batch</a:t>
            </a:r>
            <a:r>
              <a:rPr lang="en-US" dirty="0" smtClean="0"/>
              <a:t>” function</a:t>
            </a:r>
          </a:p>
          <a:p>
            <a:endParaRPr lang="en-US" dirty="0"/>
          </a:p>
          <a:p>
            <a:r>
              <a:rPr lang="en-US" dirty="0" smtClean="0"/>
              <a:t>Each photo is gridded into squares around each spot and then a size value is determined for each spot</a:t>
            </a:r>
          </a:p>
          <a:p>
            <a:endParaRPr lang="en-US" dirty="0"/>
          </a:p>
          <a:p>
            <a:r>
              <a:rPr lang="en-US" dirty="0" smtClean="0"/>
              <a:t>We utilize R scripts to take this information and combine it with our strain and photo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4a: Install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analyses requires several packages to install some of which can be difficult and require some special steps</a:t>
            </a:r>
          </a:p>
          <a:p>
            <a:endParaRPr lang="en-US" dirty="0"/>
          </a:p>
          <a:p>
            <a:r>
              <a:rPr lang="en-US" dirty="0" smtClean="0"/>
              <a:t>The “</a:t>
            </a:r>
            <a:r>
              <a:rPr lang="en-US" dirty="0" err="1" smtClean="0"/>
              <a:t>install_required_packages.R</a:t>
            </a:r>
            <a:r>
              <a:rPr lang="en-US" dirty="0" smtClean="0"/>
              <a:t>” script will help you make sure you have them installed</a:t>
            </a:r>
          </a:p>
          <a:p>
            <a:endParaRPr lang="en-US" dirty="0"/>
          </a:p>
          <a:p>
            <a:r>
              <a:rPr lang="en-US" dirty="0"/>
              <a:t>Navigate to “Robot Image Analysis 2.0.1 -&gt; Analyze”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Double click on “</a:t>
            </a:r>
            <a:r>
              <a:rPr lang="en-US" dirty="0" err="1"/>
              <a:t>Analyze.Rproj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R studio, open “</a:t>
            </a:r>
            <a:r>
              <a:rPr lang="en-US" dirty="0" err="1"/>
              <a:t>install_required_packages.R</a:t>
            </a:r>
            <a:r>
              <a:rPr lang="en-US" dirty="0"/>
              <a:t>” </a:t>
            </a:r>
          </a:p>
          <a:p>
            <a:r>
              <a:rPr lang="en-US" dirty="0"/>
              <a:t>Run “</a:t>
            </a:r>
            <a:r>
              <a:rPr lang="en-US" dirty="0" err="1"/>
              <a:t>install_required_packages.R</a:t>
            </a:r>
            <a:r>
              <a:rPr lang="en-US" dirty="0"/>
              <a:t>”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9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Array File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 guide the analysis we will provide a description of each file containing the arrays, stating which strain belongs to which spot on which array</a:t>
            </a:r>
          </a:p>
          <a:p>
            <a:endParaRPr lang="en-US" dirty="0"/>
          </a:p>
          <a:p>
            <a:r>
              <a:rPr lang="en-US" dirty="0" smtClean="0"/>
              <a:t>Navigate to “Robot Image Analysis 2.0.1 -&gt; Analysis”</a:t>
            </a:r>
          </a:p>
          <a:p>
            <a:endParaRPr lang="en-US" dirty="0"/>
          </a:p>
          <a:p>
            <a:r>
              <a:rPr lang="en-US" dirty="0" smtClean="0"/>
              <a:t>Open “array_file_desc.txt”</a:t>
            </a:r>
          </a:p>
          <a:p>
            <a:endParaRPr lang="en-US" dirty="0"/>
          </a:p>
          <a:p>
            <a:r>
              <a:rPr lang="en-US" dirty="0" smtClean="0"/>
              <a:t>Replace the “ArrayX.1536.table.txt” file names with the file names you generated in Step 3c</a:t>
            </a:r>
          </a:p>
          <a:p>
            <a:endParaRPr lang="en-US" dirty="0"/>
          </a:p>
          <a:p>
            <a:r>
              <a:rPr lang="en-US" dirty="0" smtClean="0"/>
              <a:t>Make sure the Array column contains values matching what you used in your photo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7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will now use </a:t>
            </a:r>
            <a:r>
              <a:rPr lang="en-US" dirty="0" err="1" smtClean="0"/>
              <a:t>gitter</a:t>
            </a:r>
            <a:r>
              <a:rPr lang="en-US" dirty="0" smtClean="0"/>
              <a:t> to obtain size data for each spot</a:t>
            </a:r>
          </a:p>
          <a:p>
            <a:r>
              <a:rPr lang="en-US" dirty="0" smtClean="0"/>
              <a:t>Each photo is analyzed individually by </a:t>
            </a:r>
            <a:r>
              <a:rPr lang="en-US" dirty="0" err="1" smtClean="0"/>
              <a:t>gitter</a:t>
            </a:r>
            <a:r>
              <a:rPr lang="en-US" dirty="0" smtClean="0"/>
              <a:t>, gridded into a square for each spot, and then size is determined</a:t>
            </a:r>
          </a:p>
          <a:p>
            <a:r>
              <a:rPr lang="en-US" dirty="0" smtClean="0"/>
              <a:t>Gridding on each image can be checked by looking at the corresponding image in the “gridded” folder under “Analysis”</a:t>
            </a:r>
          </a:p>
          <a:p>
            <a:r>
              <a:rPr lang="en-US" dirty="0" smtClean="0"/>
              <a:t>Each image gets its own file describing the size of each spot, found in “</a:t>
            </a:r>
            <a:r>
              <a:rPr lang="en-US" dirty="0" err="1" smtClean="0"/>
              <a:t>analysis_files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Some images may cause the analysis to fail, you can find a list of these images in a file output by </a:t>
            </a:r>
            <a:r>
              <a:rPr lang="en-US" dirty="0" err="1" smtClean="0"/>
              <a:t>gitter</a:t>
            </a:r>
            <a:r>
              <a:rPr lang="en-US" dirty="0" smtClean="0"/>
              <a:t> in the “Analysis” folder that has “</a:t>
            </a:r>
            <a:r>
              <a:rPr lang="en-US" dirty="0" err="1" smtClean="0"/>
              <a:t>failed_images</a:t>
            </a:r>
            <a:r>
              <a:rPr lang="en-US" dirty="0" smtClean="0"/>
              <a:t>” in the name</a:t>
            </a:r>
          </a:p>
          <a:p>
            <a:r>
              <a:rPr lang="en-US" dirty="0" smtClean="0"/>
              <a:t>Using a reference photo to help gridding can help to analyze some photos that fail during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Transfer the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workflow is contained in a single folder called “Robot Image Analysis 2.0.1”</a:t>
            </a:r>
          </a:p>
          <a:p>
            <a:r>
              <a:rPr lang="en-US" dirty="0" smtClean="0"/>
              <a:t>Copy this folder to your computer</a:t>
            </a:r>
          </a:p>
          <a:p>
            <a:r>
              <a:rPr lang="en-US" u="sng" dirty="0" smtClean="0"/>
              <a:t>DO NOT MODIFY THE ORIGINAL</a:t>
            </a:r>
          </a:p>
          <a:p>
            <a:r>
              <a:rPr lang="en-US" dirty="0" smtClean="0"/>
              <a:t>All analysis is conducted using R projects</a:t>
            </a:r>
          </a:p>
          <a:p>
            <a:r>
              <a:rPr lang="en-US" dirty="0" smtClean="0"/>
              <a:t>R projects are used to organize and run the R scripts using R studio</a:t>
            </a:r>
          </a:p>
          <a:p>
            <a:r>
              <a:rPr lang="en-US" dirty="0" smtClean="0"/>
              <a:t>The workflow can work on Mac and PC, with minor variations in specific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Reference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highly recommend avoiding the use of reference photos with “</a:t>
            </a:r>
            <a:r>
              <a:rPr lang="en-US" dirty="0" err="1" smtClean="0"/>
              <a:t>gitter</a:t>
            </a:r>
            <a:r>
              <a:rPr lang="en-US" dirty="0" smtClean="0"/>
              <a:t>” due to slight inconsistencies in positioning resulting in poor gridding.</a:t>
            </a:r>
          </a:p>
          <a:p>
            <a:endParaRPr lang="en-US" dirty="0"/>
          </a:p>
          <a:p>
            <a:r>
              <a:rPr lang="en-US" dirty="0" smtClean="0"/>
              <a:t>Some plates may have no growth on many rows or columns resulting in failure in </a:t>
            </a:r>
            <a:r>
              <a:rPr lang="en-US" dirty="0" err="1" smtClean="0"/>
              <a:t>gitter</a:t>
            </a:r>
            <a:r>
              <a:rPr lang="en-US" dirty="0"/>
              <a:t> </a:t>
            </a:r>
            <a:r>
              <a:rPr lang="en-US" dirty="0" smtClean="0"/>
              <a:t>and requiring the use of a reference photo</a:t>
            </a:r>
          </a:p>
          <a:p>
            <a:endParaRPr lang="en-US" dirty="0"/>
          </a:p>
          <a:p>
            <a:r>
              <a:rPr lang="en-US" dirty="0" smtClean="0"/>
              <a:t>The user must use their discretion and can check gridding to ensure accuracy</a:t>
            </a:r>
          </a:p>
          <a:p>
            <a:endParaRPr lang="en-US" dirty="0"/>
          </a:p>
          <a:p>
            <a:r>
              <a:rPr lang="en-US" dirty="0" smtClean="0"/>
              <a:t>Consider moving only the photos that require a reference photo to a separate analysis and/or seeking assistance in complicated cases</a:t>
            </a:r>
          </a:p>
        </p:txBody>
      </p:sp>
    </p:spTree>
    <p:extLst>
      <p:ext uri="{BB962C8B-B14F-4D97-AF65-F5344CB8AC3E}">
        <p14:creationId xmlns:p14="http://schemas.microsoft.com/office/powerpoint/2010/main" val="279430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Analyze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Navigate to “Robot Image Analysis 2.0.1 -&gt; Analyze”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Double click on “</a:t>
            </a:r>
            <a:r>
              <a:rPr lang="en-US" dirty="0" err="1" smtClean="0"/>
              <a:t>Analyze.Rproj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In R studio, open “</a:t>
            </a:r>
            <a:r>
              <a:rPr lang="en-US" dirty="0" err="1" smtClean="0"/>
              <a:t>consolidate_data.R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Run “</a:t>
            </a:r>
            <a:r>
              <a:rPr lang="en-US" dirty="0" err="1" smtClean="0"/>
              <a:t>consolidate_data.R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NOTE: This takes about 5 seconds per image,</a:t>
            </a:r>
            <a:r>
              <a:rPr lang="en-US" u="sng" dirty="0" smtClean="0"/>
              <a:t> later steps will cause errors if analysis fails on any plates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73785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4b: consolidated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39359"/>
              </p:ext>
            </p:extLst>
          </p:nvPr>
        </p:nvGraphicFramePr>
        <p:xfrm>
          <a:off x="856461" y="1690689"/>
          <a:ext cx="7658888" cy="2579029"/>
        </p:xfrm>
        <a:graphic>
          <a:graphicData uri="http://schemas.openxmlformats.org/drawingml/2006/table">
            <a:tbl>
              <a:tblPr/>
              <a:tblGrid>
                <a:gridCol w="957361">
                  <a:extLst>
                    <a:ext uri="{9D8B030D-6E8A-4147-A177-3AD203B41FA5}">
                      <a16:colId xmlns:a16="http://schemas.microsoft.com/office/drawing/2014/main" val="1647861606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822838866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261604998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3478220765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1953769300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1259947306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4184485295"/>
                    </a:ext>
                  </a:extLst>
                </a:gridCol>
                <a:gridCol w="957361">
                  <a:extLst>
                    <a:ext uri="{9D8B030D-6E8A-4147-A177-3AD203B41FA5}">
                      <a16:colId xmlns:a16="http://schemas.microsoft.com/office/drawing/2014/main" val="1032786922"/>
                    </a:ext>
                  </a:extLst>
                </a:gridCol>
              </a:tblGrid>
              <a:tr h="3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Time.Point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29183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757101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598742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71783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67503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561030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341165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782112"/>
                  </a:ext>
                </a:extLst>
              </a:tr>
              <a:tr h="192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24070"/>
                  </a:ext>
                </a:extLst>
              </a:tr>
              <a:tr h="3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92658"/>
                  </a:ext>
                </a:extLst>
              </a:tr>
              <a:tr h="3475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769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6461" y="4602228"/>
            <a:ext cx="7531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Gene: Strain Name</a:t>
            </a:r>
          </a:p>
          <a:p>
            <a:r>
              <a:rPr lang="en-US" dirty="0" smtClean="0"/>
              <a:t>Size: size value calculated by </a:t>
            </a:r>
            <a:r>
              <a:rPr lang="en-US" dirty="0" err="1" smtClean="0"/>
              <a:t>Gitter</a:t>
            </a:r>
            <a:endParaRPr lang="en-US" dirty="0" smtClean="0"/>
          </a:p>
          <a:p>
            <a:r>
              <a:rPr lang="en-US" dirty="0" smtClean="0"/>
              <a:t>Media: media that this spot was grown on</a:t>
            </a:r>
          </a:p>
          <a:p>
            <a:r>
              <a:rPr lang="en-US" dirty="0" err="1" smtClean="0"/>
              <a:t>Time.Point</a:t>
            </a:r>
            <a:r>
              <a:rPr lang="en-US" dirty="0" smtClean="0"/>
              <a:t>: </a:t>
            </a:r>
            <a:r>
              <a:rPr lang="en-US" dirty="0" err="1" smtClean="0"/>
              <a:t>TimePointbyHour</a:t>
            </a:r>
            <a:endParaRPr lang="en-US" dirty="0" smtClean="0"/>
          </a:p>
          <a:p>
            <a:r>
              <a:rPr lang="en-US" dirty="0" smtClean="0"/>
              <a:t>Temp: Temperature</a:t>
            </a:r>
          </a:p>
          <a:p>
            <a:r>
              <a:rPr lang="en-US" dirty="0" smtClean="0"/>
              <a:t>Array: plate that contained this spot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14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Process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outer ring of each block, and the two outer most rings of the plate contain data we do not wish to use and must exclude</a:t>
            </a:r>
          </a:p>
          <a:p>
            <a:endParaRPr lang="en-US" dirty="0"/>
          </a:p>
          <a:p>
            <a:r>
              <a:rPr lang="en-US" dirty="0" smtClean="0"/>
              <a:t>Arrays will often contain strains or spots that we wish to exclude or extreme outliers that are difficult to identify by eye</a:t>
            </a:r>
          </a:p>
          <a:p>
            <a:endParaRPr lang="en-US" dirty="0"/>
          </a:p>
          <a:p>
            <a:r>
              <a:rPr lang="en-US" dirty="0" smtClean="0"/>
              <a:t>The user will identify spots and strains they wish to exclude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6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5a: Review your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your sorted photos</a:t>
            </a:r>
          </a:p>
          <a:p>
            <a:endParaRPr lang="en-US" dirty="0"/>
          </a:p>
          <a:p>
            <a:r>
              <a:rPr lang="en-US" dirty="0" smtClean="0"/>
              <a:t>Identify any strains or spots that are problematic and should be excluded from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6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5b: Record Strains to Exclude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162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Navigate to “Robot Image Analysis 2.0.1 -&gt; Process”</a:t>
            </a:r>
          </a:p>
          <a:p>
            <a:endParaRPr lang="en-US" dirty="0"/>
          </a:p>
          <a:p>
            <a:r>
              <a:rPr lang="en-US" dirty="0" smtClean="0"/>
              <a:t>Open “strains_to</a:t>
            </a:r>
            <a:r>
              <a:rPr lang="en-US" dirty="0"/>
              <a:t>_</a:t>
            </a:r>
            <a:r>
              <a:rPr lang="en-US" dirty="0" smtClean="0"/>
              <a:t>remove.txt”</a:t>
            </a:r>
          </a:p>
          <a:p>
            <a:endParaRPr lang="en-US" dirty="0"/>
          </a:p>
          <a:p>
            <a:r>
              <a:rPr lang="en-US" dirty="0" smtClean="0"/>
              <a:t>Record Strain names that you wish to exclude and your rationale for doing </a:t>
            </a:r>
            <a:r>
              <a:rPr lang="en-US" dirty="0" smtClean="0"/>
              <a:t>so</a:t>
            </a:r>
          </a:p>
          <a:p>
            <a:endParaRPr lang="en-US" dirty="0"/>
          </a:p>
          <a:p>
            <a:r>
              <a:rPr lang="en-US" dirty="0" smtClean="0"/>
              <a:t>This removes the strain from the ENTIRE analysis</a:t>
            </a:r>
          </a:p>
          <a:p>
            <a:endParaRPr lang="en-US" dirty="0"/>
          </a:p>
          <a:p>
            <a:r>
              <a:rPr lang="en-US" dirty="0" smtClean="0"/>
              <a:t>“strains to remove.example.txt” provides an example to use as a guide</a:t>
            </a:r>
          </a:p>
          <a:p>
            <a:endParaRPr lang="en-US" dirty="0"/>
          </a:p>
          <a:p>
            <a:r>
              <a:rPr lang="en-US" dirty="0" smtClean="0"/>
              <a:t>If you don’t wish to exclude any, leave “strains_to_remove.txt” as is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6032"/>
              </p:ext>
            </p:extLst>
          </p:nvPr>
        </p:nvGraphicFramePr>
        <p:xfrm>
          <a:off x="2450994" y="5267246"/>
          <a:ext cx="4010262" cy="558165"/>
        </p:xfrm>
        <a:graphic>
          <a:graphicData uri="http://schemas.openxmlformats.org/drawingml/2006/table">
            <a:tbl>
              <a:tblPr/>
              <a:tblGrid>
                <a:gridCol w="2005131">
                  <a:extLst>
                    <a:ext uri="{9D8B030D-6E8A-4147-A177-3AD203B41FA5}">
                      <a16:colId xmlns:a16="http://schemas.microsoft.com/office/drawing/2014/main" val="585944363"/>
                    </a:ext>
                  </a:extLst>
                </a:gridCol>
                <a:gridCol w="2005131">
                  <a:extLst>
                    <a:ext uri="{9D8B030D-6E8A-4147-A177-3AD203B41FA5}">
                      <a16:colId xmlns:a16="http://schemas.microsoft.com/office/drawing/2014/main" val="2818990233"/>
                    </a:ext>
                  </a:extLst>
                </a:gridCol>
              </a:tblGrid>
              <a:tr h="16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Rationale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272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3660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C1C1 rho c1e1 pr29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284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2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5c: Record spots to Exclude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1210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Navigate to “Robot Image Analysis 2.0.1 -&gt; Process”</a:t>
            </a:r>
          </a:p>
          <a:p>
            <a:endParaRPr lang="en-US" dirty="0"/>
          </a:p>
          <a:p>
            <a:r>
              <a:rPr lang="en-US" dirty="0" smtClean="0"/>
              <a:t>Open “spots_to_remove.txt”</a:t>
            </a:r>
          </a:p>
          <a:p>
            <a:endParaRPr lang="en-US" dirty="0"/>
          </a:p>
          <a:p>
            <a:r>
              <a:rPr lang="en-US" dirty="0" smtClean="0"/>
              <a:t>Record spots that you wish to exclude (identified by Row, Column, Media, Temp, and Array) and your rationale for doing </a:t>
            </a:r>
            <a:r>
              <a:rPr lang="en-US" dirty="0" smtClean="0"/>
              <a:t>so</a:t>
            </a:r>
          </a:p>
          <a:p>
            <a:endParaRPr lang="en-US" dirty="0"/>
          </a:p>
          <a:p>
            <a:r>
              <a:rPr lang="en-US" dirty="0" smtClean="0"/>
              <a:t>“spots_to_remove.example.txt” provides an example.</a:t>
            </a:r>
          </a:p>
          <a:p>
            <a:endParaRPr lang="en-US" dirty="0"/>
          </a:p>
          <a:p>
            <a:r>
              <a:rPr lang="en-US" dirty="0" smtClean="0"/>
              <a:t>Leave “spots_to_remove.txt” as is if you don’t wish to exclude any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54093"/>
              </p:ext>
            </p:extLst>
          </p:nvPr>
        </p:nvGraphicFramePr>
        <p:xfrm>
          <a:off x="1027756" y="4405745"/>
          <a:ext cx="7723278" cy="2387925"/>
        </p:xfrm>
        <a:graphic>
          <a:graphicData uri="http://schemas.openxmlformats.org/drawingml/2006/table">
            <a:tbl>
              <a:tblPr/>
              <a:tblGrid>
                <a:gridCol w="1287213">
                  <a:extLst>
                    <a:ext uri="{9D8B030D-6E8A-4147-A177-3AD203B41FA5}">
                      <a16:colId xmlns:a16="http://schemas.microsoft.com/office/drawing/2014/main" val="4104981176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4229318623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2283795729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1964968636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4105830380"/>
                    </a:ext>
                  </a:extLst>
                </a:gridCol>
                <a:gridCol w="1287213">
                  <a:extLst>
                    <a:ext uri="{9D8B030D-6E8A-4147-A177-3AD203B41FA5}">
                      <a16:colId xmlns:a16="http://schemas.microsoft.com/office/drawing/2014/main" val="2911516807"/>
                    </a:ext>
                  </a:extLst>
                </a:gridCol>
              </a:tblGrid>
              <a:tr h="48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Rationale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118054"/>
                  </a:ext>
                </a:extLst>
              </a:tr>
              <a:tr h="27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spots smeared together due to me dropping the plate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10780"/>
                  </a:ext>
                </a:extLst>
              </a:tr>
              <a:tr h="278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spots smeared together due to me dropping the plate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20881"/>
                  </a:ext>
                </a:extLst>
              </a:tr>
              <a:tr h="140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Touching smeared spots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94693"/>
                  </a:ext>
                </a:extLst>
              </a:tr>
              <a:tr h="94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fleck on colony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242573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505866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519592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47053"/>
                  </a:ext>
                </a:extLst>
              </a:tr>
              <a:tr h="2325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YPD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Weird speck on middle of intersection</a:t>
                      </a:r>
                    </a:p>
                  </a:txBody>
                  <a:tcPr marL="6245" marR="6245" marT="62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8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3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5d: Process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“Robot Image Analysis </a:t>
            </a:r>
            <a:r>
              <a:rPr lang="en-US" dirty="0" smtClean="0"/>
              <a:t>2.0.1 </a:t>
            </a:r>
            <a:r>
              <a:rPr lang="en-US" dirty="0"/>
              <a:t>-&gt; Process”</a:t>
            </a:r>
          </a:p>
          <a:p>
            <a:r>
              <a:rPr lang="en-US" dirty="0" smtClean="0"/>
              <a:t>Double click “</a:t>
            </a:r>
            <a:r>
              <a:rPr lang="en-US" dirty="0" err="1" smtClean="0"/>
              <a:t>Process.Rproj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“</a:t>
            </a:r>
            <a:r>
              <a:rPr lang="en-US" dirty="0" err="1" smtClean="0"/>
              <a:t>process_data.R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process_data.R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Graph growth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is vital to check your data to ensure you have obtained usable growth curves</a:t>
            </a:r>
          </a:p>
          <a:p>
            <a:endParaRPr lang="en-US" dirty="0"/>
          </a:p>
          <a:p>
            <a:r>
              <a:rPr lang="en-US" dirty="0" smtClean="0"/>
              <a:t>Navigate to “Robot Image Analysis 2.0.1 -&gt; Graphs -&gt; All Time Points Curves”</a:t>
            </a:r>
          </a:p>
          <a:p>
            <a:endParaRPr lang="en-US" dirty="0"/>
          </a:p>
          <a:p>
            <a:r>
              <a:rPr lang="en-US" dirty="0" smtClean="0"/>
              <a:t>Delete all files in “graphs” folder</a:t>
            </a:r>
          </a:p>
          <a:p>
            <a:endParaRPr lang="en-US" dirty="0"/>
          </a:p>
          <a:p>
            <a:r>
              <a:rPr lang="en-US" dirty="0" smtClean="0"/>
              <a:t>Double click “All Time Points </a:t>
            </a:r>
            <a:r>
              <a:rPr lang="en-US" dirty="0" err="1" smtClean="0"/>
              <a:t>Curves.Rproj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“</a:t>
            </a:r>
            <a:r>
              <a:rPr lang="en-US" dirty="0" err="1" smtClean="0"/>
              <a:t>all_time_points_curves.R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all_time_points_curves.R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Graphs are saved in “graphs” and show the average for each strain as one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Graphing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2" y="1690689"/>
            <a:ext cx="7549466" cy="4351338"/>
          </a:xfrm>
        </p:spPr>
      </p:pic>
    </p:spTree>
    <p:extLst>
      <p:ext uri="{BB962C8B-B14F-4D97-AF65-F5344CB8AC3E}">
        <p14:creationId xmlns:p14="http://schemas.microsoft.com/office/powerpoint/2010/main" val="375732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workflow comes pre-packaged with a series of test photos</a:t>
            </a:r>
          </a:p>
          <a:p>
            <a:r>
              <a:rPr lang="en-US" dirty="0" smtClean="0"/>
              <a:t>The initial files included are configured to analyze the test photographs</a:t>
            </a:r>
          </a:p>
          <a:p>
            <a:r>
              <a:rPr lang="en-US" dirty="0" smtClean="0"/>
              <a:t>As we progress, we will replace these files and commands with those that allow us to run the analysis on your photos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07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(Optional): Omit Time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time points can introduce problems as the spot sizes become too large and fuse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gitter</a:t>
            </a:r>
            <a:r>
              <a:rPr lang="en-US" dirty="0" smtClean="0"/>
              <a:t>” cannot process such data</a:t>
            </a:r>
          </a:p>
          <a:p>
            <a:endParaRPr lang="en-US" dirty="0"/>
          </a:p>
          <a:p>
            <a:r>
              <a:rPr lang="en-US" dirty="0" smtClean="0"/>
              <a:t>We can omit later time points based on our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4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(Optional): Choose Time Points to omit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“Robot Image Analysis 2.0.1 -&gt; Process”</a:t>
            </a:r>
          </a:p>
          <a:p>
            <a:r>
              <a:rPr lang="en-US" dirty="0" smtClean="0"/>
              <a:t>Open “Maximal_Time_Points.xlsx”</a:t>
            </a:r>
          </a:p>
          <a:p>
            <a:r>
              <a:rPr lang="en-US" dirty="0" smtClean="0"/>
              <a:t>Enter the latest time you wish to include for a given media, temperature, and array</a:t>
            </a:r>
          </a:p>
          <a:p>
            <a:r>
              <a:rPr lang="en-US" dirty="0" smtClean="0"/>
              <a:t>Try to be consistent across arrays as comparisons are only valid across identical time points</a:t>
            </a:r>
          </a:p>
          <a:p>
            <a:r>
              <a:rPr lang="en-US" dirty="0" smtClean="0"/>
              <a:t>Save Maximal Time Points as “Maximal_Time_Points.txt”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78607"/>
              </p:ext>
            </p:extLst>
          </p:nvPr>
        </p:nvGraphicFramePr>
        <p:xfrm>
          <a:off x="5579604" y="4843463"/>
          <a:ext cx="30480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13530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46658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61314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82235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45510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First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2691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2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485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5704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011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141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96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5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(Optional): Omit time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Process.Rproj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“</a:t>
            </a:r>
            <a:r>
              <a:rPr lang="en-US" dirty="0" err="1" smtClean="0"/>
              <a:t>remove_time_points.R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remove_time_points.R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06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8: Fit logistic growth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model our growth curves using population growth equations</a:t>
            </a:r>
          </a:p>
          <a:p>
            <a:r>
              <a:rPr lang="en-US" dirty="0" smtClean="0"/>
              <a:t>Each spot is fitted for its own growth curve</a:t>
            </a:r>
          </a:p>
          <a:p>
            <a:endParaRPr lang="en-US" dirty="0"/>
          </a:p>
          <a:p>
            <a:r>
              <a:rPr lang="en-US" dirty="0" smtClean="0"/>
              <a:t>The number of </a:t>
            </a:r>
            <a:r>
              <a:rPr lang="en-US" dirty="0" err="1" smtClean="0"/>
              <a:t>inviduals</a:t>
            </a:r>
            <a:r>
              <a:rPr lang="en-US" dirty="0" smtClean="0"/>
              <a:t> at time t is based on:</a:t>
            </a:r>
          </a:p>
          <a:p>
            <a:r>
              <a:rPr lang="en-US" dirty="0" smtClean="0"/>
              <a:t>No: Initial population size (size at time 0)</a:t>
            </a:r>
          </a:p>
          <a:p>
            <a:r>
              <a:rPr lang="en-US" dirty="0" smtClean="0"/>
              <a:t>R: per capita rate of increase (doubling time)</a:t>
            </a:r>
          </a:p>
          <a:p>
            <a:r>
              <a:rPr lang="en-US" dirty="0" err="1" smtClean="0"/>
              <a:t>Nmax</a:t>
            </a:r>
            <a:r>
              <a:rPr lang="en-US" dirty="0" smtClean="0"/>
              <a:t>: Carrying capacity, maximum spot size</a:t>
            </a:r>
          </a:p>
        </p:txBody>
      </p:sp>
    </p:spTree>
    <p:extLst>
      <p:ext uri="{BB962C8B-B14F-4D97-AF65-F5344CB8AC3E}">
        <p14:creationId xmlns:p14="http://schemas.microsoft.com/office/powerpoint/2010/main" val="81735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8a: Fit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Navigate to “Robot Image Analysis 2.0.1 -&gt; </a:t>
            </a:r>
            <a:r>
              <a:rPr lang="en-US" dirty="0" err="1" smtClean="0"/>
              <a:t>LogisticGrowth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Delete all files in “</a:t>
            </a:r>
            <a:r>
              <a:rPr lang="en-US" dirty="0" err="1" smtClean="0"/>
              <a:t>model_success_graphs</a:t>
            </a:r>
            <a:r>
              <a:rPr lang="en-US" dirty="0" smtClean="0"/>
              <a:t>” and “</a:t>
            </a:r>
            <a:r>
              <a:rPr lang="en-US" dirty="0" err="1" smtClean="0"/>
              <a:t>model_failure_graphs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Double click “</a:t>
            </a:r>
            <a:r>
              <a:rPr lang="en-US" dirty="0" err="1" smtClean="0"/>
              <a:t>LogisticGrowth.Rproj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Open “</a:t>
            </a:r>
            <a:r>
              <a:rPr lang="en-US" dirty="0" err="1" smtClean="0"/>
              <a:t>fit_logistic_growth.R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fit_logistic_growth.R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Answer “Y” or “N” depending on if you want to use data with omitted time points (Optional Step 7)</a:t>
            </a:r>
          </a:p>
          <a:p>
            <a:endParaRPr lang="en-US" dirty="0"/>
          </a:p>
          <a:p>
            <a:r>
              <a:rPr lang="en-US" dirty="0" smtClean="0"/>
              <a:t>NOTE: THIS TAKES A LONG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25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9206"/>
            <a:ext cx="7886700" cy="1325563"/>
          </a:xfrm>
        </p:spPr>
        <p:txBody>
          <a:bodyPr/>
          <a:lstStyle/>
          <a:p>
            <a:r>
              <a:rPr lang="en-US" dirty="0" smtClean="0"/>
              <a:t>Step 8a: Fitted curves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4" y="1825625"/>
            <a:ext cx="3752011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44" y="1825625"/>
            <a:ext cx="3752011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50426" y="929516"/>
            <a:ext cx="284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Success, saved in “</a:t>
            </a:r>
            <a:r>
              <a:rPr lang="en-US" dirty="0" err="1" smtClean="0"/>
              <a:t>model_success_graphs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3206" y="937073"/>
            <a:ext cx="330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Failure, saved in “</a:t>
            </a:r>
            <a:r>
              <a:rPr lang="en-US" dirty="0" err="1" smtClean="0"/>
              <a:t>model_failure_graphs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4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8a: Parameters of fitted curve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curve we calculate:</a:t>
            </a:r>
          </a:p>
          <a:p>
            <a:pPr lvl="1"/>
            <a:r>
              <a:rPr lang="en-US" dirty="0" smtClean="0"/>
              <a:t>CC :  carrying capacity, aka max size:</a:t>
            </a:r>
          </a:p>
          <a:p>
            <a:pPr lvl="1"/>
            <a:r>
              <a:rPr lang="en-US" dirty="0" smtClean="0"/>
              <a:t>R: growth rate</a:t>
            </a:r>
          </a:p>
          <a:p>
            <a:pPr lvl="1"/>
            <a:r>
              <a:rPr lang="en-US" dirty="0" err="1" smtClean="0"/>
              <a:t>MinSize</a:t>
            </a:r>
            <a:r>
              <a:rPr lang="en-US" dirty="0" smtClean="0"/>
              <a:t> : size at time 0</a:t>
            </a:r>
          </a:p>
          <a:p>
            <a:pPr lvl="1"/>
            <a:r>
              <a:rPr lang="en-US" dirty="0" err="1" smtClean="0"/>
              <a:t>Corr</a:t>
            </a:r>
            <a:r>
              <a:rPr lang="en-US" dirty="0" smtClean="0"/>
              <a:t>: how well did the model fit the data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94389"/>
              </p:ext>
            </p:extLst>
          </p:nvPr>
        </p:nvGraphicFramePr>
        <p:xfrm>
          <a:off x="506321" y="4001294"/>
          <a:ext cx="7812552" cy="2486262"/>
        </p:xfrm>
        <a:graphic>
          <a:graphicData uri="http://schemas.openxmlformats.org/drawingml/2006/table">
            <a:tbl>
              <a:tblPr/>
              <a:tblGrid>
                <a:gridCol w="651046">
                  <a:extLst>
                    <a:ext uri="{9D8B030D-6E8A-4147-A177-3AD203B41FA5}">
                      <a16:colId xmlns:a16="http://schemas.microsoft.com/office/drawing/2014/main" val="855174609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190533960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766093507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11460173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272488686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3215932333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300646228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1744847002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796527149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426297569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2863446868"/>
                    </a:ext>
                  </a:extLst>
                </a:gridCol>
                <a:gridCol w="651046">
                  <a:extLst>
                    <a:ext uri="{9D8B030D-6E8A-4147-A177-3AD203B41FA5}">
                      <a16:colId xmlns:a16="http://schemas.microsoft.com/office/drawing/2014/main" val="3241329990"/>
                    </a:ext>
                  </a:extLst>
                </a:gridCol>
              </a:tblGrid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12276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1186.767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394.5281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7567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1084.985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347.6601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52456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1042.427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0.139595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336.4898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22063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1026.024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340.4832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10019"/>
                  </a:ext>
                </a:extLst>
              </a:tr>
              <a:tr h="414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SOE_30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r3c7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966.0631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305.3521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2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628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8b: Remove model failures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remove_model_failures.R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Run “</a:t>
            </a:r>
            <a:r>
              <a:rPr lang="en-US" dirty="0" err="1" smtClean="0"/>
              <a:t>remove_model_failures.R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This removes any spots to which we could not successfully fit a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57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8c: Remove poor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remove_poor_fit.R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remove_poor_fit.R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This removes all spots for which the model fit correlation was less than 0.95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93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8d: Remove outliers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remove_rate_outliers.R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remove_rate_outliers.R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This will remove any spot with a value of R that is more than 4 standard deviations away from the value of R for other spots in the same block</a:t>
            </a:r>
          </a:p>
          <a:p>
            <a:endParaRPr lang="en-US" dirty="0"/>
          </a:p>
          <a:p>
            <a:r>
              <a:rPr lang="en-US" dirty="0" smtClean="0"/>
              <a:t>It will also remove blocks that have less than 3 spots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9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Prepare your photographs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photos are sorted by name, which sorts them by time taken due to the robot naming scheme</a:t>
            </a:r>
          </a:p>
          <a:p>
            <a:r>
              <a:rPr lang="en-US" dirty="0" smtClean="0"/>
              <a:t>The user must have a clear knowledge of which photos were taken in which order</a:t>
            </a:r>
          </a:p>
        </p:txBody>
      </p:sp>
    </p:spTree>
    <p:extLst>
      <p:ext uri="{BB962C8B-B14F-4D97-AF65-F5344CB8AC3E}">
        <p14:creationId xmlns:p14="http://schemas.microsoft.com/office/powerpoint/2010/main" val="3989319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8e: remove outliers in </a:t>
            </a:r>
            <a:r>
              <a:rPr lang="en-US" dirty="0" err="1" smtClean="0"/>
              <a:t>MaxSize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Remove_CC_outliers.R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Remove_CC_outliers.R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This will remove any spots with a value of CC that is more than 4 standard deviations away from the rest of the block</a:t>
            </a:r>
          </a:p>
          <a:p>
            <a:endParaRPr lang="en-US" dirty="0"/>
          </a:p>
          <a:p>
            <a:r>
              <a:rPr lang="en-US" dirty="0" smtClean="0"/>
              <a:t>It will also remove any blocks with less than 3 spots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14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8f: remove less than 3 replicates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“remove_under_3_replicates.R”</a:t>
            </a:r>
          </a:p>
          <a:p>
            <a:r>
              <a:rPr lang="en-US" dirty="0" smtClean="0"/>
              <a:t>Run “remove_under_3_replicates.R”</a:t>
            </a:r>
          </a:p>
          <a:p>
            <a:endParaRPr lang="en-US" dirty="0"/>
          </a:p>
          <a:p>
            <a:r>
              <a:rPr lang="en-US" dirty="0" smtClean="0"/>
              <a:t>This will remove any blocks that have less than 3 spots left after all prior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99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8g: Calculate size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calculate_SizeDiff.R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calculate_SizeDiff.R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This will calculate the difference between max size (CC) and </a:t>
            </a:r>
            <a:r>
              <a:rPr lang="en-US" dirty="0" err="1" smtClean="0"/>
              <a:t>MinSize</a:t>
            </a:r>
            <a:r>
              <a:rPr lang="en-US" dirty="0"/>
              <a:t> </a:t>
            </a:r>
            <a:r>
              <a:rPr lang="en-US" dirty="0" smtClean="0"/>
              <a:t>and record it as </a:t>
            </a:r>
            <a:r>
              <a:rPr lang="en-US" dirty="0" err="1" smtClean="0"/>
              <a:t>SizeDiff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CC and </a:t>
            </a:r>
            <a:r>
              <a:rPr lang="en-US" dirty="0" err="1" smtClean="0"/>
              <a:t>SizeDiff</a:t>
            </a:r>
            <a:r>
              <a:rPr lang="en-US" dirty="0" smtClean="0"/>
              <a:t> are near perfectly correlated so having both is probably unnecessary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6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8h: Normalize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normalize_logistic_parameters.R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normalize_logistic_paramaters.R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For each array, the values of R, CC, and </a:t>
            </a:r>
            <a:r>
              <a:rPr lang="en-US" dirty="0" err="1" smtClean="0"/>
              <a:t>SizeDiff</a:t>
            </a:r>
            <a:r>
              <a:rPr lang="en-US" dirty="0" smtClean="0"/>
              <a:t> are normalized based on the average of the reference strain on each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43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9: Whatever you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done!</a:t>
            </a:r>
          </a:p>
          <a:p>
            <a:endParaRPr lang="en-US" dirty="0"/>
          </a:p>
          <a:p>
            <a:r>
              <a:rPr lang="en-US" dirty="0" smtClean="0"/>
              <a:t>You can now analyze the data in whatever manner best suits your needs based on your experimental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94" y="1825625"/>
            <a:ext cx="3752011" cy="4351338"/>
          </a:xfrm>
        </p:spPr>
      </p:pic>
    </p:spTree>
    <p:extLst>
      <p:ext uri="{BB962C8B-B14F-4D97-AF65-F5344CB8AC3E}">
        <p14:creationId xmlns:p14="http://schemas.microsoft.com/office/powerpoint/2010/main" val="707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2a: Transfer your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your photos</a:t>
            </a:r>
          </a:p>
          <a:p>
            <a:r>
              <a:rPr lang="en-US" dirty="0" smtClean="0"/>
              <a:t>Navigate to “Robot Image Analysis 2.0.1 -&gt; Photos -&gt; all”</a:t>
            </a:r>
          </a:p>
          <a:p>
            <a:r>
              <a:rPr lang="en-US" dirty="0" smtClean="0"/>
              <a:t>Delete all images in “all”</a:t>
            </a:r>
          </a:p>
          <a:p>
            <a:r>
              <a:rPr lang="en-US" dirty="0" smtClean="0"/>
              <a:t>Paste your photos in the “all”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1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2b: Prepare Photo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user must prepare a file that contains all identifying information about the photographs in the “Photos” folder</a:t>
            </a:r>
          </a:p>
          <a:p>
            <a:endParaRPr lang="en-US" dirty="0"/>
          </a:p>
          <a:p>
            <a:r>
              <a:rPr lang="en-US" dirty="0" smtClean="0"/>
              <a:t>The information is stored in “</a:t>
            </a:r>
            <a:r>
              <a:rPr lang="en-US" dirty="0" err="1" smtClean="0"/>
              <a:t>photo_descriptions</a:t>
            </a:r>
            <a:r>
              <a:rPr lang="en-US" dirty="0" smtClean="0"/>
              <a:t>” which has an excel and txt file. The excel file provides an easy interface. The txt file is read by the R script. Be sure to replace the txt file by doing [save as -&gt; *.txt tab delimited] in excel</a:t>
            </a:r>
          </a:p>
          <a:p>
            <a:endParaRPr lang="en-US" dirty="0"/>
          </a:p>
          <a:p>
            <a:r>
              <a:rPr lang="en-US" dirty="0" smtClean="0"/>
              <a:t>The existing file pre-packaged can serve as a guide</a:t>
            </a:r>
          </a:p>
          <a:p>
            <a:endParaRPr lang="en-US" dirty="0"/>
          </a:p>
          <a:p>
            <a:r>
              <a:rPr lang="en-US" dirty="0" smtClean="0"/>
              <a:t>There is currently no way of including additional columns without modifying many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2b: Photo Descriptions.xlsx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7281" y="3385547"/>
            <a:ext cx="7774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FileName</a:t>
            </a:r>
            <a:r>
              <a:rPr lang="en-US" dirty="0" smtClean="0"/>
              <a:t>: the name of each file</a:t>
            </a:r>
          </a:p>
          <a:p>
            <a:r>
              <a:rPr lang="en-US" dirty="0" smtClean="0"/>
              <a:t>Array: an identifier referring to a specific physical plate</a:t>
            </a:r>
          </a:p>
          <a:p>
            <a:r>
              <a:rPr lang="en-US" dirty="0" smtClean="0"/>
              <a:t>Media: The media that plate contained</a:t>
            </a:r>
          </a:p>
          <a:p>
            <a:r>
              <a:rPr lang="en-US" dirty="0" smtClean="0"/>
              <a:t>Temperature: the temperature that plate was grown on</a:t>
            </a:r>
          </a:p>
          <a:p>
            <a:r>
              <a:rPr lang="en-US" dirty="0" err="1" smtClean="0"/>
              <a:t>TimePointByHour</a:t>
            </a:r>
            <a:r>
              <a:rPr lang="en-US" dirty="0" smtClean="0"/>
              <a:t>: The number of hours between this photo session and when the plate was pinned using the Robot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005970"/>
              </p:ext>
            </p:extLst>
          </p:nvPr>
        </p:nvGraphicFramePr>
        <p:xfrm>
          <a:off x="628650" y="1690689"/>
          <a:ext cx="54737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9011872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73341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042318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13293556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953012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Temperature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TimePointByHour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6769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test_-05-24-17_13-28-41.JPG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1028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test_-05-24-17_18-13-06.JPG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1217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test_-05-24-17_22-23-23.JPG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682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test_-05-25-17_06-07-55.JPG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7013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test_-05-25-17_10-20-48.JPG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927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1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2b: Get image 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Short command scripts are included to easily get all filenames as text</a:t>
            </a:r>
          </a:p>
          <a:p>
            <a:endParaRPr lang="en-US" dirty="0"/>
          </a:p>
          <a:p>
            <a:r>
              <a:rPr lang="en-US" dirty="0" smtClean="0"/>
              <a:t>PC: navigate to “all” and double click “list_file_names.cmd”</a:t>
            </a:r>
          </a:p>
          <a:p>
            <a:endParaRPr lang="en-US" dirty="0"/>
          </a:p>
          <a:p>
            <a:r>
              <a:rPr lang="en-US" dirty="0" smtClean="0"/>
              <a:t>Mac: open a terminal, navigate to “all” and enter “bash </a:t>
            </a:r>
            <a:r>
              <a:rPr lang="en-US" dirty="0" err="1" smtClean="0"/>
              <a:t>list_file_names.command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Image file names will be stored in “file_names.txt”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2c: Sort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“Photos” and open “</a:t>
            </a:r>
            <a:r>
              <a:rPr lang="en-US" dirty="0" err="1" smtClean="0"/>
              <a:t>Photos.Rproj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, open “</a:t>
            </a:r>
            <a:r>
              <a:rPr lang="en-US" dirty="0" err="1" smtClean="0"/>
              <a:t>sort_photos.R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“</a:t>
            </a:r>
            <a:r>
              <a:rPr lang="en-US" dirty="0" err="1" smtClean="0"/>
              <a:t>sort_photos.R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The image files will now be copied into directories sorted by “Array” , “Media”, and “Temperature”</a:t>
            </a:r>
          </a:p>
          <a:p>
            <a:endParaRPr lang="en-US" dirty="0"/>
          </a:p>
          <a:p>
            <a:r>
              <a:rPr lang="en-US" dirty="0" smtClean="0"/>
              <a:t>Note: these are not used for analysis but are used to identify problems in 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8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3041</Words>
  <Application>Microsoft Office PowerPoint</Application>
  <PresentationFormat>On-screen Show (4:3)</PresentationFormat>
  <Paragraphs>703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Robot Image Analysis 2.0.1</vt:lpstr>
      <vt:lpstr>Step 1: Transfer the workflow</vt:lpstr>
      <vt:lpstr>Note: Testing</vt:lpstr>
      <vt:lpstr>Step 2: Prepare your photographs</vt:lpstr>
      <vt:lpstr>Step 2a: Transfer your photos</vt:lpstr>
      <vt:lpstr>Step 2b: Prepare Photo Descriptions</vt:lpstr>
      <vt:lpstr>Step 2b: Photo Descriptions.xlsx</vt:lpstr>
      <vt:lpstr>Step 2b: Get image file names</vt:lpstr>
      <vt:lpstr>Step 2c: Sort Photos</vt:lpstr>
      <vt:lpstr>Step 3: Strain Identification</vt:lpstr>
      <vt:lpstr>Step 3a: Prepare “ArrayX.96.matrix.txt” </vt:lpstr>
      <vt:lpstr>Step 3b: Convert to data frame</vt:lpstr>
      <vt:lpstr>Step 3b: “ArrayX.96.matrix.txt”</vt:lpstr>
      <vt:lpstr>Step 3c: Generate layouts for expanded plates</vt:lpstr>
      <vt:lpstr>Step 3c: Generate 384 and 1536 tables</vt:lpstr>
      <vt:lpstr>Step 4: Analyze Photos</vt:lpstr>
      <vt:lpstr>Step 4a: Install packages</vt:lpstr>
      <vt:lpstr>Step 4b: Array File Description</vt:lpstr>
      <vt:lpstr>Step 4b: Image Analysis</vt:lpstr>
      <vt:lpstr>Step 4b: Reference Photos</vt:lpstr>
      <vt:lpstr>Step 4b: Analyze Photos</vt:lpstr>
      <vt:lpstr>Step 4b: consolidated data</vt:lpstr>
      <vt:lpstr>Step 5: Process Data</vt:lpstr>
      <vt:lpstr>Step 5a: Review your photos</vt:lpstr>
      <vt:lpstr>Step 5b: Record Strains to Exclude</vt:lpstr>
      <vt:lpstr>Step 5c: Record spots to Exclude</vt:lpstr>
      <vt:lpstr>Step 5d: Process data</vt:lpstr>
      <vt:lpstr>Step 6: Graph growth curves</vt:lpstr>
      <vt:lpstr>Step 6: Graphing Curves</vt:lpstr>
      <vt:lpstr>Step 7 (Optional): Omit Time Points</vt:lpstr>
      <vt:lpstr>Step 7 (Optional): Choose Time Points to omit</vt:lpstr>
      <vt:lpstr>Step 7 (Optional): Omit time points</vt:lpstr>
      <vt:lpstr>Step 8: Fit logistic growth curves</vt:lpstr>
      <vt:lpstr>Step 8a: Fit Curves</vt:lpstr>
      <vt:lpstr>Step 8a: Fitted curves</vt:lpstr>
      <vt:lpstr>Step 8a: Parameters of fitted curve</vt:lpstr>
      <vt:lpstr>Step 8b: Remove model failures</vt:lpstr>
      <vt:lpstr>Step 8c: Remove poor fits</vt:lpstr>
      <vt:lpstr>Step 8d: Remove outliers in R</vt:lpstr>
      <vt:lpstr>Step 8e: remove outliers in MaxSize</vt:lpstr>
      <vt:lpstr>Step 8f: remove less than 3 replicates</vt:lpstr>
      <vt:lpstr>Step 8g: Calculate size difference</vt:lpstr>
      <vt:lpstr>Step 8h: Normalize</vt:lpstr>
      <vt:lpstr>Step 9: Whatever you want</vt:lpstr>
      <vt:lpstr>Example: Histograms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JWolters</dc:creator>
  <cp:lastModifiedBy>JWolters</cp:lastModifiedBy>
  <cp:revision>22</cp:revision>
  <dcterms:created xsi:type="dcterms:W3CDTF">2017-08-30T13:38:53Z</dcterms:created>
  <dcterms:modified xsi:type="dcterms:W3CDTF">2017-09-15T17:08:19Z</dcterms:modified>
</cp:coreProperties>
</file>