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8_0.xml" ContentType="application/vnd.ms-powerpoint.comments+xml"/>
  <Override PartName="/ppt/notesSlides/notesSlide10.xml" ContentType="application/vnd.openxmlformats-officedocument.presentationml.notesSlide+xml"/>
  <Override PartName="/ppt/comments/modernComment_109_0.xml" ContentType="application/vnd.ms-powerpoint.comments+xml"/>
  <Override PartName="/ppt/notesSlides/notesSlide11.xml" ContentType="application/vnd.openxmlformats-officedocument.presentationml.notesSlide+xml"/>
  <Override PartName="/ppt/comments/modernComment_10A_0.xml" ContentType="application/vnd.ms-powerpoint.comments+xml"/>
  <Override PartName="/ppt/notesSlides/notesSlide12.xml" ContentType="application/vnd.openxmlformats-officedocument.presentationml.notesSlide+xml"/>
  <Override PartName="/ppt/comments/modernComment_10B_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ubik Black" panose="020B0604020202020204" charset="-79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C51D22-008A-2855-57EF-4277F840111F}" name="李哲緯" initials="44" userId="S::410410632@o365.tku.edu.tw::aaef4126-ab47-41e6-b7aa-fa89574c2c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F2767B-80D7-4252-A746-118BCFE6E3DF}" authorId="{2FC51D22-008A-2855-57EF-4277F840111F}" created="2023-12-05T14:35:53.94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4"/>
      <ac:picMk id="612" creationId="{00000000-0000-0000-0000-000000000000}"/>
    </ac:deMkLst>
    <p188:txBody>
      <a:bodyPr/>
      <a:lstStyle/>
      <a:p>
        <a:r>
          <a:rPr lang="zh-TW" altLang="en-US"/>
          <a:t>這和下一頁的前兩張圖是一起的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644DDA-ECD5-4AA0-9175-14873C67B730}" authorId="{2FC51D22-008A-2855-57EF-4277F840111F}" created="2023-12-05T14:39:49.5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5"/>
      <ac:picMk id="625" creationId="{00000000-0000-0000-0000-000000000000}"/>
    </ac:deMkLst>
    <p188:txBody>
      <a:bodyPr/>
      <a:lstStyle/>
      <a:p>
        <a:r>
          <a:rPr lang="zh-TW" altLang="en-US"/>
          <a:t>和下面兩張是一起的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6C769F-B023-44A4-ACC5-FBD338C1327D}" authorId="{2FC51D22-008A-2855-57EF-4277F840111F}" created="2023-12-05T14:45:58.6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6"/>
      <ac:picMk id="644" creationId="{00000000-0000-0000-0000-000000000000}"/>
    </ac:deMkLst>
    <p188:txBody>
      <a:bodyPr/>
      <a:lstStyle/>
      <a:p>
        <a:r>
          <a:rPr lang="zh-TW" altLang="en-US"/>
          <a:t>和下面兩張可以結一起，或著是 if、else兩個分開截兩張，function內只有分這兩段內容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C7650B-4CF8-459D-8CE0-5BCD2B14FA82}" authorId="{2FC51D22-008A-2855-57EF-4277F840111F}" created="2023-12-05T14:49:32.5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7"/>
      <ac:picMk id="656" creationId="{00000000-0000-0000-0000-000000000000}"/>
    </ac:deMkLst>
    <p188:txBody>
      <a:bodyPr/>
      <a:lstStyle/>
      <a:p>
        <a:r>
          <a:rPr lang="zh-TW" altLang="en-US"/>
          <a:t>這裡的style.configure可以接在上面的風格設定，或著接在後面的button，因為他是button的風格設定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27e5bc751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27e5bc751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281b9599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281b9599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a281b959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a281b959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281b9599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281b9599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a281b9599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a281b9599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a27e5bc751_2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a27e5bc751_2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27e5bc75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27e5bc75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27e5bc751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27e5bc751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281b9599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281b9599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a27e5bc751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a27e5bc751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a281b9599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a281b9599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81b959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281b959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6" name="Google Shape;56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8" name="Google Shape;58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9" name="Google Shape;59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" name="Google Shape;60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2" name="Google Shape;62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4" name="Google Shape;64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" name="Google Shape;65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" name="Google Shape;66;p14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67" name="Google Shape;67;p14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14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" name="Google Shape;73;p14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14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1" name="Google Shape;81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" name="Google Shape;84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5" name="Google Shape;85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" name="Google Shape;86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" name="Google Shape;88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6" name="Google Shape;96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98" name="Google Shape;98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99" name="Google Shape;99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" name="Google Shape;101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1" name="Google Shape;111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13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6" name="Google Shape;116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7" name="Google Shape;117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9" name="Google Shape;119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9" name="Google Shape;129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1" name="Google Shape;131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5" name="Google Shape;135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7" name="Google Shape;137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" name="Google Shape;138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43" name="Google Shape;14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7" name="Google Shape;14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9" name="Google Shape;14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" name="Google Shape;152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53" name="Google Shape;15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" name="Google Shape;15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" name="Google Shape;16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67" name="Google Shape;16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17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71" name="Google Shape;17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2" name="Google Shape;17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4" name="Google Shape;17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6" name="Google Shape;176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77" name="Google Shape;17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1" name="Google Shape;18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2" name="Google Shape;18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4" name="Google Shape;18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90" name="Google Shape;19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" name="Google Shape;19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4" name="Google Shape;19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5" name="Google Shape;19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7" name="Google Shape;19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8" name="Google Shape;19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9" name="Google Shape;199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00" name="Google Shape;20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Google Shape;20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5" name="Google Shape;20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7" name="Google Shape;20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16" name="Google Shape;216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0" name="Google Shape;220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2" name="Google Shape;222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3" name="Google Shape;223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5" name="Google Shape;225;p23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1" name="Google Shape;231;p2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3" name="Google Shape;233;p2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4" name="Google Shape;234;p2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5" name="Google Shape;235;p2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6" name="Google Shape;236;p2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7" name="Google Shape;237;p2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2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" name="Google Shape;239;p2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" name="Google Shape;240;p2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57" name="Google Shape;25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" name="Google Shape;26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61" name="Google Shape;26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2" name="Google Shape;26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4" name="Google Shape;26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" name="Google Shape;266;p2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67" name="Google Shape;26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0" name="Google Shape;27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71" name="Google Shape;27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2" name="Google Shape;27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4" name="Google Shape;27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5" name="Google Shape;27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1" name="Google Shape;281;p2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3" name="Google Shape;283;p2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4" name="Google Shape;284;p2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6" name="Google Shape;286;p2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7" name="Google Shape;2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9" name="Google Shape;289;p2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2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95" name="Google Shape;295;p28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28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1" name="Google Shape;301;p28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" name="Google Shape;302;p28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28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9" name="Google Shape;309;p2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1" name="Google Shape;311;p2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2" name="Google Shape;312;p2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4" name="Google Shape;314;p2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5" name="Google Shape;315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7" name="Google Shape;317;p2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2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5" name="Google Shape;325;p3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3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7" name="Google Shape;327;p3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8" name="Google Shape;328;p3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" name="Google Shape;329;p3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" name="Google Shape;330;p3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1" name="Google Shape;33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3" name="Google Shape;333;p3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3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5" name="Google Shape;345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7" name="Google Shape;347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8" name="Google Shape;348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9" name="Google Shape;349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0" name="Google Shape;350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1" name="Google Shape;351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Google Shape;354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5" name="Google Shape;365;p3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67" name="Google Shape;367;p3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68" name="Google Shape;368;p3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9" name="Google Shape;369;p3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0" name="Google Shape;370;p3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1" name="Google Shape;37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Google Shape;373;p3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4" name="Google Shape;374;p3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1" name="Google Shape;391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2" name="Google Shape;392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5" name="Google Shape;395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33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413" name="Google Shape;413;p3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415" name="Google Shape;415;p3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7" name="Google Shape;417;p3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3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9" name="Google Shape;419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1" name="Google Shape;421;p3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2" name="Google Shape;422;p3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3" name="Google Shape;423;p34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34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35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432" name="Google Shape;432;p35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5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36" name="Google Shape;43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Google Shape;438;p35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9" name="Google Shape;439;p35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35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35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S8ph-TqMkUa4RF6UwyvArgNykS7bfiWx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2489250" y="1429052"/>
            <a:ext cx="41655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驗證碼解析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55" name="Google Shape;455;p3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57" name="Google Shape;457;p3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8" name="Google Shape;458;p3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9" name="Google Shape;459;p3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38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67" name="Google Shape;467;p38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70" name="Google Shape;470;p3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73" name="Google Shape;473;p3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4" name="Google Shape;474;p3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75" name="Google Shape;475;p3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7" name="Google Shape;477;p3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0" name="Google Shape;480;p3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" name="Google Shape;481;p38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82" name="Google Shape;482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38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8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92" name="Google Shape;492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8"/>
          <p:cNvSpPr txBox="1"/>
          <p:nvPr/>
        </p:nvSpPr>
        <p:spPr>
          <a:xfrm>
            <a:off x="3406050" y="2423375"/>
            <a:ext cx="2716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410411804 張哲誠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410410632 李哲緯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410411747 賴柏樟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409610242 徐欣瑜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409610366 洪若庭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7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7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7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4" name="Google Shape;624;p47"/>
          <p:cNvPicPr preferRelativeResize="0"/>
          <p:nvPr/>
        </p:nvPicPr>
        <p:blipFill rotWithShape="1">
          <a:blip r:embed="rId4">
            <a:alphaModFix/>
          </a:blip>
          <a:srcRect l="5258" t="78306" b="18691"/>
          <a:stretch/>
        </p:blipFill>
        <p:spPr>
          <a:xfrm>
            <a:off x="1797763" y="2916500"/>
            <a:ext cx="5548425" cy="1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7"/>
          <p:cNvPicPr preferRelativeResize="0"/>
          <p:nvPr/>
        </p:nvPicPr>
        <p:blipFill rotWithShape="1">
          <a:blip r:embed="rId4">
            <a:alphaModFix/>
          </a:blip>
          <a:srcRect l="3770" t="89632" r="1487" b="3742"/>
          <a:stretch/>
        </p:blipFill>
        <p:spPr>
          <a:xfrm>
            <a:off x="1797775" y="3533550"/>
            <a:ext cx="5548425" cy="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7"/>
          <p:cNvPicPr preferRelativeResize="0"/>
          <p:nvPr/>
        </p:nvPicPr>
        <p:blipFill rotWithShape="1">
          <a:blip r:embed="rId4">
            <a:alphaModFix/>
          </a:blip>
          <a:srcRect l="5258" t="55856" b="28840"/>
          <a:stretch/>
        </p:blipFill>
        <p:spPr>
          <a:xfrm>
            <a:off x="1797763" y="1624987"/>
            <a:ext cx="5548425" cy="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7"/>
          <p:cNvSpPr txBox="1"/>
          <p:nvPr/>
        </p:nvSpPr>
        <p:spPr>
          <a:xfrm>
            <a:off x="1797788" y="1191850"/>
            <a:ext cx="367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呼叫create_CAPTCHA.py生成驗證碼</a:t>
            </a:r>
            <a:endParaRPr sz="1200"/>
          </a:p>
        </p:txBody>
      </p:sp>
      <p:sp>
        <p:nvSpPr>
          <p:cNvPr id="628" name="Google Shape;628;p47"/>
          <p:cNvSpPr txBox="1"/>
          <p:nvPr/>
        </p:nvSpPr>
        <p:spPr>
          <a:xfrm>
            <a:off x="1797788" y="2527863"/>
            <a:ext cx="367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sp>
        <p:nvSpPr>
          <p:cNvPr id="629" name="Google Shape;629;p47"/>
          <p:cNvSpPr txBox="1"/>
          <p:nvPr/>
        </p:nvSpPr>
        <p:spPr>
          <a:xfrm>
            <a:off x="1797763" y="3164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輸出解析後的結果圖</a:t>
            </a:r>
            <a:endParaRPr sz="120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8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8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7" name="Google Shape;637;p48"/>
          <p:cNvPicPr preferRelativeResize="0"/>
          <p:nvPr/>
        </p:nvPicPr>
        <p:blipFill rotWithShape="1">
          <a:blip r:embed="rId4">
            <a:alphaModFix/>
          </a:blip>
          <a:srcRect l="6323" t="4110" b="79534"/>
          <a:stretch/>
        </p:blipFill>
        <p:spPr>
          <a:xfrm>
            <a:off x="1797751" y="1115588"/>
            <a:ext cx="5548426" cy="91508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8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9" name="Google Shape;639;p48"/>
          <p:cNvPicPr preferRelativeResize="0"/>
          <p:nvPr/>
        </p:nvPicPr>
        <p:blipFill rotWithShape="1">
          <a:blip r:embed="rId4">
            <a:alphaModFix/>
          </a:blip>
          <a:srcRect l="6323" t="26370" b="69278"/>
          <a:stretch/>
        </p:blipFill>
        <p:spPr>
          <a:xfrm>
            <a:off x="1797813" y="2376093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/>
          <p:nvPr/>
        </p:nvSpPr>
        <p:spPr>
          <a:xfrm>
            <a:off x="1797825" y="764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呼叫main.py生成結果圖</a:t>
            </a:r>
            <a:endParaRPr sz="1200"/>
          </a:p>
        </p:txBody>
      </p:sp>
      <p:sp>
        <p:nvSpPr>
          <p:cNvPr id="641" name="Google Shape;641;p48"/>
          <p:cNvSpPr txBox="1"/>
          <p:nvPr/>
        </p:nvSpPr>
        <p:spPr>
          <a:xfrm>
            <a:off x="1797825" y="2030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sp>
        <p:nvSpPr>
          <p:cNvPr id="642" name="Google Shape;642;p48"/>
          <p:cNvSpPr txBox="1"/>
          <p:nvPr/>
        </p:nvSpPr>
        <p:spPr>
          <a:xfrm>
            <a:off x="1797825" y="26194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/>
              <a:t>按下按鈕後執行並切換按鈕內容</a:t>
            </a:r>
            <a:endParaRPr sz="1200" dirty="0"/>
          </a:p>
        </p:txBody>
      </p:sp>
      <p:sp>
        <p:nvSpPr>
          <p:cNvPr id="643" name="Google Shape;643;p48"/>
          <p:cNvSpPr txBox="1"/>
          <p:nvPr/>
        </p:nvSpPr>
        <p:spPr>
          <a:xfrm>
            <a:off x="1797825" y="36538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驗證碼</a:t>
            </a:r>
            <a:endParaRPr sz="1200"/>
          </a:p>
        </p:txBody>
      </p:sp>
      <p:pic>
        <p:nvPicPr>
          <p:cNvPr id="644" name="Google Shape;644;p48"/>
          <p:cNvPicPr preferRelativeResize="0"/>
          <p:nvPr/>
        </p:nvPicPr>
        <p:blipFill rotWithShape="1">
          <a:blip r:embed="rId4">
            <a:alphaModFix/>
          </a:blip>
          <a:srcRect l="6323" t="37044" b="51227"/>
          <a:stretch/>
        </p:blipFill>
        <p:spPr>
          <a:xfrm>
            <a:off x="1797750" y="2988800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8"/>
          <p:cNvPicPr preferRelativeResize="0"/>
          <p:nvPr/>
        </p:nvPicPr>
        <p:blipFill rotWithShape="1">
          <a:blip r:embed="rId4">
            <a:alphaModFix/>
          </a:blip>
          <a:srcRect l="6323" t="55146" b="33126"/>
          <a:stretch/>
        </p:blipFill>
        <p:spPr>
          <a:xfrm>
            <a:off x="1797738" y="4014276"/>
            <a:ext cx="5548426" cy="6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 txBox="1"/>
          <p:nvPr/>
        </p:nvSpPr>
        <p:spPr>
          <a:xfrm>
            <a:off x="751650" y="88277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54" name="Google Shape;654;p49"/>
          <p:cNvPicPr preferRelativeResize="0"/>
          <p:nvPr/>
        </p:nvPicPr>
        <p:blipFill rotWithShape="1">
          <a:blip r:embed="rId4">
            <a:alphaModFix/>
          </a:blip>
          <a:srcRect l="6323" t="84979"/>
          <a:stretch/>
        </p:blipFill>
        <p:spPr>
          <a:xfrm>
            <a:off x="1834325" y="1864787"/>
            <a:ext cx="5548426" cy="8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9"/>
          <p:cNvPicPr preferRelativeResize="0"/>
          <p:nvPr/>
        </p:nvPicPr>
        <p:blipFill rotWithShape="1">
          <a:blip r:embed="rId5">
            <a:alphaModFix/>
          </a:blip>
          <a:srcRect l="8359" t="4250" r="6162" b="86286"/>
          <a:stretch/>
        </p:blipFill>
        <p:spPr>
          <a:xfrm>
            <a:off x="1834325" y="3018900"/>
            <a:ext cx="5548425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9"/>
          <p:cNvPicPr preferRelativeResize="0"/>
          <p:nvPr/>
        </p:nvPicPr>
        <p:blipFill rotWithShape="1">
          <a:blip r:embed="rId5">
            <a:alphaModFix/>
          </a:blip>
          <a:srcRect l="8357" t="22915" b="57605"/>
          <a:stretch/>
        </p:blipFill>
        <p:spPr>
          <a:xfrm>
            <a:off x="1834388" y="3824600"/>
            <a:ext cx="5548425" cy="7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9"/>
          <p:cNvSpPr txBox="1"/>
          <p:nvPr/>
        </p:nvSpPr>
        <p:spPr>
          <a:xfrm>
            <a:off x="1834325" y="1535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建立主視窗</a:t>
            </a:r>
            <a:endParaRPr sz="1200"/>
          </a:p>
        </p:txBody>
      </p:sp>
      <p:pic>
        <p:nvPicPr>
          <p:cNvPr id="658" name="Google Shape;658;p49"/>
          <p:cNvPicPr preferRelativeResize="0"/>
          <p:nvPr/>
        </p:nvPicPr>
        <p:blipFill rotWithShape="1">
          <a:blip r:embed="rId4">
            <a:alphaModFix/>
          </a:blip>
          <a:srcRect l="6323" t="74195" b="21454"/>
          <a:stretch/>
        </p:blipFill>
        <p:spPr>
          <a:xfrm>
            <a:off x="1834325" y="1307662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9"/>
          <p:cNvSpPr txBox="1"/>
          <p:nvPr/>
        </p:nvSpPr>
        <p:spPr>
          <a:xfrm>
            <a:off x="1834325" y="903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解析驗證碼結果</a:t>
            </a:r>
            <a:endParaRPr sz="1200"/>
          </a:p>
        </p:txBody>
      </p:sp>
      <p:sp>
        <p:nvSpPr>
          <p:cNvPr id="660" name="Google Shape;660;p49"/>
          <p:cNvSpPr txBox="1"/>
          <p:nvPr/>
        </p:nvSpPr>
        <p:spPr>
          <a:xfrm>
            <a:off x="1834325" y="26799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風格設定</a:t>
            </a:r>
            <a:endParaRPr sz="1200"/>
          </a:p>
        </p:txBody>
      </p:sp>
      <p:sp>
        <p:nvSpPr>
          <p:cNvPr id="661" name="Google Shape;661;p49"/>
          <p:cNvSpPr txBox="1"/>
          <p:nvPr/>
        </p:nvSpPr>
        <p:spPr>
          <a:xfrm>
            <a:off x="1834325" y="3441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建立標籤顯示驗證圖/結果圖</a:t>
            </a:r>
            <a:endParaRPr sz="120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0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l="8357" t="49895" b="27379"/>
          <a:stretch/>
        </p:blipFill>
        <p:spPr>
          <a:xfrm>
            <a:off x="1797763" y="1708587"/>
            <a:ext cx="5548425" cy="9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l="8357" t="81104" b="12583"/>
          <a:stretch/>
        </p:blipFill>
        <p:spPr>
          <a:xfrm>
            <a:off x="1797763" y="2988625"/>
            <a:ext cx="55484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0"/>
          <p:cNvPicPr preferRelativeResize="0"/>
          <p:nvPr/>
        </p:nvPicPr>
        <p:blipFill rotWithShape="1">
          <a:blip r:embed="rId3">
            <a:alphaModFix/>
          </a:blip>
          <a:srcRect l="8357" t="93688"/>
          <a:stretch/>
        </p:blipFill>
        <p:spPr>
          <a:xfrm>
            <a:off x="1797825" y="3608126"/>
            <a:ext cx="5548425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0"/>
          <p:cNvSpPr txBox="1"/>
          <p:nvPr/>
        </p:nvSpPr>
        <p:spPr>
          <a:xfrm>
            <a:off x="1797838" y="1357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建立按鈕控制圖片輸出</a:t>
            </a:r>
            <a:endParaRPr sz="1200"/>
          </a:p>
        </p:txBody>
      </p:sp>
      <p:sp>
        <p:nvSpPr>
          <p:cNvPr id="674" name="Google Shape;674;p50"/>
          <p:cNvSpPr txBox="1"/>
          <p:nvPr/>
        </p:nvSpPr>
        <p:spPr>
          <a:xfrm>
            <a:off x="1797838" y="2623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分割線</a:t>
            </a:r>
            <a:endParaRPr sz="1200"/>
          </a:p>
        </p:txBody>
      </p:sp>
      <p:sp>
        <p:nvSpPr>
          <p:cNvPr id="675" name="Google Shape;675;p50"/>
          <p:cNvSpPr txBox="1"/>
          <p:nvPr/>
        </p:nvSpPr>
        <p:spPr>
          <a:xfrm>
            <a:off x="1797838" y="3242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tkinter執行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實際操作影片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4" name="Google Shape;684;p51" title="Multimedia_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00" y="1409766"/>
            <a:ext cx="4410300" cy="33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2"/>
          <p:cNvSpPr txBox="1">
            <a:spLocks noGrp="1"/>
          </p:cNvSpPr>
          <p:nvPr>
            <p:ph type="ctrTitle" idx="4294967295"/>
          </p:nvPr>
        </p:nvSpPr>
        <p:spPr>
          <a:xfrm>
            <a:off x="3156150" y="2104950"/>
            <a:ext cx="28317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Thanks!</a:t>
            </a:r>
            <a:endParaRPr sz="4800"/>
          </a:p>
        </p:txBody>
      </p:sp>
      <p:grpSp>
        <p:nvGrpSpPr>
          <p:cNvPr id="690" name="Google Shape;690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1" name="Google Shape;691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2" name="Google Shape;69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3" name="Google Shape;693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4" name="Google Shape;694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5" name="Google Shape;69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6" name="Google Shape;696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7" name="Google Shape;697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2" name="Google Shape;702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3" name="Google Shape;703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5" name="Google Shape;705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6" name="Google Shape;706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07" name="Google Shape;707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1" name="Google Shape;711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2" name="Google Shape;722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動機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l="8750" b="83349"/>
          <a:stretch/>
        </p:blipFill>
        <p:spPr>
          <a:xfrm>
            <a:off x="1842375" y="695188"/>
            <a:ext cx="5556474" cy="90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/>
        </p:nvSpPr>
        <p:spPr>
          <a:xfrm>
            <a:off x="1888900" y="1562450"/>
            <a:ext cx="4752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rectangle2square(img):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maxside = max(img.shape[0],img.shape[1])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 = np.zeros((maxside,maxside,1),np.uint8)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white_img.fill(255)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for x in range(img.shape[0]):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for y in range(img.shape[1]):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        white_img[x,y] = img[x,y]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print(white_img.shape)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cv2.imshow("windows2",white_img)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def use_model(img):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rectangle2square(img)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resize_img = cv2.resize(resize_img, (28, 28))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cv2.imshow("win", resize_img)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resize_img.flatten()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np.expand_dims(reshape_array, axis=0)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reshape_array = reshape_array.astype(np.float32) / 255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# print(reshape_array)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predictions = model.predict(reshape_array)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predicted_class_index = np.argmax(predictions)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#     print(predicted_class_index)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body" idx="1"/>
          </p:nvPr>
        </p:nvSpPr>
        <p:spPr>
          <a:xfrm>
            <a:off x="1533950" y="1736450"/>
            <a:ext cx="1755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直接以灰階圖讀取img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1533950" y="2761125"/>
            <a:ext cx="3038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將灰階圖的img_array變成one dimension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>
            <a:spLocks noGrp="1"/>
          </p:cNvSpPr>
          <p:nvPr>
            <p:ph type="body" idx="1"/>
          </p:nvPr>
        </p:nvSpPr>
        <p:spPr>
          <a:xfrm>
            <a:off x="1534575" y="3613150"/>
            <a:ext cx="2462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Arial"/>
                <a:ea typeface="Arial"/>
                <a:cs typeface="Arial"/>
                <a:sym typeface="Arial"/>
              </a:rPr>
              <a:t>得出img中最多的數值(背景顏色)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l="4782" t="35789" r="13597" b="58278"/>
          <a:stretch/>
        </p:blipFill>
        <p:spPr>
          <a:xfrm>
            <a:off x="1534575" y="3231660"/>
            <a:ext cx="6179051" cy="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1"/>
          <p:cNvPicPr preferRelativeResize="0"/>
          <p:nvPr/>
        </p:nvPicPr>
        <p:blipFill rotWithShape="1">
          <a:blip r:embed="rId3">
            <a:alphaModFix/>
          </a:blip>
          <a:srcRect l="4782" t="18371" r="13597" b="70984"/>
          <a:stretch/>
        </p:blipFill>
        <p:spPr>
          <a:xfrm>
            <a:off x="1534575" y="2159875"/>
            <a:ext cx="6179051" cy="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 rotWithShape="1">
          <a:blip r:embed="rId3">
            <a:alphaModFix/>
          </a:blip>
          <a:srcRect l="4782" t="6290" r="13597" b="87777"/>
          <a:stretch/>
        </p:blipFill>
        <p:spPr>
          <a:xfrm>
            <a:off x="1534575" y="1402075"/>
            <a:ext cx="6179051" cy="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 rotWithShape="1">
          <a:blip r:embed="rId3">
            <a:alphaModFix/>
          </a:blip>
          <a:srcRect l="4782" t="47431" r="13597" b="46636"/>
          <a:stretch/>
        </p:blipFill>
        <p:spPr>
          <a:xfrm>
            <a:off x="1534575" y="4083675"/>
            <a:ext cx="6179051" cy="2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/>
        </p:nvSpPr>
        <p:spPr>
          <a:xfrm>
            <a:off x="1914950" y="1081850"/>
            <a:ext cx="439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# model = keras.models.load_model("num_model.h5")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42"/>
          <p:cNvPicPr preferRelativeResize="0"/>
          <p:nvPr/>
        </p:nvPicPr>
        <p:blipFill rotWithShape="1">
          <a:blip r:embed="rId3">
            <a:alphaModFix/>
          </a:blip>
          <a:srcRect l="13875" t="64311" r="13592"/>
          <a:stretch/>
        </p:blipFill>
        <p:spPr>
          <a:xfrm>
            <a:off x="1826488" y="2138575"/>
            <a:ext cx="5491125" cy="16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2"/>
          <p:cNvSpPr txBox="1"/>
          <p:nvPr/>
        </p:nvSpPr>
        <p:spPr>
          <a:xfrm>
            <a:off x="1826500" y="1447450"/>
            <a:ext cx="453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print(thresh_guess) 印出重複最多的值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遍歷img_array 將重複最多的值設為白色 其餘黑色(白底黑字)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0" name="Google Shape;570;p43"/>
          <p:cNvPicPr preferRelativeResize="0"/>
          <p:nvPr/>
        </p:nvPicPr>
        <p:blipFill rotWithShape="1">
          <a:blip r:embed="rId3">
            <a:alphaModFix/>
          </a:blip>
          <a:srcRect t="22624" b="69620"/>
          <a:stretch/>
        </p:blipFill>
        <p:spPr>
          <a:xfrm>
            <a:off x="1797825" y="2179252"/>
            <a:ext cx="5548449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 t="36538" b="55706"/>
          <a:stretch/>
        </p:blipFill>
        <p:spPr>
          <a:xfrm>
            <a:off x="1797825" y="3122412"/>
            <a:ext cx="5548426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3"/>
          <p:cNvPicPr preferRelativeResize="0"/>
          <p:nvPr/>
        </p:nvPicPr>
        <p:blipFill rotWithShape="1">
          <a:blip r:embed="rId3">
            <a:alphaModFix/>
          </a:blip>
          <a:srcRect t="53901" b="41790"/>
          <a:stretch/>
        </p:blipFill>
        <p:spPr>
          <a:xfrm>
            <a:off x="1797738" y="4025951"/>
            <a:ext cx="5548426" cy="2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797750" y="1743150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利用膨脹消除雜訊點及干擾線(白色背景增大)</a:t>
            </a:r>
            <a:endParaRPr sz="1200"/>
          </a:p>
        </p:txBody>
      </p:sp>
      <p:sp>
        <p:nvSpPr>
          <p:cNvPr id="574" name="Google Shape;574;p43"/>
          <p:cNvSpPr txBox="1"/>
          <p:nvPr/>
        </p:nvSpPr>
        <p:spPr>
          <a:xfrm>
            <a:off x="1797750" y="3580025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用Contours 把數字輪廓畫出</a:t>
            </a:r>
            <a:endParaRPr sz="1200"/>
          </a:p>
        </p:txBody>
      </p:sp>
      <p:sp>
        <p:nvSpPr>
          <p:cNvPr id="575" name="Google Shape;575;p43"/>
          <p:cNvSpPr txBox="1"/>
          <p:nvPr/>
        </p:nvSpPr>
        <p:spPr>
          <a:xfrm>
            <a:off x="1797750" y="2656663"/>
            <a:ext cx="32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利用侵蝕將數字線條變寬</a:t>
            </a:r>
            <a:endParaRPr sz="1200"/>
          </a:p>
        </p:txBody>
      </p:sp>
      <p:sp>
        <p:nvSpPr>
          <p:cNvPr id="576" name="Google Shape;576;p43"/>
          <p:cNvSpPr txBox="1"/>
          <p:nvPr/>
        </p:nvSpPr>
        <p:spPr>
          <a:xfrm>
            <a:off x="1290500" y="890450"/>
            <a:ext cx="660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用OTSU算法自動判別threshold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#thresh_value, img = cv2.threshold(img,1,255,cv2.THRESH_BINARY_INV + cv2.THRESH_OTSU)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#print(thresh_value)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4"/>
          <p:cNvPicPr preferRelativeResize="0"/>
          <p:nvPr/>
        </p:nvPicPr>
        <p:blipFill rotWithShape="1">
          <a:blip r:embed="rId3">
            <a:alphaModFix/>
          </a:blip>
          <a:srcRect t="64216" b="4764"/>
          <a:stretch/>
        </p:blipFill>
        <p:spPr>
          <a:xfrm>
            <a:off x="1797788" y="2010276"/>
            <a:ext cx="554842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4"/>
          <p:cNvSpPr txBox="1"/>
          <p:nvPr/>
        </p:nvSpPr>
        <p:spPr>
          <a:xfrm>
            <a:off x="1797800" y="1417325"/>
            <a:ext cx="47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計算所有輪廓面積並將前四大的輸出(避免有沒清除的雜訊點被偵測)</a:t>
            </a:r>
            <a:endParaRPr sz="1200"/>
          </a:p>
        </p:txBody>
      </p:sp>
      <p:sp>
        <p:nvSpPr>
          <p:cNvPr id="586" name="Google Shape;586;p44"/>
          <p:cNvSpPr txBox="1"/>
          <p:nvPr/>
        </p:nvSpPr>
        <p:spPr>
          <a:xfrm>
            <a:off x="2088075" y="3534275"/>
            <a:ext cx="475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print(cv2.contourArea(top4_areas[-1]))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5"/>
          <p:cNvPicPr preferRelativeResize="0"/>
          <p:nvPr/>
        </p:nvPicPr>
        <p:blipFill rotWithShape="1">
          <a:blip r:embed="rId3">
            <a:alphaModFix/>
          </a:blip>
          <a:srcRect b="77086"/>
          <a:stretch/>
        </p:blipFill>
        <p:spPr>
          <a:xfrm>
            <a:off x="1797775" y="1531550"/>
            <a:ext cx="5548426" cy="69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5"/>
          <p:cNvPicPr preferRelativeResize="0"/>
          <p:nvPr/>
        </p:nvPicPr>
        <p:blipFill rotWithShape="1">
          <a:blip r:embed="rId3">
            <a:alphaModFix/>
          </a:blip>
          <a:srcRect t="70102" b="21555"/>
          <a:stretch/>
        </p:blipFill>
        <p:spPr>
          <a:xfrm>
            <a:off x="1855825" y="3692400"/>
            <a:ext cx="5548426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 t="91657"/>
          <a:stretch/>
        </p:blipFill>
        <p:spPr>
          <a:xfrm>
            <a:off x="1855888" y="4354499"/>
            <a:ext cx="5548426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5"/>
          <p:cNvSpPr txBox="1"/>
          <p:nvPr/>
        </p:nvSpPr>
        <p:spPr>
          <a:xfrm>
            <a:off x="1797775" y="1078325"/>
            <a:ext cx="429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利用boundingrect得到的x,y,w,h 傳進rectangle中並畫框</a:t>
            </a:r>
            <a:endParaRPr sz="1200"/>
          </a:p>
        </p:txBody>
      </p:sp>
      <p:sp>
        <p:nvSpPr>
          <p:cNvPr id="598" name="Google Shape;598;p45"/>
          <p:cNvSpPr txBox="1"/>
          <p:nvPr/>
        </p:nvSpPr>
        <p:spPr>
          <a:xfrm>
            <a:off x="2460100" y="2153000"/>
            <a:ext cx="528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reconize_img = img[y : y + h, x : x + w]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reconize_img = rectangle2square(reconize_img)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use_model(reconize_img)</a:t>
            </a:r>
            <a:endParaRPr sz="1100"/>
          </a:p>
        </p:txBody>
      </p:sp>
      <p:sp>
        <p:nvSpPr>
          <p:cNvPr id="599" name="Google Shape;599;p45"/>
          <p:cNvSpPr txBox="1"/>
          <p:nvPr/>
        </p:nvSpPr>
        <p:spPr>
          <a:xfrm>
            <a:off x="2252475" y="31836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1100"/>
              <a:t># cv2.imshow("windows", img)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 # cv2.waitKey(0)</a:t>
            </a:r>
            <a:endParaRPr sz="1100"/>
          </a:p>
        </p:txBody>
      </p:sp>
      <p:sp>
        <p:nvSpPr>
          <p:cNvPr id="600" name="Google Shape;600;p45"/>
          <p:cNvSpPr txBox="1"/>
          <p:nvPr/>
        </p:nvSpPr>
        <p:spPr>
          <a:xfrm>
            <a:off x="2310550" y="3946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# return img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09" name="Google Shape;609;p46"/>
          <p:cNvPicPr preferRelativeResize="0"/>
          <p:nvPr/>
        </p:nvPicPr>
        <p:blipFill rotWithShape="1">
          <a:blip r:embed="rId4">
            <a:alphaModFix/>
          </a:blip>
          <a:srcRect l="5258" b="91737"/>
          <a:stretch/>
        </p:blipFill>
        <p:spPr>
          <a:xfrm>
            <a:off x="1797775" y="1374025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6"/>
          <p:cNvPicPr preferRelativeResize="0"/>
          <p:nvPr/>
        </p:nvPicPr>
        <p:blipFill rotWithShape="1">
          <a:blip r:embed="rId4">
            <a:alphaModFix/>
          </a:blip>
          <a:srcRect l="5258" t="15629" b="79931"/>
          <a:stretch/>
        </p:blipFill>
        <p:spPr>
          <a:xfrm>
            <a:off x="1797838" y="2223000"/>
            <a:ext cx="5548425" cy="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6"/>
          <p:cNvPicPr preferRelativeResize="0"/>
          <p:nvPr/>
        </p:nvPicPr>
        <p:blipFill rotWithShape="1">
          <a:blip r:embed="rId4">
            <a:alphaModFix/>
          </a:blip>
          <a:srcRect l="5258" t="25669" b="66067"/>
          <a:stretch/>
        </p:blipFill>
        <p:spPr>
          <a:xfrm>
            <a:off x="1797775" y="2877137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6"/>
          <p:cNvPicPr preferRelativeResize="0"/>
          <p:nvPr/>
        </p:nvPicPr>
        <p:blipFill rotWithShape="1">
          <a:blip r:embed="rId4">
            <a:alphaModFix/>
          </a:blip>
          <a:srcRect l="4216" t="40814" r="1042" b="50922"/>
          <a:stretch/>
        </p:blipFill>
        <p:spPr>
          <a:xfrm>
            <a:off x="1797850" y="3740950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6"/>
          <p:cNvSpPr txBox="1"/>
          <p:nvPr/>
        </p:nvSpPr>
        <p:spPr>
          <a:xfrm>
            <a:off x="1797850" y="1824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圖片處理套件</a:t>
            </a:r>
            <a:endParaRPr sz="1200"/>
          </a:p>
        </p:txBody>
      </p:sp>
      <p:sp>
        <p:nvSpPr>
          <p:cNvPr id="614" name="Google Shape;614;p46"/>
          <p:cNvSpPr txBox="1"/>
          <p:nvPr/>
        </p:nvSpPr>
        <p:spPr>
          <a:xfrm>
            <a:off x="1797850" y="24955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GUI套件</a:t>
            </a:r>
            <a:endParaRPr sz="1200"/>
          </a:p>
        </p:txBody>
      </p:sp>
      <p:sp>
        <p:nvSpPr>
          <p:cNvPr id="615" name="Google Shape;615;p46"/>
          <p:cNvSpPr txBox="1"/>
          <p:nvPr/>
        </p:nvSpPr>
        <p:spPr>
          <a:xfrm>
            <a:off x="1797850" y="3341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輸出驗證碼圖片</a:t>
            </a:r>
            <a:endParaRPr sz="120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如螢幕大小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Rubik Black</vt:lpstr>
      <vt:lpstr>Microsoft JhengHei</vt:lpstr>
      <vt:lpstr>Karla</vt:lpstr>
      <vt:lpstr>Simple Light</vt:lpstr>
      <vt:lpstr>Soft Colors UI Design for Agencies Blue Variant by Slidesgo</vt:lpstr>
      <vt:lpstr>驗證碼解析</vt:lpstr>
      <vt:lpstr>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實際操作影片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驗證碼解析</dc:title>
  <cp:lastModifiedBy>李哲緯</cp:lastModifiedBy>
  <cp:revision>1</cp:revision>
  <dcterms:modified xsi:type="dcterms:W3CDTF">2023-12-05T14:50:20Z</dcterms:modified>
</cp:coreProperties>
</file>