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Bebas Neue"/>
      <p:regular r:id="rId22"/>
    </p:embeddedFont>
    <p:embeddedFont>
      <p:font typeface="Rubik Black"/>
      <p:bold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BebasNeue-regular.fntdata"/><Relationship Id="rId21" Type="http://schemas.openxmlformats.org/officeDocument/2006/relationships/slide" Target="slides/slide15.xml"/><Relationship Id="rId24" Type="http://schemas.openxmlformats.org/officeDocument/2006/relationships/font" Target="fonts/RubikBlack-boldItalic.fntdata"/><Relationship Id="rId23" Type="http://schemas.openxmlformats.org/officeDocument/2006/relationships/font" Target="fonts/Rubik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27e5bc751_2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27e5bc751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a281b9599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a281b9599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a281b959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a281b959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a281b959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a281b959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a281b9599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a281b9599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a27e5bc751_2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a27e5bc751_2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27e5bc75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a27e5bc75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27e5bc751_2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27e5bc751_2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27e5bc751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27e5bc751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a27e5bc75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a27e5bc75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27e5bc751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27e5bc751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a281b959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a281b959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a27e5bc751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a27e5bc751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a281b959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a281b959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281b9599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a281b959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6" name="Google Shape;56;p1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8" name="Google Shape;58;p1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9" name="Google Shape;59;p1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0" name="Google Shape;60;p1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1" name="Google Shape;61;p1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2" name="Google Shape;62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4" name="Google Shape;64;p1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" name="Google Shape;65;p1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6" name="Google Shape;66;p14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67" name="Google Shape;67;p14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14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" name="Google Shape;70;p14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1" name="Google Shape;71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" name="Google Shape;72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3" name="Google Shape;73;p14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4" name="Google Shape;74;p14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14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14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5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81" name="Google Shape;81;p15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4" name="Google Shape;84;p15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85" name="Google Shape;85;p15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86" name="Google Shape;86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" name="Google Shape;87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8" name="Google Shape;88;p15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9" name="Google Shape;89;p15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0" name="Google Shape;90;p15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1" name="Google Shape;91;p15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96" name="Google Shape;96;p1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98" name="Google Shape;98;p1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99" name="Google Shape;99;p1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0" name="Google Shape;100;p1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1" name="Google Shape;101;p1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1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1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" name="Google Shape;106;p16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1" name="Google Shape;111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13" name="Google Shape;113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14" name="Google Shape;114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5" name="Google Shape;115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6" name="Google Shape;116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7" name="Google Shape;117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9" name="Google Shape;119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0" name="Google Shape;120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29" name="Google Shape;129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1" name="Google Shape;131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32" name="Google Shape;132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4" name="Google Shape;134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5" name="Google Shape;135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7" name="Google Shape;137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" name="Google Shape;138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9" name="Google Shape;139;p18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9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143" name="Google Shape;143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45" name="Google Shape;145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47" name="Google Shape;147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8" name="Google Shape;148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9" name="Google Shape;149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0" name="Google Shape;150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2" name="Google Shape;152;p19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53" name="Google Shape;153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" name="Google Shape;154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55" name="Google Shape;155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6" name="Google Shape;156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7" name="Google Shape;157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" name="Google Shape;158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9" name="Google Shape;159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0" name="Google Shape;160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2" name="Google Shape;162;p19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0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67" name="Google Shape;167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69" name="Google Shape;169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0" name="Google Shape;170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71" name="Google Shape;171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2" name="Google Shape;17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3" name="Google Shape;17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4" name="Google Shape;174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5" name="Google Shape;175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6" name="Google Shape;176;p20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77" name="Google Shape;177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79" name="Google Shape;179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0" name="Google Shape;180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81" name="Google Shape;181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82" name="Google Shape;18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3" name="Google Shape;18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4" name="Google Shape;184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5" name="Google Shape;185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6" name="Google Shape;186;p20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90" name="Google Shape;190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3" name="Google Shape;193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94" name="Google Shape;194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5" name="Google Shape;195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6" name="Google Shape;196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7" name="Google Shape;197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8" name="Google Shape;198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9" name="Google Shape;199;p21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00" name="Google Shape;200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3" name="Google Shape;203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04" name="Google Shape;204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05" name="Google Shape;205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6" name="Google Shape;206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7" name="Google Shape;207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8" name="Google Shape;208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9" name="Google Shape;209;p21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16" name="Google Shape;216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" name="Google Shape;217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18" name="Google Shape;218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9" name="Google Shape;219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0" name="Google Shape;220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1" name="Google Shape;221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2" name="Google Shape;222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3" name="Google Shape;223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5" name="Google Shape;225;p23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6" name="Google Shape;226;p23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1" name="Google Shape;231;p2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3" name="Google Shape;233;p2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4" name="Google Shape;234;p2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5" name="Google Shape;235;p2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36" name="Google Shape;236;p2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37" name="Google Shape;237;p2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8" name="Google Shape;238;p2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9" name="Google Shape;239;p2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0" name="Google Shape;240;p2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" name="Google Shape;243;p25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25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25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25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5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25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25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25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5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6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57" name="Google Shape;257;p2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2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59" name="Google Shape;259;p2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0" name="Google Shape;260;p2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61" name="Google Shape;261;p2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2" name="Google Shape;262;p2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3" name="Google Shape;263;p2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64" name="Google Shape;264;p2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5" name="Google Shape;265;p2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6" name="Google Shape;266;p26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67" name="Google Shape;267;p2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2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69" name="Google Shape;269;p2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0" name="Google Shape;270;p2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71" name="Google Shape;271;p2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2" name="Google Shape;272;p2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3" name="Google Shape;273;p2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4" name="Google Shape;274;p2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5" name="Google Shape;275;p2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6" name="Google Shape;276;p26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7" name="Google Shape;277;p26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1" name="Google Shape;281;p2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" name="Google Shape;282;p2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3" name="Google Shape;283;p2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4" name="Google Shape;284;p2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5" name="Google Shape;285;p2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6" name="Google Shape;286;p2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7" name="Google Shape;287;p2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8" name="Google Shape;288;p2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9" name="Google Shape;289;p2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0" name="Google Shape;290;p2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1" name="Google Shape;291;p27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8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95" name="Google Shape;295;p28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28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8" name="Google Shape;298;p28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99" name="Google Shape;299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0" name="Google Shape;300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1" name="Google Shape;301;p28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2" name="Google Shape;302;p28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28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4" name="Google Shape;304;p28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5" name="Google Shape;305;p28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9" name="Google Shape;309;p2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11" name="Google Shape;311;p2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12" name="Google Shape;312;p2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3" name="Google Shape;313;p2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14" name="Google Shape;314;p2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5" name="Google Shape;315;p2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6" name="Google Shape;316;p2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7" name="Google Shape;317;p2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8" name="Google Shape;318;p2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9" name="Google Shape;319;p29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9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1" name="Google Shape;321;p29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5" name="Google Shape;325;p3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3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7" name="Google Shape;327;p3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8" name="Google Shape;328;p3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9" name="Google Shape;329;p3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30" name="Google Shape;330;p3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31" name="Google Shape;331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2" name="Google Shape;332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33" name="Google Shape;333;p3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4" name="Google Shape;334;p3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5" name="Google Shape;335;p30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30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30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0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0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0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30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3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5" name="Google Shape;345;p3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3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7" name="Google Shape;347;p3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8" name="Google Shape;348;p3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9" name="Google Shape;349;p3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50" name="Google Shape;350;p3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51" name="Google Shape;351;p3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2" name="Google Shape;352;p3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3" name="Google Shape;353;p3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4" name="Google Shape;354;p3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5" name="Google Shape;355;p31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6" name="Google Shape;356;p31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31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8" name="Google Shape;358;p31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31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1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1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3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5" name="Google Shape;365;p3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3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67" name="Google Shape;367;p3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68" name="Google Shape;368;p3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69" name="Google Shape;369;p3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0" name="Google Shape;370;p3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1" name="Google Shape;37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2" name="Google Shape;37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3" name="Google Shape;373;p3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4" name="Google Shape;374;p3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5" name="Google Shape;375;p32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6" name="Google Shape;376;p32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7" name="Google Shape;377;p32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2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32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2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32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32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32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3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87" name="Google Shape;387;p3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3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89" name="Google Shape;389;p3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90" name="Google Shape;390;p3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91" name="Google Shape;391;p3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92" name="Google Shape;392;p3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3" name="Google Shape;393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4" name="Google Shape;394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5" name="Google Shape;395;p3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6" name="Google Shape;396;p3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7" name="Google Shape;397;p33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8" name="Google Shape;398;p33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3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3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3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3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" name="Google Shape;405;p33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6" name="Google Shape;406;p33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7" name="Google Shape;407;p33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" name="Google Shape;408;p33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33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413" name="Google Shape;413;p3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3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415" name="Google Shape;415;p3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416" name="Google Shape;416;p3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17" name="Google Shape;417;p3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18" name="Google Shape;418;p3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9" name="Google Shape;419;p3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0" name="Google Shape;420;p3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21" name="Google Shape;421;p3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2" name="Google Shape;422;p3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23" name="Google Shape;423;p34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4" name="Google Shape;424;p34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4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6" name="Google Shape;426;p34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34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8" name="Google Shape;428;p34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35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432" name="Google Shape;432;p35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35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434" name="Google Shape;434;p35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5" name="Google Shape;435;p35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36" name="Google Shape;436;p3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7" name="Google Shape;437;p3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8" name="Google Shape;438;p35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39" name="Google Shape;439;p35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35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1" name="Google Shape;441;p35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2" name="Google Shape;442;p35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3" name="Google Shape;443;p35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zh-TW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zh-TW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zh-TW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S8ph-TqMkUa4RF6UwyvArgNykS7bfiWx/view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>
            <p:ph type="ctrTitle"/>
          </p:nvPr>
        </p:nvSpPr>
        <p:spPr>
          <a:xfrm>
            <a:off x="2489250" y="1429052"/>
            <a:ext cx="4165500" cy="1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驗證碼解析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2" name="Google Shape;452;p38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55" name="Google Shape;455;p38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6" name="Google Shape;456;p38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57" name="Google Shape;457;p38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8" name="Google Shape;458;p38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9" name="Google Shape;459;p38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rect b="b" l="l" r="r" t="t"/>
                <a:pathLst>
                  <a:path extrusionOk="0" h="8733" w="8732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rect b="b" l="l" r="r" t="t"/>
                <a:pathLst>
                  <a:path extrusionOk="0" h="9886" w="19556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rect b="b" l="l" r="r" t="t"/>
                <a:pathLst>
                  <a:path extrusionOk="0" h="5928" w="4318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rect b="b" l="l" r="r" t="t"/>
                <a:pathLst>
                  <a:path extrusionOk="0" h="5854" w="344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rect b="b" l="l" r="r" t="t"/>
                <a:pathLst>
                  <a:path extrusionOk="0" h="3028" w="2977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5" name="Google Shape;465;p38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38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67" name="Google Shape;467;p38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70" name="Google Shape;470;p38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38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73" name="Google Shape;473;p38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4" name="Google Shape;474;p38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75" name="Google Shape;475;p38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8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7" name="Google Shape;477;p38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78" name="Google Shape;478;p38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80" name="Google Shape;480;p38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1" name="Google Shape;481;p38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82" name="Google Shape;482;p38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4" name="Google Shape;484;p38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Google Shape;485;p38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8" name="Google Shape;488;p38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89" name="Google Shape;489;p38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1" name="Google Shape;491;p38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92" name="Google Shape;492;p38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8"/>
          <p:cNvSpPr txBox="1"/>
          <p:nvPr/>
        </p:nvSpPr>
        <p:spPr>
          <a:xfrm>
            <a:off x="3406050" y="2423375"/>
            <a:ext cx="271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410411804 張哲誠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410410632 李哲緯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410411747 賴柏樟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企管系 409610242 徐欣瑜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企管系 409610366 洪若庭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/>
          <p:nvPr/>
        </p:nvSpPr>
        <p:spPr>
          <a:xfrm>
            <a:off x="7746400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7"/>
          <p:cNvSpPr/>
          <p:nvPr/>
        </p:nvSpPr>
        <p:spPr>
          <a:xfrm>
            <a:off x="7971832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7"/>
          <p:cNvSpPr/>
          <p:nvPr/>
        </p:nvSpPr>
        <p:spPr>
          <a:xfrm>
            <a:off x="715100" y="1357700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7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24" name="Google Shape;624;p47"/>
          <p:cNvPicPr preferRelativeResize="0"/>
          <p:nvPr/>
        </p:nvPicPr>
        <p:blipFill rotWithShape="1">
          <a:blip r:embed="rId3">
            <a:alphaModFix/>
          </a:blip>
          <a:srcRect b="18691" l="5258" r="0" t="78306"/>
          <a:stretch/>
        </p:blipFill>
        <p:spPr>
          <a:xfrm>
            <a:off x="1797763" y="2916500"/>
            <a:ext cx="5548425" cy="16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7"/>
          <p:cNvPicPr preferRelativeResize="0"/>
          <p:nvPr/>
        </p:nvPicPr>
        <p:blipFill rotWithShape="1">
          <a:blip r:embed="rId3">
            <a:alphaModFix/>
          </a:blip>
          <a:srcRect b="3742" l="3770" r="1487" t="89632"/>
          <a:stretch/>
        </p:blipFill>
        <p:spPr>
          <a:xfrm>
            <a:off x="1797775" y="3533550"/>
            <a:ext cx="5548425" cy="3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7"/>
          <p:cNvPicPr preferRelativeResize="0"/>
          <p:nvPr/>
        </p:nvPicPr>
        <p:blipFill rotWithShape="1">
          <a:blip r:embed="rId3">
            <a:alphaModFix/>
          </a:blip>
          <a:srcRect b="28840" l="5258" r="0" t="55856"/>
          <a:stretch/>
        </p:blipFill>
        <p:spPr>
          <a:xfrm>
            <a:off x="1797763" y="1624987"/>
            <a:ext cx="5548425" cy="83907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7"/>
          <p:cNvSpPr txBox="1"/>
          <p:nvPr/>
        </p:nvSpPr>
        <p:spPr>
          <a:xfrm>
            <a:off x="1797788" y="1191850"/>
            <a:ext cx="36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呼叫create_CAPTCHA.py生成驗證碼</a:t>
            </a:r>
            <a:endParaRPr sz="1200"/>
          </a:p>
        </p:txBody>
      </p:sp>
      <p:sp>
        <p:nvSpPr>
          <p:cNvPr id="628" name="Google Shape;628;p47"/>
          <p:cNvSpPr txBox="1"/>
          <p:nvPr/>
        </p:nvSpPr>
        <p:spPr>
          <a:xfrm>
            <a:off x="1797788" y="2527863"/>
            <a:ext cx="36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在output標籤輸出圖片</a:t>
            </a:r>
            <a:endParaRPr sz="1200"/>
          </a:p>
        </p:txBody>
      </p:sp>
      <p:sp>
        <p:nvSpPr>
          <p:cNvPr id="629" name="Google Shape;629;p47"/>
          <p:cNvSpPr txBox="1"/>
          <p:nvPr/>
        </p:nvSpPr>
        <p:spPr>
          <a:xfrm>
            <a:off x="1797763" y="3164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輸出解析後的結果圖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8"/>
          <p:cNvSpPr/>
          <p:nvPr/>
        </p:nvSpPr>
        <p:spPr>
          <a:xfrm>
            <a:off x="7746400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8"/>
          <p:cNvSpPr/>
          <p:nvPr/>
        </p:nvSpPr>
        <p:spPr>
          <a:xfrm>
            <a:off x="7971832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8"/>
          <p:cNvSpPr/>
          <p:nvPr/>
        </p:nvSpPr>
        <p:spPr>
          <a:xfrm>
            <a:off x="715100" y="1357700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Google Shape;637;p48"/>
          <p:cNvPicPr preferRelativeResize="0"/>
          <p:nvPr/>
        </p:nvPicPr>
        <p:blipFill rotWithShape="1">
          <a:blip r:embed="rId3">
            <a:alphaModFix/>
          </a:blip>
          <a:srcRect b="79534" l="6323" r="0" t="4110"/>
          <a:stretch/>
        </p:blipFill>
        <p:spPr>
          <a:xfrm>
            <a:off x="1797751" y="1115588"/>
            <a:ext cx="5548426" cy="91508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8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39" name="Google Shape;639;p48"/>
          <p:cNvPicPr preferRelativeResize="0"/>
          <p:nvPr/>
        </p:nvPicPr>
        <p:blipFill rotWithShape="1">
          <a:blip r:embed="rId3">
            <a:alphaModFix/>
          </a:blip>
          <a:srcRect b="69278" l="6323" r="0" t="26370"/>
          <a:stretch/>
        </p:blipFill>
        <p:spPr>
          <a:xfrm>
            <a:off x="1797813" y="2376093"/>
            <a:ext cx="5548426" cy="2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8"/>
          <p:cNvSpPr txBox="1"/>
          <p:nvPr/>
        </p:nvSpPr>
        <p:spPr>
          <a:xfrm>
            <a:off x="1797825" y="764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呼叫main.py生成結果圖</a:t>
            </a:r>
            <a:endParaRPr sz="1200"/>
          </a:p>
        </p:txBody>
      </p:sp>
      <p:sp>
        <p:nvSpPr>
          <p:cNvPr id="641" name="Google Shape;641;p48"/>
          <p:cNvSpPr txBox="1"/>
          <p:nvPr/>
        </p:nvSpPr>
        <p:spPr>
          <a:xfrm>
            <a:off x="1797825" y="2030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在output標籤輸出圖片</a:t>
            </a:r>
            <a:endParaRPr sz="1200"/>
          </a:p>
        </p:txBody>
      </p:sp>
      <p:sp>
        <p:nvSpPr>
          <p:cNvPr id="642" name="Google Shape;642;p48"/>
          <p:cNvSpPr txBox="1"/>
          <p:nvPr/>
        </p:nvSpPr>
        <p:spPr>
          <a:xfrm>
            <a:off x="1797825" y="26194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按下按鈕後執行並切換按鈕內容</a:t>
            </a:r>
            <a:endParaRPr sz="1200"/>
          </a:p>
        </p:txBody>
      </p:sp>
      <p:sp>
        <p:nvSpPr>
          <p:cNvPr id="643" name="Google Shape;643;p48"/>
          <p:cNvSpPr txBox="1"/>
          <p:nvPr/>
        </p:nvSpPr>
        <p:spPr>
          <a:xfrm>
            <a:off x="1797825" y="365381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驗證碼</a:t>
            </a:r>
            <a:endParaRPr sz="1200"/>
          </a:p>
        </p:txBody>
      </p:sp>
      <p:pic>
        <p:nvPicPr>
          <p:cNvPr id="644" name="Google Shape;644;p48"/>
          <p:cNvPicPr preferRelativeResize="0"/>
          <p:nvPr/>
        </p:nvPicPr>
        <p:blipFill rotWithShape="1">
          <a:blip r:embed="rId3">
            <a:alphaModFix/>
          </a:blip>
          <a:srcRect b="51227" l="6323" r="0" t="37044"/>
          <a:stretch/>
        </p:blipFill>
        <p:spPr>
          <a:xfrm>
            <a:off x="1797750" y="2988800"/>
            <a:ext cx="5548426" cy="6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8"/>
          <p:cNvPicPr preferRelativeResize="0"/>
          <p:nvPr/>
        </p:nvPicPr>
        <p:blipFill rotWithShape="1">
          <a:blip r:embed="rId3">
            <a:alphaModFix/>
          </a:blip>
          <a:srcRect b="33126" l="6323" r="0" t="55146"/>
          <a:stretch/>
        </p:blipFill>
        <p:spPr>
          <a:xfrm>
            <a:off x="1797738" y="4014276"/>
            <a:ext cx="5548426" cy="6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9"/>
          <p:cNvSpPr/>
          <p:nvPr/>
        </p:nvSpPr>
        <p:spPr>
          <a:xfrm>
            <a:off x="7746400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9"/>
          <p:cNvSpPr/>
          <p:nvPr/>
        </p:nvSpPr>
        <p:spPr>
          <a:xfrm>
            <a:off x="7971832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9"/>
          <p:cNvSpPr/>
          <p:nvPr/>
        </p:nvSpPr>
        <p:spPr>
          <a:xfrm>
            <a:off x="715100" y="1357700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9"/>
          <p:cNvSpPr txBox="1"/>
          <p:nvPr/>
        </p:nvSpPr>
        <p:spPr>
          <a:xfrm>
            <a:off x="751650" y="88277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54" name="Google Shape;654;p49"/>
          <p:cNvPicPr preferRelativeResize="0"/>
          <p:nvPr/>
        </p:nvPicPr>
        <p:blipFill rotWithShape="1">
          <a:blip r:embed="rId3">
            <a:alphaModFix/>
          </a:blip>
          <a:srcRect b="0" l="6323" r="0" t="84979"/>
          <a:stretch/>
        </p:blipFill>
        <p:spPr>
          <a:xfrm>
            <a:off x="1834325" y="1864787"/>
            <a:ext cx="5548426" cy="8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9"/>
          <p:cNvPicPr preferRelativeResize="0"/>
          <p:nvPr/>
        </p:nvPicPr>
        <p:blipFill rotWithShape="1">
          <a:blip r:embed="rId4">
            <a:alphaModFix/>
          </a:blip>
          <a:srcRect b="86286" l="8359" r="6162" t="4250"/>
          <a:stretch/>
        </p:blipFill>
        <p:spPr>
          <a:xfrm>
            <a:off x="1834325" y="3018900"/>
            <a:ext cx="5548425" cy="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9"/>
          <p:cNvPicPr preferRelativeResize="0"/>
          <p:nvPr/>
        </p:nvPicPr>
        <p:blipFill rotWithShape="1">
          <a:blip r:embed="rId4">
            <a:alphaModFix/>
          </a:blip>
          <a:srcRect b="57605" l="8357" r="0" t="22915"/>
          <a:stretch/>
        </p:blipFill>
        <p:spPr>
          <a:xfrm>
            <a:off x="1834388" y="3824600"/>
            <a:ext cx="5548425" cy="78389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9"/>
          <p:cNvSpPr txBox="1"/>
          <p:nvPr/>
        </p:nvSpPr>
        <p:spPr>
          <a:xfrm>
            <a:off x="1834325" y="15353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建立主視窗</a:t>
            </a:r>
            <a:endParaRPr sz="1200"/>
          </a:p>
        </p:txBody>
      </p:sp>
      <p:pic>
        <p:nvPicPr>
          <p:cNvPr id="658" name="Google Shape;658;p49"/>
          <p:cNvPicPr preferRelativeResize="0"/>
          <p:nvPr/>
        </p:nvPicPr>
        <p:blipFill rotWithShape="1">
          <a:blip r:embed="rId3">
            <a:alphaModFix/>
          </a:blip>
          <a:srcRect b="21454" l="6323" r="0" t="74195"/>
          <a:stretch/>
        </p:blipFill>
        <p:spPr>
          <a:xfrm>
            <a:off x="1834325" y="1307662"/>
            <a:ext cx="5548426" cy="2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9"/>
          <p:cNvSpPr txBox="1"/>
          <p:nvPr/>
        </p:nvSpPr>
        <p:spPr>
          <a:xfrm>
            <a:off x="1834325" y="903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解析驗證碼結果</a:t>
            </a:r>
            <a:endParaRPr sz="1200"/>
          </a:p>
        </p:txBody>
      </p:sp>
      <p:sp>
        <p:nvSpPr>
          <p:cNvPr id="660" name="Google Shape;660;p49"/>
          <p:cNvSpPr txBox="1"/>
          <p:nvPr/>
        </p:nvSpPr>
        <p:spPr>
          <a:xfrm>
            <a:off x="1834325" y="26799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風格設定</a:t>
            </a:r>
            <a:endParaRPr sz="1200"/>
          </a:p>
        </p:txBody>
      </p:sp>
      <p:sp>
        <p:nvSpPr>
          <p:cNvPr id="661" name="Google Shape;661;p49"/>
          <p:cNvSpPr txBox="1"/>
          <p:nvPr/>
        </p:nvSpPr>
        <p:spPr>
          <a:xfrm>
            <a:off x="1834325" y="3441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建立標籤顯示驗證圖/結果圖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0"/>
          <p:cNvSpPr/>
          <p:nvPr/>
        </p:nvSpPr>
        <p:spPr>
          <a:xfrm>
            <a:off x="7746400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0"/>
          <p:cNvSpPr/>
          <p:nvPr/>
        </p:nvSpPr>
        <p:spPr>
          <a:xfrm>
            <a:off x="7971832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0"/>
          <p:cNvSpPr/>
          <p:nvPr/>
        </p:nvSpPr>
        <p:spPr>
          <a:xfrm>
            <a:off x="715100" y="1357700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0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70" name="Google Shape;670;p50"/>
          <p:cNvPicPr preferRelativeResize="0"/>
          <p:nvPr/>
        </p:nvPicPr>
        <p:blipFill rotWithShape="1">
          <a:blip r:embed="rId3">
            <a:alphaModFix/>
          </a:blip>
          <a:srcRect b="27379" l="8357" r="0" t="49895"/>
          <a:stretch/>
        </p:blipFill>
        <p:spPr>
          <a:xfrm>
            <a:off x="1797763" y="1708587"/>
            <a:ext cx="5548425" cy="91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0"/>
          <p:cNvPicPr preferRelativeResize="0"/>
          <p:nvPr/>
        </p:nvPicPr>
        <p:blipFill rotWithShape="1">
          <a:blip r:embed="rId3">
            <a:alphaModFix/>
          </a:blip>
          <a:srcRect b="12583" l="8357" r="0" t="81104"/>
          <a:stretch/>
        </p:blipFill>
        <p:spPr>
          <a:xfrm>
            <a:off x="1797763" y="2988625"/>
            <a:ext cx="5548425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50"/>
          <p:cNvPicPr preferRelativeResize="0"/>
          <p:nvPr/>
        </p:nvPicPr>
        <p:blipFill rotWithShape="1">
          <a:blip r:embed="rId3">
            <a:alphaModFix/>
          </a:blip>
          <a:srcRect b="0" l="8357" r="0" t="93688"/>
          <a:stretch/>
        </p:blipFill>
        <p:spPr>
          <a:xfrm>
            <a:off x="1797825" y="3608126"/>
            <a:ext cx="5548425" cy="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0"/>
          <p:cNvSpPr txBox="1"/>
          <p:nvPr/>
        </p:nvSpPr>
        <p:spPr>
          <a:xfrm>
            <a:off x="1797838" y="13577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建立按鈕控制圖片輸出</a:t>
            </a:r>
            <a:endParaRPr sz="1200"/>
          </a:p>
        </p:txBody>
      </p:sp>
      <p:sp>
        <p:nvSpPr>
          <p:cNvPr id="674" name="Google Shape;674;p50"/>
          <p:cNvSpPr txBox="1"/>
          <p:nvPr/>
        </p:nvSpPr>
        <p:spPr>
          <a:xfrm>
            <a:off x="1797838" y="2623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分割線</a:t>
            </a:r>
            <a:endParaRPr sz="1200"/>
          </a:p>
        </p:txBody>
      </p:sp>
      <p:sp>
        <p:nvSpPr>
          <p:cNvPr id="675" name="Google Shape;675;p50"/>
          <p:cNvSpPr txBox="1"/>
          <p:nvPr/>
        </p:nvSpPr>
        <p:spPr>
          <a:xfrm>
            <a:off x="1797838" y="32426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tkinter執行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Arial"/>
                <a:ea typeface="Arial"/>
                <a:cs typeface="Arial"/>
                <a:sym typeface="Arial"/>
              </a:rPr>
              <a:t>實際操作影片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1"/>
          <p:cNvSpPr/>
          <p:nvPr/>
        </p:nvSpPr>
        <p:spPr>
          <a:xfrm>
            <a:off x="947450" y="1565988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1"/>
          <p:cNvSpPr/>
          <p:nvPr/>
        </p:nvSpPr>
        <p:spPr>
          <a:xfrm>
            <a:off x="715110" y="1417336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1"/>
          <p:cNvSpPr/>
          <p:nvPr/>
        </p:nvSpPr>
        <p:spPr>
          <a:xfrm>
            <a:off x="7971698" y="1518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4" name="Google Shape;684;p51" title="Multimedia_Pro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00" y="1417200"/>
            <a:ext cx="4410300" cy="33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2"/>
          <p:cNvSpPr txBox="1"/>
          <p:nvPr>
            <p:ph idx="4294967295" type="ctrTitle"/>
          </p:nvPr>
        </p:nvSpPr>
        <p:spPr>
          <a:xfrm>
            <a:off x="3156150" y="2104950"/>
            <a:ext cx="28317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Thanks!</a:t>
            </a:r>
            <a:endParaRPr sz="4800"/>
          </a:p>
        </p:txBody>
      </p:sp>
      <p:grpSp>
        <p:nvGrpSpPr>
          <p:cNvPr id="690" name="Google Shape;690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691" name="Google Shape;691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92" name="Google Shape;692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3" name="Google Shape;693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94" name="Google Shape;694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95" name="Google Shape;695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6" name="Google Shape;696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97" name="Google Shape;697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1" name="Google Shape;701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702" name="Google Shape;702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703" name="Google Shape;703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4" name="Google Shape;704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705" name="Google Shape;705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6" name="Google Shape;706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707" name="Google Shape;707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8" name="Google Shape;708;p52"/>
            <p:cNvSpPr/>
            <p:nvPr/>
          </p:nvSpPr>
          <p:spPr>
            <a:xfrm>
              <a:off x="8031688" y="1782907"/>
              <a:ext cx="599697" cy="538636"/>
            </a:xfrm>
            <a:custGeom>
              <a:rect b="b" l="l" r="r" t="t"/>
              <a:pathLst>
                <a:path extrusionOk="0" h="9990" w="11123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2"/>
            <p:cNvSpPr/>
            <p:nvPr/>
          </p:nvSpPr>
          <p:spPr>
            <a:xfrm>
              <a:off x="8111159" y="1873044"/>
              <a:ext cx="448465" cy="440236"/>
            </a:xfrm>
            <a:custGeom>
              <a:rect b="b" l="l" r="r" t="t"/>
              <a:pathLst>
                <a:path extrusionOk="0" h="8165" w="8318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711" name="Google Shape;711;p52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6636341" y="2105487"/>
              <a:ext cx="853561" cy="2702149"/>
            </a:xfrm>
            <a:custGeom>
              <a:rect b="b" l="l" r="r" t="t"/>
              <a:pathLst>
                <a:path extrusionOk="0" h="24196" w="7561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754649" y="2707541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6754649" y="3028949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6754649" y="3347564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>
              <a:off x="6754649" y="3666292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>
              <a:off x="6754649" y="3987700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6754649" y="4306316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6655532" y="2184555"/>
              <a:ext cx="834370" cy="2623081"/>
            </a:xfrm>
            <a:custGeom>
              <a:rect b="b" l="l" r="r" t="t"/>
              <a:pathLst>
                <a:path extrusionOk="0" h="23488" w="7391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722" name="Google Shape;722;p52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Arial"/>
                <a:ea typeface="Arial"/>
                <a:cs typeface="Arial"/>
                <a:sym typeface="Arial"/>
              </a:rPr>
              <a:t>動機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09" name="Google Shape;509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4" name="Google Shape;514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15" name="Google Shape;515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16" name="Google Shape;516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17" name="Google Shape;517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9" name="Google Shape;519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2" name="Google Shape;522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3" name="Google Shape;523;p39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27" name="Google Shape;527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30" name="Google Shape;530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/>
          <p:nvPr/>
        </p:nvSpPr>
        <p:spPr>
          <a:xfrm>
            <a:off x="7746400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7971832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715100" y="1357700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b="83349" l="8750" r="0" t="0"/>
          <a:stretch/>
        </p:blipFill>
        <p:spPr>
          <a:xfrm>
            <a:off x="1842375" y="695188"/>
            <a:ext cx="5556474" cy="907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0"/>
          <p:cNvSpPr txBox="1"/>
          <p:nvPr/>
        </p:nvSpPr>
        <p:spPr>
          <a:xfrm>
            <a:off x="1888900" y="1562450"/>
            <a:ext cx="4752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def rectangle2square(img):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maxside = max(img.shape[0],img.shape[1])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white_img = np.zeros((maxside,maxside,1),np.uint8)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white_img.fill(255)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for x in range(img.shape[0]):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    for y in range(img.shape[1]):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        white_img[x,y] = img[x,y]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print(white_img.shape)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cv2.imshow("windows2",white_img)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def use_model(img):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resize_img = rectangle2square(img)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resize_img = cv2.resize(resize_img, (28, 28))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# cv2.imshow("win", resize_img)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reshape_array = resize_img.flatten()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reshape_array = np.expand_dims(reshape_array, axis=0)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reshape_array = reshape_array.astype(np.float32) / 255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# print(reshape_array)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predictions = model.predict(reshape_array)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predicted_class_index = np.argmax(predictions)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print(predicted_class_index)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>
            <p:ph idx="1" type="body"/>
          </p:nvPr>
        </p:nvSpPr>
        <p:spPr>
          <a:xfrm>
            <a:off x="1533950" y="1736450"/>
            <a:ext cx="1755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Arial"/>
                <a:ea typeface="Arial"/>
                <a:cs typeface="Arial"/>
                <a:sym typeface="Arial"/>
              </a:rPr>
              <a:t>直接以灰階圖讀取img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947450" y="1565988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715110" y="1417336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7971698" y="1518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1"/>
          <p:cNvSpPr txBox="1"/>
          <p:nvPr>
            <p:ph idx="1" type="body"/>
          </p:nvPr>
        </p:nvSpPr>
        <p:spPr>
          <a:xfrm>
            <a:off x="1533950" y="2761125"/>
            <a:ext cx="3038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Arial"/>
                <a:ea typeface="Arial"/>
                <a:cs typeface="Arial"/>
                <a:sym typeface="Arial"/>
              </a:rPr>
              <a:t>將灰階圖的img_array變成one dimension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1"/>
          <p:cNvSpPr txBox="1"/>
          <p:nvPr>
            <p:ph idx="1" type="body"/>
          </p:nvPr>
        </p:nvSpPr>
        <p:spPr>
          <a:xfrm>
            <a:off x="1534575" y="3613150"/>
            <a:ext cx="2462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Arial"/>
                <a:ea typeface="Arial"/>
                <a:cs typeface="Arial"/>
                <a:sym typeface="Arial"/>
              </a:rPr>
              <a:t>得出img中最多的數值(背景顏色)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41"/>
          <p:cNvPicPr preferRelativeResize="0"/>
          <p:nvPr/>
        </p:nvPicPr>
        <p:blipFill rotWithShape="1">
          <a:blip r:embed="rId3">
            <a:alphaModFix/>
          </a:blip>
          <a:srcRect b="58278" l="4782" r="13597" t="35789"/>
          <a:stretch/>
        </p:blipFill>
        <p:spPr>
          <a:xfrm>
            <a:off x="1534575" y="3231660"/>
            <a:ext cx="6179051" cy="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1"/>
          <p:cNvPicPr preferRelativeResize="0"/>
          <p:nvPr/>
        </p:nvPicPr>
        <p:blipFill rotWithShape="1">
          <a:blip r:embed="rId3">
            <a:alphaModFix/>
          </a:blip>
          <a:srcRect b="70984" l="4782" r="13597" t="18371"/>
          <a:stretch/>
        </p:blipFill>
        <p:spPr>
          <a:xfrm>
            <a:off x="1534575" y="2159875"/>
            <a:ext cx="6179051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1"/>
          <p:cNvPicPr preferRelativeResize="0"/>
          <p:nvPr/>
        </p:nvPicPr>
        <p:blipFill rotWithShape="1">
          <a:blip r:embed="rId3">
            <a:alphaModFix/>
          </a:blip>
          <a:srcRect b="87777" l="4782" r="13597" t="6290"/>
          <a:stretch/>
        </p:blipFill>
        <p:spPr>
          <a:xfrm>
            <a:off x="1534575" y="1402075"/>
            <a:ext cx="6179051" cy="2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1"/>
          <p:cNvPicPr preferRelativeResize="0"/>
          <p:nvPr/>
        </p:nvPicPr>
        <p:blipFill rotWithShape="1">
          <a:blip r:embed="rId3">
            <a:alphaModFix/>
          </a:blip>
          <a:srcRect b="46636" l="4782" r="13597" t="47431"/>
          <a:stretch/>
        </p:blipFill>
        <p:spPr>
          <a:xfrm>
            <a:off x="1534575" y="4083675"/>
            <a:ext cx="6179051" cy="2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1"/>
          <p:cNvSpPr txBox="1"/>
          <p:nvPr/>
        </p:nvSpPr>
        <p:spPr>
          <a:xfrm>
            <a:off x="1914950" y="1081850"/>
            <a:ext cx="439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# model = keras.models.load_model("num_model.h5")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/>
          <p:nvPr/>
        </p:nvSpPr>
        <p:spPr>
          <a:xfrm>
            <a:off x="7746400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7971832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715100" y="1357700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42"/>
          <p:cNvPicPr preferRelativeResize="0"/>
          <p:nvPr/>
        </p:nvPicPr>
        <p:blipFill rotWithShape="1">
          <a:blip r:embed="rId3">
            <a:alphaModFix/>
          </a:blip>
          <a:srcRect b="0" l="13875" r="13592" t="64311"/>
          <a:stretch/>
        </p:blipFill>
        <p:spPr>
          <a:xfrm>
            <a:off x="1826488" y="2138575"/>
            <a:ext cx="5491125" cy="16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2"/>
          <p:cNvSpPr txBox="1"/>
          <p:nvPr/>
        </p:nvSpPr>
        <p:spPr>
          <a:xfrm>
            <a:off x="1826500" y="1447450"/>
            <a:ext cx="45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print(thresh_guess) 印出重複最多的值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遍歷img_array 將重複最多的值設為白色 其餘黑色(白底黑字)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/>
          <p:nvPr/>
        </p:nvSpPr>
        <p:spPr>
          <a:xfrm>
            <a:off x="7971832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p43"/>
          <p:cNvPicPr preferRelativeResize="0"/>
          <p:nvPr/>
        </p:nvPicPr>
        <p:blipFill rotWithShape="1">
          <a:blip r:embed="rId3">
            <a:alphaModFix/>
          </a:blip>
          <a:srcRect b="69620" l="0" r="0" t="22624"/>
          <a:stretch/>
        </p:blipFill>
        <p:spPr>
          <a:xfrm>
            <a:off x="1797825" y="2179252"/>
            <a:ext cx="5548449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3"/>
          <p:cNvPicPr preferRelativeResize="0"/>
          <p:nvPr/>
        </p:nvPicPr>
        <p:blipFill rotWithShape="1">
          <a:blip r:embed="rId3">
            <a:alphaModFix/>
          </a:blip>
          <a:srcRect b="55706" l="0" r="0" t="36538"/>
          <a:stretch/>
        </p:blipFill>
        <p:spPr>
          <a:xfrm>
            <a:off x="1797825" y="3122412"/>
            <a:ext cx="5548426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3"/>
          <p:cNvPicPr preferRelativeResize="0"/>
          <p:nvPr/>
        </p:nvPicPr>
        <p:blipFill rotWithShape="1">
          <a:blip r:embed="rId3">
            <a:alphaModFix/>
          </a:blip>
          <a:srcRect b="41790" l="0" r="0" t="53901"/>
          <a:stretch/>
        </p:blipFill>
        <p:spPr>
          <a:xfrm>
            <a:off x="1797738" y="4025951"/>
            <a:ext cx="5548426" cy="21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797750" y="1743150"/>
            <a:ext cx="32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利用膨脹消除雜訊點及干擾線(白色背景增大)</a:t>
            </a:r>
            <a:endParaRPr sz="1200"/>
          </a:p>
        </p:txBody>
      </p:sp>
      <p:sp>
        <p:nvSpPr>
          <p:cNvPr id="574" name="Google Shape;574;p43"/>
          <p:cNvSpPr txBox="1"/>
          <p:nvPr/>
        </p:nvSpPr>
        <p:spPr>
          <a:xfrm>
            <a:off x="1797750" y="3580025"/>
            <a:ext cx="32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用Contours 把數字輪廓畫出</a:t>
            </a:r>
            <a:endParaRPr sz="1200"/>
          </a:p>
        </p:txBody>
      </p:sp>
      <p:sp>
        <p:nvSpPr>
          <p:cNvPr id="575" name="Google Shape;575;p43"/>
          <p:cNvSpPr txBox="1"/>
          <p:nvPr/>
        </p:nvSpPr>
        <p:spPr>
          <a:xfrm>
            <a:off x="1797750" y="2656663"/>
            <a:ext cx="32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利用侵蝕將數字線條變寬</a:t>
            </a:r>
            <a:endParaRPr sz="1200"/>
          </a:p>
        </p:txBody>
      </p:sp>
      <p:sp>
        <p:nvSpPr>
          <p:cNvPr id="576" name="Google Shape;576;p43"/>
          <p:cNvSpPr txBox="1"/>
          <p:nvPr/>
        </p:nvSpPr>
        <p:spPr>
          <a:xfrm>
            <a:off x="1290500" y="890450"/>
            <a:ext cx="660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用OTSU算法自動判別threshold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#thresh_value, img = cv2.threshold(img,1,255,cv2.THRESH_BINARY_INV + cv2.THRESH_OTSU)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#print(thresh_value)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/>
          <p:nvPr/>
        </p:nvSpPr>
        <p:spPr>
          <a:xfrm>
            <a:off x="7746400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4"/>
          <p:cNvSpPr/>
          <p:nvPr/>
        </p:nvSpPr>
        <p:spPr>
          <a:xfrm>
            <a:off x="7971832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715100" y="1357700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4" name="Google Shape;584;p44"/>
          <p:cNvPicPr preferRelativeResize="0"/>
          <p:nvPr/>
        </p:nvPicPr>
        <p:blipFill rotWithShape="1">
          <a:blip r:embed="rId3">
            <a:alphaModFix/>
          </a:blip>
          <a:srcRect b="4764" l="0" r="0" t="64216"/>
          <a:stretch/>
        </p:blipFill>
        <p:spPr>
          <a:xfrm>
            <a:off x="1797788" y="2010276"/>
            <a:ext cx="554842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4"/>
          <p:cNvSpPr txBox="1"/>
          <p:nvPr/>
        </p:nvSpPr>
        <p:spPr>
          <a:xfrm>
            <a:off x="1797800" y="1417325"/>
            <a:ext cx="47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計算所有輪廓面積並將前四大的輸出(避免有沒清除的雜訊點被偵測)</a:t>
            </a:r>
            <a:endParaRPr sz="1200"/>
          </a:p>
        </p:txBody>
      </p:sp>
      <p:sp>
        <p:nvSpPr>
          <p:cNvPr id="586" name="Google Shape;586;p44"/>
          <p:cNvSpPr txBox="1"/>
          <p:nvPr/>
        </p:nvSpPr>
        <p:spPr>
          <a:xfrm>
            <a:off x="2088075" y="3534275"/>
            <a:ext cx="475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 print(cv2.contourArea(top4_areas[-1]))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/>
          <p:nvPr/>
        </p:nvSpPr>
        <p:spPr>
          <a:xfrm>
            <a:off x="7746400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5"/>
          <p:cNvSpPr/>
          <p:nvPr/>
        </p:nvSpPr>
        <p:spPr>
          <a:xfrm>
            <a:off x="7971832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5"/>
          <p:cNvSpPr/>
          <p:nvPr/>
        </p:nvSpPr>
        <p:spPr>
          <a:xfrm>
            <a:off x="715100" y="1357700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45"/>
          <p:cNvPicPr preferRelativeResize="0"/>
          <p:nvPr/>
        </p:nvPicPr>
        <p:blipFill rotWithShape="1">
          <a:blip r:embed="rId3">
            <a:alphaModFix/>
          </a:blip>
          <a:srcRect b="77086" l="0" r="0" t="0"/>
          <a:stretch/>
        </p:blipFill>
        <p:spPr>
          <a:xfrm>
            <a:off x="1797775" y="1531550"/>
            <a:ext cx="5548426" cy="69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5"/>
          <p:cNvPicPr preferRelativeResize="0"/>
          <p:nvPr/>
        </p:nvPicPr>
        <p:blipFill rotWithShape="1">
          <a:blip r:embed="rId3">
            <a:alphaModFix/>
          </a:blip>
          <a:srcRect b="21555" l="0" r="0" t="70102"/>
          <a:stretch/>
        </p:blipFill>
        <p:spPr>
          <a:xfrm>
            <a:off x="1855825" y="3692400"/>
            <a:ext cx="5548426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5"/>
          <p:cNvPicPr preferRelativeResize="0"/>
          <p:nvPr/>
        </p:nvPicPr>
        <p:blipFill rotWithShape="1">
          <a:blip r:embed="rId3">
            <a:alphaModFix/>
          </a:blip>
          <a:srcRect b="0" l="0" r="0" t="91657"/>
          <a:stretch/>
        </p:blipFill>
        <p:spPr>
          <a:xfrm>
            <a:off x="1855888" y="4354499"/>
            <a:ext cx="5548426" cy="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5"/>
          <p:cNvSpPr txBox="1"/>
          <p:nvPr/>
        </p:nvSpPr>
        <p:spPr>
          <a:xfrm>
            <a:off x="1797775" y="1078325"/>
            <a:ext cx="42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利用boundingrect得到的x,y,w,h 傳進rectangle中並畫框</a:t>
            </a:r>
            <a:endParaRPr sz="1200"/>
          </a:p>
        </p:txBody>
      </p:sp>
      <p:sp>
        <p:nvSpPr>
          <p:cNvPr id="598" name="Google Shape;598;p45"/>
          <p:cNvSpPr txBox="1"/>
          <p:nvPr/>
        </p:nvSpPr>
        <p:spPr>
          <a:xfrm>
            <a:off x="2460100" y="2153000"/>
            <a:ext cx="528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1100"/>
              <a:t># reconize_img = img[y : y + h, x : x + w]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 # reconize_img = rectangle2square(reconize_img)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 # use_model(reconize_img)</a:t>
            </a:r>
            <a:endParaRPr sz="1100"/>
          </a:p>
        </p:txBody>
      </p:sp>
      <p:sp>
        <p:nvSpPr>
          <p:cNvPr id="599" name="Google Shape;599;p45"/>
          <p:cNvSpPr txBox="1"/>
          <p:nvPr/>
        </p:nvSpPr>
        <p:spPr>
          <a:xfrm>
            <a:off x="2252475" y="31836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1100"/>
              <a:t># cv2.imshow("windows", img)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 # cv2.waitKey(0)</a:t>
            </a:r>
            <a:endParaRPr sz="1100"/>
          </a:p>
        </p:txBody>
      </p:sp>
      <p:sp>
        <p:nvSpPr>
          <p:cNvPr id="600" name="Google Shape;600;p45"/>
          <p:cNvSpPr txBox="1"/>
          <p:nvPr/>
        </p:nvSpPr>
        <p:spPr>
          <a:xfrm>
            <a:off x="2310550" y="39464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 return img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6"/>
          <p:cNvSpPr/>
          <p:nvPr/>
        </p:nvSpPr>
        <p:spPr>
          <a:xfrm>
            <a:off x="7746400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7971832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715100" y="1357700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6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09" name="Google Shape;609;p46"/>
          <p:cNvPicPr preferRelativeResize="0"/>
          <p:nvPr/>
        </p:nvPicPr>
        <p:blipFill rotWithShape="1">
          <a:blip r:embed="rId3">
            <a:alphaModFix/>
          </a:blip>
          <a:srcRect b="91737" l="5258" r="0" t="0"/>
          <a:stretch/>
        </p:blipFill>
        <p:spPr>
          <a:xfrm>
            <a:off x="1797775" y="1374025"/>
            <a:ext cx="5548425" cy="45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46"/>
          <p:cNvPicPr preferRelativeResize="0"/>
          <p:nvPr/>
        </p:nvPicPr>
        <p:blipFill rotWithShape="1">
          <a:blip r:embed="rId3">
            <a:alphaModFix/>
          </a:blip>
          <a:srcRect b="79931" l="5258" r="0" t="15629"/>
          <a:stretch/>
        </p:blipFill>
        <p:spPr>
          <a:xfrm>
            <a:off x="1797838" y="2223000"/>
            <a:ext cx="5548425" cy="2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6"/>
          <p:cNvPicPr preferRelativeResize="0"/>
          <p:nvPr/>
        </p:nvPicPr>
        <p:blipFill rotWithShape="1">
          <a:blip r:embed="rId3">
            <a:alphaModFix/>
          </a:blip>
          <a:srcRect b="66067" l="5258" r="0" t="25669"/>
          <a:stretch/>
        </p:blipFill>
        <p:spPr>
          <a:xfrm>
            <a:off x="1797775" y="2877137"/>
            <a:ext cx="5548425" cy="45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6"/>
          <p:cNvPicPr preferRelativeResize="0"/>
          <p:nvPr/>
        </p:nvPicPr>
        <p:blipFill rotWithShape="1">
          <a:blip r:embed="rId3">
            <a:alphaModFix/>
          </a:blip>
          <a:srcRect b="50922" l="4216" r="1042" t="40814"/>
          <a:stretch/>
        </p:blipFill>
        <p:spPr>
          <a:xfrm>
            <a:off x="1797850" y="3740950"/>
            <a:ext cx="5548425" cy="4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6"/>
          <p:cNvSpPr txBox="1"/>
          <p:nvPr/>
        </p:nvSpPr>
        <p:spPr>
          <a:xfrm>
            <a:off x="1797850" y="1824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圖片處理套件</a:t>
            </a:r>
            <a:endParaRPr sz="1200"/>
          </a:p>
        </p:txBody>
      </p:sp>
      <p:sp>
        <p:nvSpPr>
          <p:cNvPr id="614" name="Google Shape;614;p46"/>
          <p:cNvSpPr txBox="1"/>
          <p:nvPr/>
        </p:nvSpPr>
        <p:spPr>
          <a:xfrm>
            <a:off x="1797850" y="24955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GUI套件</a:t>
            </a:r>
            <a:endParaRPr sz="1200"/>
          </a:p>
        </p:txBody>
      </p:sp>
      <p:sp>
        <p:nvSpPr>
          <p:cNvPr id="615" name="Google Shape;615;p46"/>
          <p:cNvSpPr txBox="1"/>
          <p:nvPr/>
        </p:nvSpPr>
        <p:spPr>
          <a:xfrm>
            <a:off x="1797850" y="3341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輸出驗證碼圖片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