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1"/>
  </p:notesMasterIdLst>
  <p:sldIdLst>
    <p:sldId id="256" r:id="rId3"/>
    <p:sldId id="257" r:id="rId4"/>
    <p:sldId id="271" r:id="rId5"/>
    <p:sldId id="275" r:id="rId6"/>
    <p:sldId id="258" r:id="rId7"/>
    <p:sldId id="272" r:id="rId8"/>
    <p:sldId id="276" r:id="rId9"/>
    <p:sldId id="259" r:id="rId10"/>
    <p:sldId id="273" r:id="rId11"/>
    <p:sldId id="260" r:id="rId12"/>
    <p:sldId id="274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2"/>
      <p:bold r:id="rId23"/>
    </p:embeddedFont>
    <p:embeddedFont>
      <p:font typeface="Microsoft JhengHei" panose="020B0604030504040204" pitchFamily="34" charset="-120"/>
      <p:regular r:id="rId22"/>
      <p:bold r:id="rId23"/>
    </p:embeddedFont>
    <p:embeddedFont>
      <p:font typeface="Bebas Neue" panose="020B0606020202050201" pitchFamily="34" charset="0"/>
      <p:regular r:id="rId24"/>
    </p:embeddedFont>
    <p:embeddedFont>
      <p:font typeface="Karla" pitchFamily="2" charset="0"/>
      <p:regular r:id="rId25"/>
      <p:bold r:id="rId26"/>
      <p:italic r:id="rId27"/>
      <p:boldItalic r:id="rId28"/>
    </p:embeddedFont>
    <p:embeddedFont>
      <p:font typeface="Rubik Black" panose="02020500000000000000" charset="-79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a27e5bc751_2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a27e5bc751_2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281b9599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a281b9599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226c3d491e188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226c3d491e188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226c3d491e188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226c3d491e188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a281b959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a281b959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a281b9599c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a281b9599c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a27e5bc751_2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a27e5bc751_2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a27e5bc751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a27e5bc751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599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27e5bc751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a27e5bc751_3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27e5bc751_2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27e5bc751_2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17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a27e5bc751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a27e5bc751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739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a27e5bc751_3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a27e5bc751_3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79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6" name="Google Shape;56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7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8" name="Google Shape;58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9" name="Google Shape;59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0" name="Google Shape;60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62" name="Google Shape;62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64" name="Google Shape;64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" name="Google Shape;65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6" name="Google Shape;66;p14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67" name="Google Shape;67;p14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" name="Google Shape;70;p14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1" name="Google Shape;71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" name="Google Shape;72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3" name="Google Shape;73;p14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14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15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81" name="Google Shape;81;p15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" name="Google Shape;84;p15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85" name="Google Shape;85;p15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86" name="Google Shape;86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88" name="Google Shape;88;p15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6" name="Google Shape;96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98" name="Google Shape;98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99" name="Google Shape;99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00" name="Google Shape;100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1" name="Google Shape;101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1" name="Google Shape;111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13" name="Google Shape;113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14" name="Google Shape;114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5" name="Google Shape;115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6" name="Google Shape;116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7" name="Google Shape;117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9" name="Google Shape;119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0" name="Google Shape;120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1" name="Google Shape;121;p17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9" name="Google Shape;129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1" name="Google Shape;131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32" name="Google Shape;132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134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5" name="Google Shape;135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7" name="Google Shape;137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8" name="Google Shape;138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9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143" name="Google Shape;14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45" name="Google Shape;14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7" name="Google Shape;14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49" name="Google Shape;14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0" name="Google Shape;15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" name="Google Shape;152;p19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53" name="Google Shape;153;p19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" name="Google Shape;154;p19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55" name="Google Shape;155;p19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" name="Google Shape;156;p19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7" name="Google Shape;157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" name="Google Shape;159;p19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" name="Google Shape;160;p19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19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20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67" name="Google Shape;16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69" name="Google Shape;16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17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71" name="Google Shape;17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2" name="Google Shape;17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4" name="Google Shape;17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76" name="Google Shape;176;p20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77" name="Google Shape;177;p20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20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79" name="Google Shape;179;p20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0" name="Google Shape;180;p20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81" name="Google Shape;181;p20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82" name="Google Shape;18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84" name="Google Shape;184;p20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5" name="Google Shape;185;p20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90" name="Google Shape;19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92" name="Google Shape;19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3" name="Google Shape;19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94" name="Google Shape;19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5" name="Google Shape;19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7" name="Google Shape;19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8" name="Google Shape;19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9" name="Google Shape;199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00" name="Google Shape;200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2" name="Google Shape;202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Google Shape;203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04" name="Google Shape;204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5" name="Google Shape;205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6" name="Google Shape;206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07" name="Google Shape;207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8" name="Google Shape;208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16" name="Google Shape;216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" name="Google Shape;219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0" name="Google Shape;220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2" name="Google Shape;222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3" name="Google Shape;223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5" name="Google Shape;225;p23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2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1" name="Google Shape;231;p2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3" name="Google Shape;233;p2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4" name="Google Shape;234;p2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35" name="Google Shape;235;p2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6" name="Google Shape;236;p2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7" name="Google Shape;237;p2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2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39" name="Google Shape;239;p2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0" name="Google Shape;240;p2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5" name="Google Shape;245;p25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25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26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57" name="Google Shape;25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59" name="Google Shape;25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0" name="Google Shape;26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61" name="Google Shape;26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2" name="Google Shape;26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64" name="Google Shape;26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5" name="Google Shape;26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6" name="Google Shape;266;p26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67" name="Google Shape;267;p26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26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69" name="Google Shape;269;p26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0" name="Google Shape;270;p26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71" name="Google Shape;271;p26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2" name="Google Shape;272;p2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2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4" name="Google Shape;274;p26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5" name="Google Shape;275;p26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6" name="Google Shape;276;p26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1" name="Google Shape;281;p2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2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3" name="Google Shape;283;p2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4" name="Google Shape;284;p2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5" name="Google Shape;285;p2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6" name="Google Shape;286;p2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7" name="Google Shape;287;p2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2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9" name="Google Shape;289;p2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2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p28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95" name="Google Shape;295;p28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97" name="Google Shape;297;p28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28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1" name="Google Shape;301;p28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2" name="Google Shape;302;p28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28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9" name="Google Shape;309;p2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" name="Google Shape;310;p2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11" name="Google Shape;311;p2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12" name="Google Shape;312;p2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3" name="Google Shape;313;p2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4" name="Google Shape;314;p2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15" name="Google Shape;315;p2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2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17" name="Google Shape;317;p2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8" name="Google Shape;318;p2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9" name="Google Shape;319;p29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9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3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5" name="Google Shape;325;p3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3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7" name="Google Shape;327;p3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8" name="Google Shape;328;p3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9" name="Google Shape;329;p3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0" name="Google Shape;330;p3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31" name="Google Shape;33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3" name="Google Shape;333;p3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4" name="Google Shape;334;p3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3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5" name="Google Shape;345;p3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3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7" name="Google Shape;347;p3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8" name="Google Shape;348;p3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9" name="Google Shape;349;p3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50" name="Google Shape;350;p3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51" name="Google Shape;351;p3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3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3" name="Google Shape;353;p3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Google Shape;354;p3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3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5" name="Google Shape;365;p3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3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67" name="Google Shape;367;p3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68" name="Google Shape;368;p3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9" name="Google Shape;369;p3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0" name="Google Shape;370;p3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1" name="Google Shape;37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Google Shape;373;p3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4" name="Google Shape;374;p3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5" name="Google Shape;375;p32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2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2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2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2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2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32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87" name="Google Shape;387;p3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3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89" name="Google Shape;389;p3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90" name="Google Shape;390;p3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91" name="Google Shape;391;p3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2" name="Google Shape;392;p3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3" name="Google Shape;393;p3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3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5" name="Google Shape;395;p3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6" name="Google Shape;396;p3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33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3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3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3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3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33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33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3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413" name="Google Shape;413;p3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415" name="Google Shape;415;p3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416" name="Google Shape;416;p3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17" name="Google Shape;417;p3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3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9" name="Google Shape;419;p3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3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1" name="Google Shape;421;p3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22" name="Google Shape;422;p3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3" name="Google Shape;423;p34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4" name="Google Shape;424;p34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6" name="Google Shape;426;p34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28" name="Google Shape;428;p34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3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35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432" name="Google Shape;432;p35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35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35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36" name="Google Shape;436;p3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7" name="Google Shape;437;p3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Google Shape;438;p35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9" name="Google Shape;439;p35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35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41" name="Google Shape;441;p35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35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zh-TW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3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>
            <a:spLocks noGrp="1"/>
          </p:cNvSpPr>
          <p:nvPr>
            <p:ph type="ctrTitle"/>
          </p:nvPr>
        </p:nvSpPr>
        <p:spPr>
          <a:xfrm>
            <a:off x="2489250" y="1429052"/>
            <a:ext cx="4165500" cy="11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Microsoft JhengHei"/>
                <a:ea typeface="Microsoft JhengHei"/>
                <a:cs typeface="Microsoft JhengHei"/>
                <a:sym typeface="Microsoft JhengHei"/>
              </a:rPr>
              <a:t>驗證碼解析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8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38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55" name="Google Shape;455;p38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456;p38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57" name="Google Shape;457;p38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58" name="Google Shape;458;p38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9" name="Google Shape;459;p38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5" name="Google Shape;465;p38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38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67" name="Google Shape;467;p38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70" name="Google Shape;470;p3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73" name="Google Shape;473;p3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4" name="Google Shape;474;p3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75" name="Google Shape;475;p3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7" name="Google Shape;477;p3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78" name="Google Shape;478;p3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80" name="Google Shape;480;p3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1" name="Google Shape;481;p38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82" name="Google Shape;482;p38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4" name="Google Shape;484;p38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38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8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89" name="Google Shape;489;p38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1" name="Google Shape;491;p38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92" name="Google Shape;492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38"/>
          <p:cNvSpPr txBox="1"/>
          <p:nvPr/>
        </p:nvSpPr>
        <p:spPr>
          <a:xfrm>
            <a:off x="3406050" y="2423375"/>
            <a:ext cx="2716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410411804 張哲誠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410410632 李哲緯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資工系 410411747 賴柏樟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409610242 徐欣瑜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企管系 409610366 洪若庭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01245" y="149129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A72DEC-18B0-F7E4-1088-00F0A3888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9" y="1478215"/>
            <a:ext cx="4116750" cy="8572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8134F27-E894-C5AC-9955-9063AE3F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59" y="2911414"/>
            <a:ext cx="3363395" cy="8370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DC9B9D-9BB5-2ABB-3D30-1672D5556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951" y="2155655"/>
            <a:ext cx="2000529" cy="95263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D200665-94A1-CA2B-75D4-4A793B4D1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951" y="3577328"/>
            <a:ext cx="2010056" cy="94310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142C1DE9-0E1E-1F78-F783-FCED689E8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3951" y="873272"/>
            <a:ext cx="1981372" cy="9449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701245" y="149129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52DBA-0EFF-B8CC-4C4B-D11C8CA50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3" y="1066450"/>
            <a:ext cx="5395041" cy="873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78FB68B-E43C-DC29-5500-296E46D7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21" y="2727615"/>
            <a:ext cx="2000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9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6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09" name="Google Shape;609;p46"/>
          <p:cNvPicPr preferRelativeResize="0"/>
          <p:nvPr/>
        </p:nvPicPr>
        <p:blipFill rotWithShape="1">
          <a:blip r:embed="rId3">
            <a:alphaModFix/>
          </a:blip>
          <a:srcRect l="5258" b="91737"/>
          <a:stretch/>
        </p:blipFill>
        <p:spPr>
          <a:xfrm>
            <a:off x="1797775" y="1736375"/>
            <a:ext cx="5548425" cy="4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46"/>
          <p:cNvPicPr preferRelativeResize="0"/>
          <p:nvPr/>
        </p:nvPicPr>
        <p:blipFill rotWithShape="1">
          <a:blip r:embed="rId3">
            <a:alphaModFix/>
          </a:blip>
          <a:srcRect l="5258" t="15629" b="79931"/>
          <a:stretch/>
        </p:blipFill>
        <p:spPr>
          <a:xfrm>
            <a:off x="1797763" y="2571750"/>
            <a:ext cx="5548425" cy="243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46"/>
          <p:cNvPicPr preferRelativeResize="0"/>
          <p:nvPr/>
        </p:nvPicPr>
        <p:blipFill rotWithShape="1">
          <a:blip r:embed="rId3">
            <a:alphaModFix/>
          </a:blip>
          <a:srcRect l="5258" t="25669" b="66067"/>
          <a:stretch/>
        </p:blipFill>
        <p:spPr>
          <a:xfrm>
            <a:off x="1797775" y="3167112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6"/>
          <p:cNvSpPr txBox="1"/>
          <p:nvPr/>
        </p:nvSpPr>
        <p:spPr>
          <a:xfrm>
            <a:off x="1797850" y="220245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圖片處理套件</a:t>
            </a:r>
            <a:endParaRPr sz="1200"/>
          </a:p>
        </p:txBody>
      </p:sp>
      <p:sp>
        <p:nvSpPr>
          <p:cNvPr id="613" name="Google Shape;613;p46"/>
          <p:cNvSpPr txBox="1"/>
          <p:nvPr/>
        </p:nvSpPr>
        <p:spPr>
          <a:xfrm>
            <a:off x="1797850" y="279778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GUI套件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7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22" name="Google Shape;622;p47"/>
          <p:cNvPicPr preferRelativeResize="0"/>
          <p:nvPr/>
        </p:nvPicPr>
        <p:blipFill rotWithShape="1">
          <a:blip r:embed="rId3">
            <a:alphaModFix/>
          </a:blip>
          <a:srcRect l="4216" t="40814" r="1042" b="50922"/>
          <a:stretch/>
        </p:blipFill>
        <p:spPr>
          <a:xfrm>
            <a:off x="1797775" y="1725200"/>
            <a:ext cx="5548425" cy="4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7"/>
          <p:cNvSpPr txBox="1"/>
          <p:nvPr/>
        </p:nvSpPr>
        <p:spPr>
          <a:xfrm>
            <a:off x="1797850" y="135770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輸出驗證碼圖片</a:t>
            </a:r>
            <a:endParaRPr sz="1200"/>
          </a:p>
        </p:txBody>
      </p:sp>
      <p:sp>
        <p:nvSpPr>
          <p:cNvPr id="624" name="Google Shape;624;p47"/>
          <p:cNvSpPr txBox="1"/>
          <p:nvPr/>
        </p:nvSpPr>
        <p:spPr>
          <a:xfrm>
            <a:off x="1797763" y="2178275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呼叫create_CAPTCHA.py生成驗證碼</a:t>
            </a:r>
            <a:endParaRPr sz="1200"/>
          </a:p>
        </p:txBody>
      </p:sp>
      <p:pic>
        <p:nvPicPr>
          <p:cNvPr id="625" name="Google Shape;625;p47"/>
          <p:cNvPicPr preferRelativeResize="0"/>
          <p:nvPr/>
        </p:nvPicPr>
        <p:blipFill rotWithShape="1">
          <a:blip r:embed="rId3">
            <a:alphaModFix/>
          </a:blip>
          <a:srcRect l="5258" t="55856" b="28840"/>
          <a:stretch/>
        </p:blipFill>
        <p:spPr>
          <a:xfrm>
            <a:off x="1797763" y="2545787"/>
            <a:ext cx="5548425" cy="83907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47"/>
          <p:cNvSpPr txBox="1"/>
          <p:nvPr/>
        </p:nvSpPr>
        <p:spPr>
          <a:xfrm>
            <a:off x="1797763" y="3384838"/>
            <a:ext cx="3672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  <p:pic>
        <p:nvPicPr>
          <p:cNvPr id="627" name="Google Shape;627;p47"/>
          <p:cNvPicPr preferRelativeResize="0"/>
          <p:nvPr/>
        </p:nvPicPr>
        <p:blipFill rotWithShape="1">
          <a:blip r:embed="rId3">
            <a:alphaModFix/>
          </a:blip>
          <a:srcRect l="5258" t="78306" b="18691"/>
          <a:stretch/>
        </p:blipFill>
        <p:spPr>
          <a:xfrm>
            <a:off x="1797763" y="3752350"/>
            <a:ext cx="5548425" cy="16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8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8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8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36" name="Google Shape;636;p48"/>
          <p:cNvPicPr preferRelativeResize="0"/>
          <p:nvPr/>
        </p:nvPicPr>
        <p:blipFill rotWithShape="1">
          <a:blip r:embed="rId3">
            <a:alphaModFix/>
          </a:blip>
          <a:srcRect l="3770" t="89632" r="1487" b="3742"/>
          <a:stretch/>
        </p:blipFill>
        <p:spPr>
          <a:xfrm>
            <a:off x="1797788" y="1784825"/>
            <a:ext cx="5548425" cy="3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8"/>
          <p:cNvSpPr txBox="1"/>
          <p:nvPr/>
        </p:nvSpPr>
        <p:spPr>
          <a:xfrm>
            <a:off x="1797763" y="14173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輸出解析後的結果圖</a:t>
            </a:r>
            <a:endParaRPr sz="1200"/>
          </a:p>
        </p:txBody>
      </p:sp>
      <p:pic>
        <p:nvPicPr>
          <p:cNvPr id="638" name="Google Shape;638;p48"/>
          <p:cNvPicPr preferRelativeResize="0"/>
          <p:nvPr/>
        </p:nvPicPr>
        <p:blipFill rotWithShape="1">
          <a:blip r:embed="rId4">
            <a:alphaModFix/>
          </a:blip>
          <a:srcRect l="6323" t="4110" b="79534"/>
          <a:stretch/>
        </p:blipFill>
        <p:spPr>
          <a:xfrm>
            <a:off x="1797801" y="2498988"/>
            <a:ext cx="5548426" cy="91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8"/>
          <p:cNvPicPr preferRelativeResize="0"/>
          <p:nvPr/>
        </p:nvPicPr>
        <p:blipFill rotWithShape="1">
          <a:blip r:embed="rId4">
            <a:alphaModFix/>
          </a:blip>
          <a:srcRect l="6323" t="26370" b="69278"/>
          <a:stretch/>
        </p:blipFill>
        <p:spPr>
          <a:xfrm>
            <a:off x="1797863" y="3759493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8"/>
          <p:cNvSpPr txBox="1"/>
          <p:nvPr/>
        </p:nvSpPr>
        <p:spPr>
          <a:xfrm>
            <a:off x="1797875" y="214812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呼叫main.py生成結果圖</a:t>
            </a:r>
            <a:endParaRPr sz="1200"/>
          </a:p>
        </p:txBody>
      </p:sp>
      <p:sp>
        <p:nvSpPr>
          <p:cNvPr id="641" name="Google Shape;641;p48"/>
          <p:cNvSpPr txBox="1"/>
          <p:nvPr/>
        </p:nvSpPr>
        <p:spPr>
          <a:xfrm>
            <a:off x="1797875" y="34140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在output標籤輸出圖片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9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9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9"/>
          <p:cNvSpPr txBox="1"/>
          <p:nvPr/>
        </p:nvSpPr>
        <p:spPr>
          <a:xfrm>
            <a:off x="715100" y="76472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0" name="Google Shape;650;p49"/>
          <p:cNvSpPr txBox="1"/>
          <p:nvPr/>
        </p:nvSpPr>
        <p:spPr>
          <a:xfrm>
            <a:off x="1797913" y="76471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按下按鈕後執行並切換按鈕內容</a:t>
            </a:r>
            <a:endParaRPr sz="1200"/>
          </a:p>
        </p:txBody>
      </p:sp>
      <p:sp>
        <p:nvSpPr>
          <p:cNvPr id="651" name="Google Shape;651;p49"/>
          <p:cNvSpPr txBox="1"/>
          <p:nvPr/>
        </p:nvSpPr>
        <p:spPr>
          <a:xfrm>
            <a:off x="1797913" y="179903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驗證碼</a:t>
            </a:r>
            <a:endParaRPr sz="1200"/>
          </a:p>
        </p:txBody>
      </p:sp>
      <p:pic>
        <p:nvPicPr>
          <p:cNvPr id="652" name="Google Shape;652;p49"/>
          <p:cNvPicPr preferRelativeResize="0"/>
          <p:nvPr/>
        </p:nvPicPr>
        <p:blipFill rotWithShape="1">
          <a:blip r:embed="rId3">
            <a:alphaModFix/>
          </a:blip>
          <a:srcRect l="6323" t="37044" b="51227"/>
          <a:stretch/>
        </p:blipFill>
        <p:spPr>
          <a:xfrm>
            <a:off x="1797838" y="1134025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9"/>
          <p:cNvPicPr preferRelativeResize="0"/>
          <p:nvPr/>
        </p:nvPicPr>
        <p:blipFill rotWithShape="1">
          <a:blip r:embed="rId3">
            <a:alphaModFix/>
          </a:blip>
          <a:srcRect l="6323" t="55146" b="33126"/>
          <a:stretch/>
        </p:blipFill>
        <p:spPr>
          <a:xfrm>
            <a:off x="1797825" y="2159501"/>
            <a:ext cx="5548426" cy="6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9"/>
          <p:cNvPicPr preferRelativeResize="0"/>
          <p:nvPr/>
        </p:nvPicPr>
        <p:blipFill rotWithShape="1">
          <a:blip r:embed="rId3">
            <a:alphaModFix/>
          </a:blip>
          <a:srcRect l="6323" t="84979"/>
          <a:stretch/>
        </p:blipFill>
        <p:spPr>
          <a:xfrm>
            <a:off x="1797850" y="3776862"/>
            <a:ext cx="5548426" cy="8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49"/>
          <p:cNvSpPr txBox="1"/>
          <p:nvPr/>
        </p:nvSpPr>
        <p:spPr>
          <a:xfrm>
            <a:off x="1797850" y="3447450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建立主視窗</a:t>
            </a:r>
            <a:endParaRPr sz="1200"/>
          </a:p>
        </p:txBody>
      </p: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 l="6323" t="74195" b="21454"/>
          <a:stretch/>
        </p:blipFill>
        <p:spPr>
          <a:xfrm>
            <a:off x="1797850" y="3219737"/>
            <a:ext cx="5548426" cy="24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9"/>
          <p:cNvSpPr txBox="1"/>
          <p:nvPr/>
        </p:nvSpPr>
        <p:spPr>
          <a:xfrm>
            <a:off x="1797850" y="2815675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解析驗證碼結果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751650" y="882775"/>
            <a:ext cx="17040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GUI.PY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66" name="Google Shape;666;p50"/>
          <p:cNvPicPr preferRelativeResize="0"/>
          <p:nvPr/>
        </p:nvPicPr>
        <p:blipFill rotWithShape="1">
          <a:blip r:embed="rId3">
            <a:alphaModFix/>
          </a:blip>
          <a:srcRect l="8359" t="4250" r="6162" b="86286"/>
          <a:stretch/>
        </p:blipFill>
        <p:spPr>
          <a:xfrm>
            <a:off x="1797888" y="1022826"/>
            <a:ext cx="5548425" cy="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0"/>
          <p:cNvPicPr preferRelativeResize="0"/>
          <p:nvPr/>
        </p:nvPicPr>
        <p:blipFill rotWithShape="1">
          <a:blip r:embed="rId3">
            <a:alphaModFix/>
          </a:blip>
          <a:srcRect l="8357" t="22915" b="57605"/>
          <a:stretch/>
        </p:blipFill>
        <p:spPr>
          <a:xfrm>
            <a:off x="1797825" y="1439964"/>
            <a:ext cx="5548425" cy="783891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50"/>
          <p:cNvSpPr txBox="1"/>
          <p:nvPr/>
        </p:nvSpPr>
        <p:spPr>
          <a:xfrm>
            <a:off x="1797888" y="683903"/>
            <a:ext cx="3277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風格設定、</a:t>
            </a:r>
            <a:r>
              <a:rPr lang="zh-TW" sz="1200">
                <a:solidFill>
                  <a:schemeClr val="dk1"/>
                </a:solidFill>
              </a:rPr>
              <a:t>建立標籤顯示驗證圖/結果圖</a:t>
            </a:r>
            <a:endParaRPr sz="1200"/>
          </a:p>
        </p:txBody>
      </p:sp>
      <p:pic>
        <p:nvPicPr>
          <p:cNvPr id="669" name="Google Shape;669;p50"/>
          <p:cNvPicPr preferRelativeResize="0"/>
          <p:nvPr/>
        </p:nvPicPr>
        <p:blipFill rotWithShape="1">
          <a:blip r:embed="rId3">
            <a:alphaModFix/>
          </a:blip>
          <a:srcRect l="8357" t="49895" b="27379"/>
          <a:stretch/>
        </p:blipFill>
        <p:spPr>
          <a:xfrm>
            <a:off x="1797800" y="2589366"/>
            <a:ext cx="5548425" cy="914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0"/>
          <p:cNvPicPr preferRelativeResize="0"/>
          <p:nvPr/>
        </p:nvPicPr>
        <p:blipFill rotWithShape="1">
          <a:blip r:embed="rId3">
            <a:alphaModFix/>
          </a:blip>
          <a:srcRect l="8357" t="81104" b="12583"/>
          <a:stretch/>
        </p:blipFill>
        <p:spPr>
          <a:xfrm>
            <a:off x="1797800" y="3869403"/>
            <a:ext cx="5548425" cy="2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0"/>
          <p:cNvPicPr preferRelativeResize="0"/>
          <p:nvPr/>
        </p:nvPicPr>
        <p:blipFill rotWithShape="1">
          <a:blip r:embed="rId3">
            <a:alphaModFix/>
          </a:blip>
          <a:srcRect l="8357" t="93688"/>
          <a:stretch/>
        </p:blipFill>
        <p:spPr>
          <a:xfrm>
            <a:off x="1797863" y="4488904"/>
            <a:ext cx="5548425" cy="2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0"/>
          <p:cNvSpPr txBox="1"/>
          <p:nvPr/>
        </p:nvSpPr>
        <p:spPr>
          <a:xfrm>
            <a:off x="1797875" y="2238478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建立按鈕控制圖片輸出</a:t>
            </a:r>
            <a:endParaRPr sz="1200"/>
          </a:p>
        </p:txBody>
      </p:sp>
      <p:sp>
        <p:nvSpPr>
          <p:cNvPr id="673" name="Google Shape;673;p50"/>
          <p:cNvSpPr txBox="1"/>
          <p:nvPr/>
        </p:nvSpPr>
        <p:spPr>
          <a:xfrm>
            <a:off x="1797875" y="35039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分割線</a:t>
            </a:r>
            <a:endParaRPr sz="1200"/>
          </a:p>
        </p:txBody>
      </p:sp>
      <p:sp>
        <p:nvSpPr>
          <p:cNvPr id="674" name="Google Shape;674;p50"/>
          <p:cNvSpPr txBox="1"/>
          <p:nvPr/>
        </p:nvSpPr>
        <p:spPr>
          <a:xfrm>
            <a:off x="1797875" y="4123403"/>
            <a:ext cx="30000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/>
              <a:t>tkinter執行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Arial"/>
                <a:ea typeface="Arial"/>
                <a:cs typeface="Arial"/>
                <a:sym typeface="Arial"/>
              </a:rPr>
              <a:t>實際操作影片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5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Multimedia_Project">
            <a:hlinkClick r:id="" action="ppaction://media"/>
            <a:extLst>
              <a:ext uri="{FF2B5EF4-FFF2-40B4-BE49-F238E27FC236}">
                <a16:creationId xmlns:a16="http://schemas.microsoft.com/office/drawing/2014/main" id="{C9E512D9-A45C-3D1D-1867-463246779C3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475144" y="1461345"/>
            <a:ext cx="4193711" cy="3300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2"/>
          <p:cNvSpPr txBox="1">
            <a:spLocks noGrp="1"/>
          </p:cNvSpPr>
          <p:nvPr>
            <p:ph type="ctrTitle" idx="4294967295"/>
          </p:nvPr>
        </p:nvSpPr>
        <p:spPr>
          <a:xfrm>
            <a:off x="3156150" y="2104950"/>
            <a:ext cx="28317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Thanks!</a:t>
            </a:r>
            <a:endParaRPr sz="4800"/>
          </a:p>
        </p:txBody>
      </p:sp>
      <p:grpSp>
        <p:nvGrpSpPr>
          <p:cNvPr id="689" name="Google Shape;689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90" name="Google Shape;690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91" name="Google Shape;691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93" name="Google Shape;693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94" name="Google Shape;694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95" name="Google Shape;695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96" name="Google Shape;696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0" name="Google Shape;700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701" name="Google Shape;701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702" name="Google Shape;702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3" name="Google Shape;703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704" name="Google Shape;704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5" name="Google Shape;705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06" name="Google Shape;706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07" name="Google Shape;707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710" name="Google Shape;710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21" name="Google Shape;721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Arial"/>
                <a:ea typeface="Arial"/>
                <a:cs typeface="Arial"/>
                <a:sym typeface="Arial"/>
              </a:rPr>
              <a:t>動機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2599384-0CF7-823E-1803-4CB0198A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2" y="952274"/>
            <a:ext cx="3353268" cy="32389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355241-FA34-F8AE-74F6-9CF5E7FC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842" y="1448002"/>
            <a:ext cx="292458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Arial"/>
                <a:ea typeface="Arial"/>
                <a:cs typeface="Arial"/>
                <a:sym typeface="Arial"/>
              </a:rPr>
              <a:t>生成圖形驗證碼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7358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0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40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0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65;p50">
            <a:extLst>
              <a:ext uri="{FF2B5EF4-FFF2-40B4-BE49-F238E27FC236}">
                <a16:creationId xmlns:a16="http://schemas.microsoft.com/office/drawing/2014/main" id="{EF83152C-41BC-3A18-653D-9C188BD93DC7}"/>
              </a:ext>
            </a:extLst>
          </p:cNvPr>
          <p:cNvSpPr txBox="1"/>
          <p:nvPr/>
        </p:nvSpPr>
        <p:spPr>
          <a:xfrm>
            <a:off x="342941" y="286232"/>
            <a:ext cx="1783732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rla"/>
                <a:sym typeface="Karla"/>
              </a:rPr>
              <a:t>生成驗證碼圖片</a:t>
            </a:r>
            <a:endParaRPr lang="en-US" altLang="zh-TW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874C75-49C9-E0A5-A6DE-BB2912EC2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8" y="1742015"/>
            <a:ext cx="4305024" cy="296823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39DC53-B67B-8124-1A07-9E4296CED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993" y="713607"/>
            <a:ext cx="4525830" cy="2968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E035DF6-AADB-C05D-AAE8-08A746F88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4" y="798467"/>
            <a:ext cx="5438344" cy="3904721"/>
          </a:xfrm>
          <a:prstGeom prst="rect">
            <a:avLst/>
          </a:prstGeom>
        </p:spPr>
      </p:pic>
      <p:sp>
        <p:nvSpPr>
          <p:cNvPr id="9" name="Google Shape;665;p50">
            <a:extLst>
              <a:ext uri="{FF2B5EF4-FFF2-40B4-BE49-F238E27FC236}">
                <a16:creationId xmlns:a16="http://schemas.microsoft.com/office/drawing/2014/main" id="{C9F73D72-C411-4469-9423-DDC4EC203A36}"/>
              </a:ext>
            </a:extLst>
          </p:cNvPr>
          <p:cNvSpPr txBox="1"/>
          <p:nvPr/>
        </p:nvSpPr>
        <p:spPr>
          <a:xfrm>
            <a:off x="315231" y="292776"/>
            <a:ext cx="1783732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Karla"/>
                <a:sym typeface="Karla"/>
              </a:rPr>
              <a:t>生成驗證碼圖片</a:t>
            </a:r>
            <a:endParaRPr lang="en-US" altLang="zh-TW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923105B-53AB-2E06-6FDB-638CC451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02" y="922727"/>
            <a:ext cx="2000250" cy="9525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79B393-4291-2DCA-C67E-959058A6A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802" y="2274577"/>
            <a:ext cx="2000250" cy="9525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8A33877-BC29-6209-F946-1BD92A040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02" y="3626427"/>
            <a:ext cx="2000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Arial"/>
                <a:ea typeface="Arial"/>
                <a:cs typeface="Arial"/>
                <a:sym typeface="Arial"/>
              </a:rPr>
              <a:t>解析圖形驗證碼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39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509" name="Google Shape;509;p39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512" name="Google Shape;512;p39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513" name="Google Shape;513;p39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4" name="Google Shape;514;p39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515" name="Google Shape;515;p39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16" name="Google Shape;516;p39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7" name="Google Shape;517;p39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518" name="Google Shape;518;p39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9" name="Google Shape;519;p39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520" name="Google Shape;520;p39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9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9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3" name="Google Shape;523;p39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527" name="Google Shape;527;p3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530" name="Google Shape;530;p3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56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1"/>
          <p:cNvSpPr txBox="1">
            <a:spLocks noGrp="1"/>
          </p:cNvSpPr>
          <p:nvPr>
            <p:ph type="body" idx="1"/>
          </p:nvPr>
        </p:nvSpPr>
        <p:spPr>
          <a:xfrm>
            <a:off x="404805" y="928950"/>
            <a:ext cx="17553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以灰階圖讀取img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153014-4E48-7F3A-A27B-0E4739CB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56" y="1567756"/>
            <a:ext cx="5402446" cy="5242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F452E91-8746-BBCC-C00E-30B2701E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256" y="2248533"/>
            <a:ext cx="4667901" cy="3715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A4BF7E-EA4E-23D1-C6D8-2A941707D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256" y="3248045"/>
            <a:ext cx="2000250" cy="9525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52E59D0-BE66-8A72-D98D-8FFC7152C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415" y="3248045"/>
            <a:ext cx="2000250" cy="952500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88BB517C-63B8-3A52-DA23-1865F9E2A014}"/>
              </a:ext>
            </a:extLst>
          </p:cNvPr>
          <p:cNvSpPr/>
          <p:nvPr/>
        </p:nvSpPr>
        <p:spPr>
          <a:xfrm>
            <a:off x="3869206" y="3525982"/>
            <a:ext cx="872836" cy="43641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1"/>
          <p:cNvSpPr/>
          <p:nvPr/>
        </p:nvSpPr>
        <p:spPr>
          <a:xfrm>
            <a:off x="947450" y="1565988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715110" y="1417336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7971698" y="1518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8F1B7F-5835-ED2C-B000-ED4058E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2" y="1171257"/>
            <a:ext cx="7058891" cy="5493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B317A3A-9813-1C16-3807-C33C7DA52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825" y="3348289"/>
            <a:ext cx="1981477" cy="9431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BD79FBD-D38C-146C-027F-B645AE3575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297" y="2134950"/>
            <a:ext cx="2005758" cy="95105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B39BDB-AEF1-7573-210F-690F66AF92C7}"/>
              </a:ext>
            </a:extLst>
          </p:cNvPr>
          <p:cNvSpPr txBox="1"/>
          <p:nvPr/>
        </p:nvSpPr>
        <p:spPr>
          <a:xfrm>
            <a:off x="630382" y="2312647"/>
            <a:ext cx="38238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大津演算法（</a:t>
            </a:r>
            <a:r>
              <a:rPr lang="en-US" altLang="zh-TW" b="1" dirty="0">
                <a:latin typeface="+mn-lt"/>
                <a:ea typeface="微軟正黑體" panose="020B0604030504040204" pitchFamily="34" charset="-120"/>
              </a:rPr>
              <a:t>Otsu</a:t>
            </a:r>
            <a:r>
              <a:rPr lang="zh-TW" altLang="en-US" b="1" dirty="0">
                <a:latin typeface="+mn-lt"/>
                <a:ea typeface="微軟正黑體" panose="020B0604030504040204" pitchFamily="34" charset="-120"/>
              </a:rPr>
              <a:t>）是一種自動影像二值化方法，通過分析影像的灰度分佈，自動找到最適合的閾值，突顯出影像中的目標特徵。這個演算法在處理影像時非常有用，因為使用這個演算法可以幫助我們快速且準確的將影像二值化。</a:t>
            </a:r>
          </a:p>
        </p:txBody>
      </p:sp>
    </p:spTree>
    <p:extLst>
      <p:ext uri="{BB962C8B-B14F-4D97-AF65-F5344CB8AC3E}">
        <p14:creationId xmlns:p14="http://schemas.microsoft.com/office/powerpoint/2010/main" val="3870672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235</Words>
  <Application>Microsoft Office PowerPoint</Application>
  <PresentationFormat>如螢幕大小 (16:9)</PresentationFormat>
  <Paragraphs>36</Paragraphs>
  <Slides>18</Slides>
  <Notes>16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Microsoft JhengHei</vt:lpstr>
      <vt:lpstr>Bebas Neue</vt:lpstr>
      <vt:lpstr>Rubik Black</vt:lpstr>
      <vt:lpstr>Karla</vt:lpstr>
      <vt:lpstr>Arial</vt:lpstr>
      <vt:lpstr>Microsoft JhengHei</vt:lpstr>
      <vt:lpstr>Simple Light</vt:lpstr>
      <vt:lpstr>Soft Colors UI Design for Agencies Blue Variant by Slidesgo</vt:lpstr>
      <vt:lpstr>驗證碼解析</vt:lpstr>
      <vt:lpstr>動機</vt:lpstr>
      <vt:lpstr>PowerPoint 簡報</vt:lpstr>
      <vt:lpstr>生成圖形驗證碼</vt:lpstr>
      <vt:lpstr>PowerPoint 簡報</vt:lpstr>
      <vt:lpstr>PowerPoint 簡報</vt:lpstr>
      <vt:lpstr>解析圖形驗證碼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實際操作影片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驗證碼解析</dc:title>
  <cp:lastModifiedBy>張哲誠</cp:lastModifiedBy>
  <cp:revision>2</cp:revision>
  <dcterms:modified xsi:type="dcterms:W3CDTF">2023-12-06T11:35:02Z</dcterms:modified>
</cp:coreProperties>
</file>