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EDE1-8586-4515-8F6E-57CC76173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COSP230  Ch.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F37E2-5582-420B-8327-480842AF1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the Android Studio Interface</a:t>
            </a:r>
          </a:p>
        </p:txBody>
      </p:sp>
    </p:spTree>
    <p:extLst>
      <p:ext uri="{BB962C8B-B14F-4D97-AF65-F5344CB8AC3E}">
        <p14:creationId xmlns:p14="http://schemas.microsoft.com/office/powerpoint/2010/main" val="27724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6523-62DF-4348-846F-6080495F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461"/>
            <a:ext cx="9601200" cy="883139"/>
          </a:xfrm>
        </p:spPr>
        <p:txBody>
          <a:bodyPr/>
          <a:lstStyle/>
          <a:p>
            <a:r>
              <a:rPr lang="en-US" dirty="0"/>
              <a:t>Add Image View Widget to </a:t>
            </a:r>
            <a:r>
              <a:rPr lang="en-US" dirty="0" err="1"/>
              <a:t>proejct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D6BC8C-58E8-426B-ADAB-1B7F82FA12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10695" y="990600"/>
            <a:ext cx="3745076" cy="559142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C584-1795-4946-9B5B-B8CBD8976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3598" y="990600"/>
            <a:ext cx="5511087" cy="5438192"/>
          </a:xfrm>
        </p:spPr>
        <p:txBody>
          <a:bodyPr>
            <a:normAutofit/>
          </a:bodyPr>
          <a:lstStyle/>
          <a:p>
            <a:r>
              <a:rPr lang="en-US" sz="3600" dirty="0"/>
              <a:t>Drag and drop an </a:t>
            </a:r>
            <a:r>
              <a:rPr lang="en-US" sz="3600" dirty="0" err="1"/>
              <a:t>ImageView</a:t>
            </a:r>
            <a:r>
              <a:rPr lang="en-US" sz="3600" dirty="0"/>
              <a:t> widget into the simulator</a:t>
            </a:r>
          </a:p>
          <a:p>
            <a:r>
              <a:rPr lang="en-US" sz="3600" dirty="0"/>
              <a:t>After doing this, a Resources window will appear. </a:t>
            </a:r>
          </a:p>
          <a:p>
            <a:r>
              <a:rPr lang="en-US" sz="3600" dirty="0"/>
              <a:t>Select the “bruschetta” image from the Project category.</a:t>
            </a:r>
          </a:p>
        </p:txBody>
      </p:sp>
    </p:spTree>
    <p:extLst>
      <p:ext uri="{BB962C8B-B14F-4D97-AF65-F5344CB8AC3E}">
        <p14:creationId xmlns:p14="http://schemas.microsoft.com/office/powerpoint/2010/main" val="213913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E164-A7E8-4CBB-A228-FB435CBD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5131"/>
          </a:xfrm>
        </p:spPr>
        <p:txBody>
          <a:bodyPr/>
          <a:lstStyle/>
          <a:p>
            <a:r>
              <a:rPr lang="en-US" dirty="0"/>
              <a:t>Change attributes for </a:t>
            </a:r>
            <a:r>
              <a:rPr lang="en-US" dirty="0" err="1"/>
              <a:t>ImageView</a:t>
            </a:r>
            <a:r>
              <a:rPr lang="en-US" dirty="0"/>
              <a:t>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09E31-F99F-4ACA-A0DF-F209FD7C2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4359" y="1558212"/>
            <a:ext cx="4348065" cy="4721290"/>
          </a:xfrm>
        </p:spPr>
        <p:txBody>
          <a:bodyPr>
            <a:normAutofit/>
          </a:bodyPr>
          <a:lstStyle/>
          <a:p>
            <a:r>
              <a:rPr lang="en-US" sz="3600" dirty="0"/>
              <a:t>Use the diagram on the right to change attributes to what is shown.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E019E-A2D3-48E7-8DD4-152F6C3052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47991" y="1380931"/>
            <a:ext cx="6001887" cy="503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4EEF-6756-4F49-B98F-EEFF9F06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3441"/>
            <a:ext cx="9601200" cy="658446"/>
          </a:xfrm>
        </p:spPr>
        <p:txBody>
          <a:bodyPr>
            <a:normAutofit fontScale="90000"/>
          </a:bodyPr>
          <a:lstStyle/>
          <a:p>
            <a:r>
              <a:rPr lang="en-US" dirty="0"/>
              <a:t>Now you should have this: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B1A37B-CD5B-43B7-908F-F9C9850EA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2155" y="815795"/>
            <a:ext cx="4489451" cy="577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4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6ABC-7674-4A8A-AA30-F5588FC4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8139"/>
            <a:ext cx="9601200" cy="619369"/>
          </a:xfrm>
        </p:spPr>
        <p:txBody>
          <a:bodyPr>
            <a:normAutofit fontScale="90000"/>
          </a:bodyPr>
          <a:lstStyle/>
          <a:p>
            <a:r>
              <a:rPr lang="en-US" dirty="0"/>
              <a:t>Add a button to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CEA06-C9F6-4481-A7CF-B0BE82032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3939" y="988644"/>
            <a:ext cx="2739292" cy="5621217"/>
          </a:xfrm>
        </p:spPr>
        <p:txBody>
          <a:bodyPr>
            <a:normAutofit/>
          </a:bodyPr>
          <a:lstStyle/>
          <a:p>
            <a:r>
              <a:rPr lang="en-US" sz="2400" dirty="0"/>
              <a:t>Drag and drop a Button to the bottom portion of the simulator</a:t>
            </a:r>
          </a:p>
          <a:p>
            <a:pPr lvl="1"/>
            <a:r>
              <a:rPr lang="en-US" sz="2400" dirty="0"/>
              <a:t>May have to move other two widgets</a:t>
            </a:r>
          </a:p>
          <a:p>
            <a:r>
              <a:rPr lang="en-US" sz="2400" dirty="0"/>
              <a:t>Change the attributes in green boxes to the values in the picture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381152-511A-4093-9682-E11979DF4B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71913" y="1402520"/>
            <a:ext cx="8147280" cy="504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9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BB25-D727-424F-8435-EEAAC54E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8139"/>
            <a:ext cx="9601200" cy="627185"/>
          </a:xfrm>
        </p:spPr>
        <p:txBody>
          <a:bodyPr>
            <a:normAutofit fontScale="90000"/>
          </a:bodyPr>
          <a:lstStyle/>
          <a:p>
            <a:r>
              <a:rPr lang="en-US" dirty="0"/>
              <a:t>Add a second screen (Activity) to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76C3A-23BF-4643-A37B-8421EDB64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3798" y="875324"/>
            <a:ext cx="3004977" cy="58537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Close the activity_main.xml tab</a:t>
            </a:r>
          </a:p>
          <a:p>
            <a:r>
              <a:rPr lang="en-US" dirty="0"/>
              <a:t>In the Project View, expand the </a:t>
            </a:r>
            <a:r>
              <a:rPr lang="en-US" b="1" dirty="0"/>
              <a:t>java</a:t>
            </a:r>
            <a:r>
              <a:rPr lang="en-US" dirty="0"/>
              <a:t> folder.</a:t>
            </a:r>
          </a:p>
          <a:p>
            <a:r>
              <a:rPr lang="en-US" dirty="0"/>
              <a:t>Expand first </a:t>
            </a:r>
            <a:r>
              <a:rPr lang="en-US" dirty="0" err="1"/>
              <a:t>net.androidbootcamp.healthyrecipes</a:t>
            </a:r>
            <a:r>
              <a:rPr lang="en-US" dirty="0"/>
              <a:t> selection</a:t>
            </a:r>
          </a:p>
          <a:p>
            <a:r>
              <a:rPr lang="en-US" dirty="0"/>
              <a:t>In menus, do the following:</a:t>
            </a:r>
          </a:p>
          <a:p>
            <a:pPr lvl="1"/>
            <a:r>
              <a:rPr lang="en-US" dirty="0"/>
              <a:t>Left-click </a:t>
            </a:r>
            <a:r>
              <a:rPr lang="en-US" b="1" dirty="0"/>
              <a:t>New</a:t>
            </a:r>
          </a:p>
          <a:p>
            <a:pPr lvl="1"/>
            <a:r>
              <a:rPr lang="en-US" dirty="0"/>
              <a:t>Left-click </a:t>
            </a:r>
            <a:r>
              <a:rPr lang="en-US" b="1" dirty="0"/>
              <a:t>Activity</a:t>
            </a:r>
          </a:p>
          <a:p>
            <a:pPr lvl="1"/>
            <a:r>
              <a:rPr lang="en-US" dirty="0"/>
              <a:t>Left-click </a:t>
            </a:r>
            <a:r>
              <a:rPr lang="en-US" b="1" dirty="0"/>
              <a:t>Empty Activity</a:t>
            </a:r>
          </a:p>
          <a:p>
            <a:r>
              <a:rPr lang="en-US" dirty="0"/>
              <a:t>In Configure </a:t>
            </a:r>
            <a:r>
              <a:rPr lang="en-US" dirty="0" err="1"/>
              <a:t>Activty</a:t>
            </a:r>
            <a:r>
              <a:rPr lang="en-US" dirty="0"/>
              <a:t>, type </a:t>
            </a:r>
            <a:r>
              <a:rPr lang="en-US" b="1" dirty="0"/>
              <a:t>Recipe</a:t>
            </a:r>
            <a:r>
              <a:rPr lang="en-US" dirty="0"/>
              <a:t> for activity  name.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AB1A9B-6C97-42BF-B662-EA37889618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04820" y="875324"/>
            <a:ext cx="7081851" cy="4340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DF1E2F-4538-4504-A2E4-EF2452A14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844" y="5275862"/>
            <a:ext cx="4543801" cy="14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4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0B2F-9EFD-4F3C-B776-E430E5C8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79" y="265923"/>
            <a:ext cx="9601200" cy="601824"/>
          </a:xfrm>
        </p:spPr>
        <p:txBody>
          <a:bodyPr>
            <a:normAutofit fontScale="90000"/>
          </a:bodyPr>
          <a:lstStyle/>
          <a:p>
            <a:r>
              <a:rPr lang="en-US" dirty="0"/>
              <a:t>Add content to second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687A-7B41-4CAD-8609-ACD135C5D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706" y="956245"/>
            <a:ext cx="5337110" cy="5635832"/>
          </a:xfrm>
        </p:spPr>
        <p:txBody>
          <a:bodyPr>
            <a:normAutofit/>
          </a:bodyPr>
          <a:lstStyle/>
          <a:p>
            <a:r>
              <a:rPr lang="en-US" dirty="0"/>
              <a:t>Change layout to </a:t>
            </a:r>
            <a:r>
              <a:rPr lang="en-US" dirty="0" err="1"/>
              <a:t>RelativeLayout</a:t>
            </a:r>
            <a:endParaRPr lang="en-US" dirty="0"/>
          </a:p>
          <a:p>
            <a:r>
              <a:rPr lang="en-US" dirty="0"/>
              <a:t>You will need to add 8 </a:t>
            </a:r>
            <a:r>
              <a:rPr lang="en-US" dirty="0" err="1"/>
              <a:t>TextView</a:t>
            </a:r>
            <a:r>
              <a:rPr lang="en-US" dirty="0"/>
              <a:t> widgets, one at a time</a:t>
            </a:r>
          </a:p>
          <a:p>
            <a:r>
              <a:rPr lang="en-US" dirty="0"/>
              <a:t>Give them the same names as the keys defined in the Translations Editor</a:t>
            </a:r>
          </a:p>
          <a:p>
            <a:r>
              <a:rPr lang="en-US" dirty="0"/>
              <a:t>Text attributes should be set by clicking the three dots and selecting corresponding keys</a:t>
            </a:r>
          </a:p>
          <a:p>
            <a:r>
              <a:rPr lang="en-US" dirty="0"/>
              <a:t>Sizes should be as follows</a:t>
            </a:r>
          </a:p>
          <a:p>
            <a:pPr lvl="1"/>
            <a:r>
              <a:rPr lang="en-US" dirty="0"/>
              <a:t>40sp for top</a:t>
            </a:r>
          </a:p>
          <a:p>
            <a:pPr lvl="1"/>
            <a:r>
              <a:rPr lang="en-US" dirty="0"/>
              <a:t>30sp for “Ingredients” and “Directions” headers</a:t>
            </a:r>
          </a:p>
          <a:p>
            <a:pPr lvl="1"/>
            <a:r>
              <a:rPr lang="en-US" dirty="0"/>
              <a:t>25sp for everything else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38FCD1-3A0D-4839-BBB8-FCD94C3A67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5192" y="867747"/>
            <a:ext cx="4050367" cy="544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9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F33C-F569-41B7-88AB-B77B9B3E2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86392" cy="689708"/>
          </a:xfrm>
        </p:spPr>
        <p:txBody>
          <a:bodyPr>
            <a:normAutofit fontScale="90000"/>
          </a:bodyPr>
          <a:lstStyle/>
          <a:p>
            <a:r>
              <a:rPr lang="en-US" dirty="0"/>
              <a:t>How will second screen be displayed?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F883-87F0-4764-A302-FB9F903DB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80" y="1630497"/>
            <a:ext cx="4447786" cy="3956801"/>
          </a:xfrm>
        </p:spPr>
        <p:txBody>
          <a:bodyPr/>
          <a:lstStyle/>
          <a:p>
            <a:r>
              <a:rPr lang="en-US" dirty="0"/>
              <a:t>Fortunately, Part 1 is done automatically.</a:t>
            </a:r>
          </a:p>
          <a:p>
            <a:r>
              <a:rPr lang="en-US" dirty="0"/>
              <a:t>Android Studio adds each activity that is created to the Android Manifest file.</a:t>
            </a:r>
          </a:p>
          <a:p>
            <a:pPr lvl="1"/>
            <a:r>
              <a:rPr lang="en-US" dirty="0"/>
              <a:t>This file must always be named </a:t>
            </a:r>
            <a:r>
              <a:rPr lang="en-US" b="1" dirty="0" smtClean="0"/>
              <a:t>A</a:t>
            </a:r>
            <a:r>
              <a:rPr lang="en-US" b="1" dirty="0" smtClean="0"/>
              <a:t>ndroidManifest.xml</a:t>
            </a:r>
            <a:endParaRPr lang="en-US" b="1" dirty="0"/>
          </a:p>
          <a:p>
            <a:pPr lvl="1"/>
            <a:r>
              <a:rPr lang="en-US" sz="2800" b="1" dirty="0"/>
              <a:t>DON’T EVER CHANGE THE NAME OF THIS FILE!!!!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A57087-53D8-42FA-B828-F507E84A1F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47698" y="1498337"/>
            <a:ext cx="6123470" cy="408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F33C-F569-41B7-88AB-B77B9B3E2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86392" cy="689708"/>
          </a:xfrm>
        </p:spPr>
        <p:txBody>
          <a:bodyPr>
            <a:normAutofit fontScale="90000"/>
          </a:bodyPr>
          <a:lstStyle/>
          <a:p>
            <a:r>
              <a:rPr lang="en-US" dirty="0"/>
              <a:t>How will second screen be displayed?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F883-87F0-4764-A302-FB9F903DB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0540" y="1630497"/>
            <a:ext cx="4462505" cy="48729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portion of Part 2 is done automatically.</a:t>
            </a:r>
          </a:p>
          <a:p>
            <a:r>
              <a:rPr lang="en-US" dirty="0"/>
              <a:t>When a user runs your app, the MainActivity.java code is the first thing read by the device processor.</a:t>
            </a:r>
          </a:p>
          <a:p>
            <a:pPr lvl="1"/>
            <a:r>
              <a:rPr lang="en-US" dirty="0" err="1"/>
              <a:t>MainActivity</a:t>
            </a:r>
            <a:r>
              <a:rPr lang="en-US" dirty="0"/>
              <a:t> class is created</a:t>
            </a:r>
          </a:p>
          <a:p>
            <a:pPr lvl="1"/>
            <a:r>
              <a:rPr lang="en-US" dirty="0"/>
              <a:t>Within this class, an </a:t>
            </a:r>
            <a:r>
              <a:rPr lang="en-US" dirty="0" err="1"/>
              <a:t>onCreate</a:t>
            </a:r>
            <a:r>
              <a:rPr lang="en-US" dirty="0"/>
              <a:t> method is created, which places the new activity on the top of the execution stack</a:t>
            </a:r>
          </a:p>
          <a:p>
            <a:pPr lvl="1"/>
            <a:r>
              <a:rPr lang="en-US" dirty="0"/>
              <a:t>After this, the </a:t>
            </a:r>
            <a:r>
              <a:rPr lang="en-US" dirty="0" err="1"/>
              <a:t>setContentView</a:t>
            </a:r>
            <a:r>
              <a:rPr lang="en-US" dirty="0"/>
              <a:t> method is called to display the selected content</a:t>
            </a:r>
          </a:p>
          <a:p>
            <a:pPr lvl="1"/>
            <a:r>
              <a:rPr lang="en-US" dirty="0"/>
              <a:t>Looks for activity_main.xml, which is in Resources folder (that’s what the R means).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176086-66EE-44E6-AD88-5DD945B13C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51630" y="1522519"/>
            <a:ext cx="6162342" cy="30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8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F33C-F569-41B7-88AB-B77B9B3E2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86392" cy="689708"/>
          </a:xfrm>
        </p:spPr>
        <p:txBody>
          <a:bodyPr>
            <a:normAutofit fontScale="90000"/>
          </a:bodyPr>
          <a:lstStyle/>
          <a:p>
            <a:r>
              <a:rPr lang="en-US" dirty="0"/>
              <a:t>How will second screen be displayed? (Part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F883-87F0-4764-A302-FB9F903DB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6417" y="1375508"/>
            <a:ext cx="4462505" cy="5298830"/>
          </a:xfrm>
        </p:spPr>
        <p:txBody>
          <a:bodyPr>
            <a:normAutofit/>
          </a:bodyPr>
          <a:lstStyle/>
          <a:p>
            <a:r>
              <a:rPr lang="en-US" dirty="0"/>
              <a:t>Here’s the part you have to type.</a:t>
            </a:r>
          </a:p>
          <a:p>
            <a:r>
              <a:rPr lang="en-US" dirty="0"/>
              <a:t>You must code a </a:t>
            </a:r>
            <a:r>
              <a:rPr lang="en-US" b="1" dirty="0"/>
              <a:t>Button event handler</a:t>
            </a:r>
          </a:p>
          <a:p>
            <a:r>
              <a:rPr lang="en-US" dirty="0"/>
              <a:t>Consists of  three parts: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 Class property that holds a reference to the Button object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An </a:t>
            </a:r>
            <a:r>
              <a:rPr lang="en-US" dirty="0" err="1">
                <a:solidFill>
                  <a:srgbClr val="FF0000"/>
                </a:solidFill>
              </a:rPr>
              <a:t>OnClickListener</a:t>
            </a:r>
            <a:r>
              <a:rPr lang="en-US" dirty="0">
                <a:solidFill>
                  <a:srgbClr val="FF0000"/>
                </a:solidFill>
              </a:rPr>
              <a:t>() method that waits for the button click action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An </a:t>
            </a:r>
            <a:r>
              <a:rPr lang="en-US" dirty="0" err="1">
                <a:solidFill>
                  <a:srgbClr val="0070C0"/>
                </a:solidFill>
              </a:rPr>
              <a:t>onClick</a:t>
            </a:r>
            <a:r>
              <a:rPr lang="en-US" dirty="0">
                <a:solidFill>
                  <a:srgbClr val="0070C0"/>
                </a:solidFill>
              </a:rPr>
              <a:t>() method that responds to the click event</a:t>
            </a:r>
          </a:p>
          <a:p>
            <a:pPr lvl="1"/>
            <a:r>
              <a:rPr lang="en-US" dirty="0"/>
              <a:t>You will also need keystrokes to import the Button class.</a:t>
            </a:r>
          </a:p>
          <a:p>
            <a:pPr lvl="2"/>
            <a:r>
              <a:rPr lang="en-US" b="1" dirty="0" err="1"/>
              <a:t>Alt+Enter</a:t>
            </a:r>
            <a:r>
              <a:rPr lang="en-US" dirty="0"/>
              <a:t> on Windows</a:t>
            </a:r>
          </a:p>
          <a:p>
            <a:pPr lvl="2"/>
            <a:r>
              <a:rPr lang="en-US" b="1" dirty="0" err="1"/>
              <a:t>Option+Return</a:t>
            </a:r>
            <a:r>
              <a:rPr lang="en-US" dirty="0"/>
              <a:t> on MacOS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BF7689-6171-4348-8578-69A54519F1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19262" y="1811442"/>
            <a:ext cx="6055935" cy="42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1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3A72-7B6F-47D1-B7C4-88764DA8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2217"/>
            <a:ext cx="9601200" cy="698383"/>
          </a:xfrm>
        </p:spPr>
        <p:txBody>
          <a:bodyPr/>
          <a:lstStyle/>
          <a:p>
            <a:r>
              <a:rPr lang="en-US" dirty="0"/>
              <a:t>Start of Project (Delete HelloWorld text):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373988-409A-4CF0-B736-903AFF94B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990600"/>
            <a:ext cx="10292644" cy="557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9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B624-6BA1-4665-B21D-B8780764F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96551"/>
            <a:ext cx="9601200" cy="1814804"/>
          </a:xfrm>
        </p:spPr>
        <p:txBody>
          <a:bodyPr>
            <a:normAutofit fontScale="90000"/>
          </a:bodyPr>
          <a:lstStyle/>
          <a:p>
            <a:r>
              <a:rPr lang="en-US" dirty="0"/>
              <a:t>Go to strings.xml in values folder, open the Translation Editor, and enter the keys and their values as in the picture on the right.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69F5F5-2F47-4BB6-B14B-6D57609A69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7077" y="2217739"/>
            <a:ext cx="3832296" cy="2839453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4EF8AB3-78EE-4688-BFAF-5CFCAC2675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81051" y="2211355"/>
            <a:ext cx="7129167" cy="316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8A52-B291-455F-BC80-422F0F52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on strings.xml tab. It should look like this: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BA0502-E84C-4AE6-B926-6D1613494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004" y="2312338"/>
            <a:ext cx="10494484" cy="290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0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3D77-39BA-4B4B-80B2-1C91EFF8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6600"/>
          </a:xfrm>
        </p:spPr>
        <p:txBody>
          <a:bodyPr/>
          <a:lstStyle/>
          <a:p>
            <a:r>
              <a:rPr lang="en-US" dirty="0"/>
              <a:t>Linear and Relative Layouts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EF4467-08FF-4A5E-8D02-F93BC785FD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599" y="1691594"/>
            <a:ext cx="4454857" cy="434531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C5A44-60D5-4516-AA18-171C3DE3F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2888" y="1691594"/>
            <a:ext cx="4969911" cy="4345312"/>
          </a:xfrm>
        </p:spPr>
        <p:txBody>
          <a:bodyPr>
            <a:noAutofit/>
          </a:bodyPr>
          <a:lstStyle/>
          <a:p>
            <a:r>
              <a:rPr lang="en-US" sz="2400" b="1" dirty="0"/>
              <a:t>Linear Layout</a:t>
            </a:r>
          </a:p>
          <a:p>
            <a:pPr lvl="1"/>
            <a:r>
              <a:rPr lang="en-US" sz="2400" dirty="0"/>
              <a:t>Organizes layout components in a vertical column or horizontal row</a:t>
            </a:r>
          </a:p>
          <a:p>
            <a:pPr lvl="1"/>
            <a:r>
              <a:rPr lang="en-US" sz="2400" dirty="0"/>
              <a:t>Horizontal or Vertical</a:t>
            </a:r>
          </a:p>
          <a:p>
            <a:r>
              <a:rPr lang="en-US" sz="2400" b="1" dirty="0"/>
              <a:t>Relative Layout</a:t>
            </a:r>
          </a:p>
          <a:p>
            <a:pPr lvl="1"/>
            <a:r>
              <a:rPr lang="en-US" sz="2400" dirty="0"/>
              <a:t>Organizes layout components in relation to each other</a:t>
            </a:r>
          </a:p>
          <a:p>
            <a:pPr lvl="1"/>
            <a:r>
              <a:rPr lang="en-US" sz="2400" dirty="0"/>
              <a:t>Gives more flexibility in positioning controls than other layouts</a:t>
            </a:r>
          </a:p>
        </p:txBody>
      </p:sp>
    </p:spTree>
    <p:extLst>
      <p:ext uri="{BB962C8B-B14F-4D97-AF65-F5344CB8AC3E}">
        <p14:creationId xmlns:p14="http://schemas.microsoft.com/office/powerpoint/2010/main" val="428625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0E9CB-D86B-4D83-A18E-3EDB6B08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0739"/>
            <a:ext cx="9601200" cy="1318143"/>
          </a:xfrm>
        </p:spPr>
        <p:txBody>
          <a:bodyPr/>
          <a:lstStyle/>
          <a:p>
            <a:r>
              <a:rPr lang="en-US" dirty="0"/>
              <a:t>How to change to Relative Layout from Constraint Layout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C5A44-60D5-4516-AA18-171C3DE3F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9624" y="2056817"/>
            <a:ext cx="6195527" cy="3827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In Component Tree, do the following:</a:t>
            </a:r>
          </a:p>
          <a:p>
            <a:r>
              <a:rPr lang="en-US" sz="3200" dirty="0"/>
              <a:t>Right-click </a:t>
            </a:r>
            <a:r>
              <a:rPr lang="en-US" sz="3200" b="1" dirty="0" err="1"/>
              <a:t>ConstraintLayout</a:t>
            </a:r>
            <a:endParaRPr lang="en-US" sz="3200" b="1" dirty="0"/>
          </a:p>
          <a:p>
            <a:r>
              <a:rPr lang="en-US" sz="3200" dirty="0"/>
              <a:t>Select </a:t>
            </a:r>
            <a:r>
              <a:rPr lang="en-US" sz="3200" b="1" dirty="0"/>
              <a:t>Convert view… </a:t>
            </a:r>
            <a:r>
              <a:rPr lang="en-US" sz="3200" dirty="0"/>
              <a:t>from menu</a:t>
            </a:r>
          </a:p>
          <a:p>
            <a:r>
              <a:rPr lang="en-US" sz="3200" dirty="0"/>
              <a:t>Select </a:t>
            </a:r>
            <a:r>
              <a:rPr lang="en-US" sz="3200" b="1" dirty="0" err="1"/>
              <a:t>RelativeLayout</a:t>
            </a:r>
            <a:r>
              <a:rPr lang="en-US" sz="3200" dirty="0"/>
              <a:t> in Window</a:t>
            </a:r>
          </a:p>
          <a:p>
            <a:r>
              <a:rPr lang="en-US" sz="3200" dirty="0"/>
              <a:t>Click </a:t>
            </a:r>
            <a:r>
              <a:rPr lang="en-US" sz="3200" b="1" dirty="0"/>
              <a:t>Apply</a:t>
            </a:r>
            <a:r>
              <a:rPr lang="en-US" sz="3200" dirty="0"/>
              <a:t> button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11C0E41-D99F-43A0-A2AF-D08A9C44DF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92693" y="1593643"/>
            <a:ext cx="2425958" cy="29374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E9E0FAE-4711-436F-98B2-F9B293926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706" y="4641202"/>
            <a:ext cx="36671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36821-1FBD-4386-AC7A-2E5529C12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1" y="200608"/>
            <a:ext cx="9601200" cy="853831"/>
          </a:xfrm>
        </p:spPr>
        <p:txBody>
          <a:bodyPr/>
          <a:lstStyle/>
          <a:p>
            <a:r>
              <a:rPr lang="en-US" dirty="0"/>
              <a:t>Should now have the following: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6B6570-EFB4-4303-B466-35A579CFE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1" y="914856"/>
            <a:ext cx="6923314" cy="585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E6F3C9-20FA-44BE-8E55-8E735C7A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75253"/>
            <a:ext cx="9601200" cy="658446"/>
          </a:xfrm>
        </p:spPr>
        <p:txBody>
          <a:bodyPr>
            <a:normAutofit fontScale="90000"/>
          </a:bodyPr>
          <a:lstStyle/>
          <a:p>
            <a:r>
              <a:rPr lang="en-US" dirty="0"/>
              <a:t>Add a </a:t>
            </a:r>
            <a:r>
              <a:rPr lang="en-US" dirty="0" err="1"/>
              <a:t>TextView</a:t>
            </a:r>
            <a:r>
              <a:rPr lang="en-US" dirty="0"/>
              <a:t> widget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F21DB-7BAE-457C-9263-BB6676695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8717" y="1063691"/>
            <a:ext cx="3372738" cy="57356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Palette, drag and drop a </a:t>
            </a:r>
            <a:r>
              <a:rPr lang="en-US" dirty="0" err="1"/>
              <a:t>TextView</a:t>
            </a:r>
            <a:r>
              <a:rPr lang="en-US" dirty="0"/>
              <a:t> widget into simulator</a:t>
            </a:r>
          </a:p>
          <a:p>
            <a:pPr lvl="1"/>
            <a:r>
              <a:rPr lang="en-US" dirty="0"/>
              <a:t>Found in either Common or Text categories</a:t>
            </a:r>
          </a:p>
          <a:p>
            <a:r>
              <a:rPr lang="en-US" dirty="0"/>
              <a:t>Make sure it is located near the top of the simulator</a:t>
            </a:r>
          </a:p>
          <a:p>
            <a:r>
              <a:rPr lang="en-US" dirty="0"/>
              <a:t>Change the attributes that are boxed in the picture</a:t>
            </a:r>
          </a:p>
          <a:p>
            <a:pPr lvl="1"/>
            <a:r>
              <a:rPr lang="en-US" dirty="0"/>
              <a:t>ID and </a:t>
            </a:r>
            <a:r>
              <a:rPr lang="en-US" dirty="0" err="1"/>
              <a:t>textSize</a:t>
            </a:r>
            <a:r>
              <a:rPr lang="en-US" dirty="0"/>
              <a:t> attributes are to be typed</a:t>
            </a:r>
          </a:p>
          <a:p>
            <a:pPr lvl="1"/>
            <a:r>
              <a:rPr lang="en-US" dirty="0"/>
              <a:t>Use Translations Editor to change text attribute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E2BBE33-1670-427C-90F2-CD8C409692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87235" y="1063691"/>
            <a:ext cx="7729347" cy="573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5E21-CF06-419F-89E7-D8593070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3245"/>
            <a:ext cx="9601200" cy="595923"/>
          </a:xfrm>
        </p:spPr>
        <p:txBody>
          <a:bodyPr>
            <a:normAutofit fontScale="90000"/>
          </a:bodyPr>
          <a:lstStyle/>
          <a:p>
            <a:r>
              <a:rPr lang="en-US" dirty="0"/>
              <a:t>Add an image to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4E328-51D5-46CD-827C-70343CE5D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4907" y="1142665"/>
            <a:ext cx="3601616" cy="5482070"/>
          </a:xfrm>
        </p:spPr>
        <p:txBody>
          <a:bodyPr/>
          <a:lstStyle/>
          <a:p>
            <a:r>
              <a:rPr lang="en-US" dirty="0"/>
              <a:t>Download “bruschetta.png” from Files area</a:t>
            </a:r>
          </a:p>
          <a:p>
            <a:r>
              <a:rPr lang="en-US" dirty="0"/>
              <a:t>Right-click on the file and select “Copy”</a:t>
            </a:r>
          </a:p>
          <a:p>
            <a:r>
              <a:rPr lang="en-US" dirty="0"/>
              <a:t>Left-click arrow next to “res” folder</a:t>
            </a:r>
          </a:p>
          <a:p>
            <a:r>
              <a:rPr lang="en-US" dirty="0"/>
              <a:t>Right-click on “drawable” folder</a:t>
            </a:r>
          </a:p>
          <a:p>
            <a:r>
              <a:rPr lang="en-US" dirty="0"/>
              <a:t>Select Copy from menu</a:t>
            </a:r>
          </a:p>
          <a:p>
            <a:pPr lvl="1"/>
            <a:r>
              <a:rPr lang="en-US" dirty="0"/>
              <a:t>Android Studio will accept .</a:t>
            </a:r>
            <a:r>
              <a:rPr lang="en-US" dirty="0" err="1"/>
              <a:t>png</a:t>
            </a:r>
            <a:r>
              <a:rPr lang="en-US" dirty="0"/>
              <a:t>, .jpg, and .gif images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png</a:t>
            </a:r>
            <a:r>
              <a:rPr lang="en-US" dirty="0"/>
              <a:t> is preferred</a:t>
            </a:r>
          </a:p>
          <a:p>
            <a:pPr lvl="1"/>
            <a:r>
              <a:rPr lang="en-US" dirty="0"/>
              <a:t>.gif is discouraged</a:t>
            </a:r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777348B-F3CF-4CB0-8C4C-19068EDBAE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6516" y="1142665"/>
            <a:ext cx="3415004" cy="562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5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695</Words>
  <Application>Microsoft Office PowerPoint</Application>
  <PresentationFormat>Widescreen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Franklin Gothic Book</vt:lpstr>
      <vt:lpstr>Crop</vt:lpstr>
      <vt:lpstr>COSP230  Ch. 2</vt:lpstr>
      <vt:lpstr>Start of Project (Delete HelloWorld text):</vt:lpstr>
      <vt:lpstr>Go to strings.xml in values folder, open the Translation Editor, and enter the keys and their values as in the picture on the right.</vt:lpstr>
      <vt:lpstr>Click on strings.xml tab. It should look like this:</vt:lpstr>
      <vt:lpstr>Linear and Relative Layouts</vt:lpstr>
      <vt:lpstr>How to change to Relative Layout from Constraint Layout</vt:lpstr>
      <vt:lpstr>Should now have the following:</vt:lpstr>
      <vt:lpstr>Add a TextView widget</vt:lpstr>
      <vt:lpstr>Add an image to the project</vt:lpstr>
      <vt:lpstr>Add Image View Widget to proejct</vt:lpstr>
      <vt:lpstr>Change attributes for ImageView widget</vt:lpstr>
      <vt:lpstr>Now you should have this:</vt:lpstr>
      <vt:lpstr>Add a button to the project</vt:lpstr>
      <vt:lpstr>Add a second screen (Activity) to the project</vt:lpstr>
      <vt:lpstr>Add content to second screen</vt:lpstr>
      <vt:lpstr>How will second screen be displayed? (Part 1)</vt:lpstr>
      <vt:lpstr>How will second screen be displayed? (Part 2)</vt:lpstr>
      <vt:lpstr>How will second screen be displayed? (Part 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COSP230  Ch. 1</dc:title>
  <dc:creator>kmuldrow</dc:creator>
  <cp:lastModifiedBy>Kyle Muldrow</cp:lastModifiedBy>
  <cp:revision>27</cp:revision>
  <dcterms:created xsi:type="dcterms:W3CDTF">2018-09-23T20:00:14Z</dcterms:created>
  <dcterms:modified xsi:type="dcterms:W3CDTF">2018-10-04T00:12:42Z</dcterms:modified>
</cp:coreProperties>
</file>