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8" r:id="rId4"/>
    <p:sldId id="276" r:id="rId5"/>
    <p:sldId id="292" r:id="rId6"/>
    <p:sldId id="277" r:id="rId7"/>
    <p:sldId id="279" r:id="rId8"/>
    <p:sldId id="293" r:id="rId9"/>
    <p:sldId id="280" r:id="rId10"/>
    <p:sldId id="294" r:id="rId11"/>
    <p:sldId id="281" r:id="rId12"/>
    <p:sldId id="282" r:id="rId13"/>
    <p:sldId id="284" r:id="rId14"/>
    <p:sldId id="295" r:id="rId15"/>
    <p:sldId id="29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DE1-8586-4515-8F6E-57CC76173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COSP230  Ch.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F37E2-5582-420B-8327-480842AF1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Input, Variables,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2772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6393-C8A1-425F-A16D-6A7C55EF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0784"/>
            <a:ext cx="9601200" cy="629816"/>
          </a:xfrm>
        </p:spPr>
        <p:txBody>
          <a:bodyPr>
            <a:normAutofit fontScale="90000"/>
          </a:bodyPr>
          <a:lstStyle/>
          <a:p>
            <a:r>
              <a:rPr lang="en-US" dirty="0"/>
              <a:t>Now you have this: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439A7-E625-4CD3-8324-AFA3E402F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262" y="990599"/>
            <a:ext cx="4349345" cy="57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6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E6F3C9-20FA-44BE-8E55-8E735C7A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5253"/>
            <a:ext cx="9601200" cy="658446"/>
          </a:xfrm>
        </p:spPr>
        <p:txBody>
          <a:bodyPr>
            <a:normAutofit fontScale="90000"/>
          </a:bodyPr>
          <a:lstStyle/>
          <a:p>
            <a:r>
              <a:rPr lang="en-US" dirty="0"/>
              <a:t>Add a Spinner widget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F21DB-7BAE-457C-9263-BB6676695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737217"/>
            <a:ext cx="4881465" cy="4058816"/>
          </a:xfrm>
        </p:spPr>
        <p:txBody>
          <a:bodyPr>
            <a:noAutofit/>
          </a:bodyPr>
          <a:lstStyle/>
          <a:p>
            <a:r>
              <a:rPr lang="en-US" sz="2800" dirty="0"/>
              <a:t>Acts like a drop-down menu</a:t>
            </a:r>
          </a:p>
          <a:p>
            <a:pPr lvl="1"/>
            <a:r>
              <a:rPr lang="en-US" sz="2800" dirty="0"/>
              <a:t>Found in Containers </a:t>
            </a:r>
            <a:r>
              <a:rPr lang="en-US" sz="2800" dirty="0" err="1"/>
              <a:t>catgeory</a:t>
            </a:r>
            <a:endParaRPr lang="en-US" sz="2800" dirty="0"/>
          </a:p>
          <a:p>
            <a:r>
              <a:rPr lang="en-US" sz="2800" dirty="0"/>
              <a:t>Change the following attributes:</a:t>
            </a:r>
          </a:p>
          <a:p>
            <a:pPr lvl="1"/>
            <a:r>
              <a:rPr lang="en-US" sz="2800" dirty="0"/>
              <a:t>ID: </a:t>
            </a:r>
            <a:r>
              <a:rPr lang="en-US" sz="2800" dirty="0" err="1"/>
              <a:t>txtGroup</a:t>
            </a:r>
            <a:endParaRPr lang="en-US" sz="2800" dirty="0"/>
          </a:p>
          <a:p>
            <a:pPr lvl="1"/>
            <a:r>
              <a:rPr lang="en-US" sz="2800" dirty="0"/>
              <a:t>prompt: @string/prompt</a:t>
            </a:r>
          </a:p>
          <a:p>
            <a:pPr lvl="1"/>
            <a:r>
              <a:rPr lang="en-US" sz="2800" dirty="0"/>
              <a:t>entries: @array/</a:t>
            </a:r>
            <a:r>
              <a:rPr lang="en-US" sz="2800" dirty="0" err="1"/>
              <a:t>txtGroup</a:t>
            </a:r>
            <a:r>
              <a:rPr lang="en-US" sz="2800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22D5DD-A7C5-4C2C-B0E0-A19EDA2032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4100" y="1063690"/>
            <a:ext cx="4190789" cy="54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0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5E21-CF06-419F-89E7-D8593070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3245"/>
            <a:ext cx="9601200" cy="595923"/>
          </a:xfrm>
        </p:spPr>
        <p:txBody>
          <a:bodyPr>
            <a:normAutofit fontScale="90000"/>
          </a:bodyPr>
          <a:lstStyle/>
          <a:p>
            <a:r>
              <a:rPr lang="en-US" dirty="0"/>
              <a:t>Add a Button, </a:t>
            </a:r>
            <a:r>
              <a:rPr lang="en-US" dirty="0" err="1"/>
              <a:t>TextView</a:t>
            </a:r>
            <a:r>
              <a:rPr lang="en-US" dirty="0"/>
              <a:t> and </a:t>
            </a:r>
            <a:r>
              <a:rPr lang="en-US" dirty="0" err="1"/>
              <a:t>ImageView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E328-51D5-46CD-827C-70343CE5D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4907" y="1142665"/>
            <a:ext cx="3601616" cy="54820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Button attributes:</a:t>
            </a:r>
          </a:p>
          <a:p>
            <a:pPr lvl="1"/>
            <a:r>
              <a:rPr lang="en-US" dirty="0"/>
              <a:t>ID: </a:t>
            </a:r>
            <a:r>
              <a:rPr lang="en-US" dirty="0" err="1"/>
              <a:t>btnCost</a:t>
            </a:r>
            <a:endParaRPr lang="en-US" dirty="0"/>
          </a:p>
          <a:p>
            <a:pPr lvl="1"/>
            <a:r>
              <a:rPr lang="en-US" dirty="0"/>
              <a:t>text: @string/</a:t>
            </a:r>
            <a:r>
              <a:rPr lang="en-US" dirty="0" err="1"/>
              <a:t>btnCost</a:t>
            </a:r>
            <a:endParaRPr lang="en-US" dirty="0"/>
          </a:p>
          <a:p>
            <a:pPr lvl="1"/>
            <a:r>
              <a:rPr lang="en-US" dirty="0" err="1"/>
              <a:t>textSize</a:t>
            </a:r>
            <a:r>
              <a:rPr lang="en-US" dirty="0"/>
              <a:t>: 34sp </a:t>
            </a:r>
          </a:p>
          <a:p>
            <a:r>
              <a:rPr lang="en-US" dirty="0" err="1"/>
              <a:t>TextView</a:t>
            </a:r>
            <a:r>
              <a:rPr lang="en-US" dirty="0"/>
              <a:t> Attributes</a:t>
            </a:r>
          </a:p>
          <a:p>
            <a:pPr lvl="1"/>
            <a:r>
              <a:rPr lang="en-US" dirty="0"/>
              <a:t>ID: </a:t>
            </a:r>
            <a:r>
              <a:rPr lang="en-US" dirty="0" err="1"/>
              <a:t>txtResult</a:t>
            </a:r>
            <a:endParaRPr lang="en-US" dirty="0"/>
          </a:p>
          <a:p>
            <a:pPr lvl="1"/>
            <a:r>
              <a:rPr lang="en-US" dirty="0" err="1"/>
              <a:t>textSize</a:t>
            </a:r>
            <a:r>
              <a:rPr lang="en-US" dirty="0"/>
              <a:t>: 22sp</a:t>
            </a:r>
          </a:p>
          <a:p>
            <a:pPr lvl="1"/>
            <a:r>
              <a:rPr lang="en-US" dirty="0"/>
              <a:t>No text</a:t>
            </a:r>
          </a:p>
          <a:p>
            <a:r>
              <a:rPr lang="en-US" dirty="0" err="1"/>
              <a:t>ImageView</a:t>
            </a:r>
            <a:r>
              <a:rPr lang="en-US" dirty="0"/>
              <a:t> Attributes:</a:t>
            </a:r>
          </a:p>
          <a:p>
            <a:pPr lvl="1"/>
            <a:r>
              <a:rPr lang="en-US" dirty="0"/>
              <a:t>First copy and paste “concert.png” into drawable folder</a:t>
            </a:r>
          </a:p>
          <a:p>
            <a:pPr lvl="1"/>
            <a:r>
              <a:rPr lang="en-US" dirty="0"/>
              <a:t>ID: </a:t>
            </a:r>
            <a:r>
              <a:rPr lang="en-US" dirty="0" err="1"/>
              <a:t>imgConcert</a:t>
            </a:r>
            <a:endParaRPr lang="en-US" dirty="0"/>
          </a:p>
          <a:p>
            <a:pPr lvl="1"/>
            <a:r>
              <a:rPr lang="en-US" dirty="0" err="1"/>
              <a:t>srcCompat</a:t>
            </a:r>
            <a:r>
              <a:rPr lang="en-US" dirty="0"/>
              <a:t>: @drawable/concert</a:t>
            </a:r>
          </a:p>
          <a:p>
            <a:pPr lvl="1"/>
            <a:r>
              <a:rPr lang="en-US" dirty="0" err="1"/>
              <a:t>contentDescription</a:t>
            </a:r>
            <a:r>
              <a:rPr lang="en-US" dirty="0"/>
              <a:t>: @string/description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8CFBA6-8D02-4A02-81A8-132F7D9B87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5703" y="899168"/>
            <a:ext cx="3414239" cy="587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5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E164-A7E8-4CBB-A228-FB435CBD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5923"/>
            <a:ext cx="9601200" cy="695131"/>
          </a:xfrm>
        </p:spPr>
        <p:txBody>
          <a:bodyPr/>
          <a:lstStyle/>
          <a:p>
            <a:r>
              <a:rPr lang="en-US" dirty="0"/>
              <a:t>Start adding code to MainActivity.java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9E31-F99F-4ACA-A0DF-F209FD7C2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780" y="961054"/>
            <a:ext cx="4348065" cy="4721290"/>
          </a:xfrm>
        </p:spPr>
        <p:txBody>
          <a:bodyPr>
            <a:noAutofit/>
          </a:bodyPr>
          <a:lstStyle/>
          <a:p>
            <a:r>
              <a:rPr lang="en-US" sz="2400" b="1" dirty="0" err="1"/>
              <a:t>EditText</a:t>
            </a:r>
            <a:r>
              <a:rPr lang="en-US" sz="2400" dirty="0"/>
              <a:t> class – extracts text from a </a:t>
            </a:r>
            <a:r>
              <a:rPr lang="en-US" sz="2400" dirty="0" err="1"/>
              <a:t>TextView</a:t>
            </a:r>
            <a:r>
              <a:rPr lang="en-US" sz="2400" dirty="0"/>
              <a:t> and converts it for use in Java.</a:t>
            </a:r>
          </a:p>
          <a:p>
            <a:r>
              <a:rPr lang="en-US" sz="2400" dirty="0"/>
              <a:t>Variables contain data that might change</a:t>
            </a:r>
          </a:p>
          <a:p>
            <a:pPr lvl="1"/>
            <a:r>
              <a:rPr lang="en-US" sz="2400" dirty="0"/>
              <a:t>Primitive types – int, double, </a:t>
            </a:r>
            <a:r>
              <a:rPr lang="en-US" sz="2400" dirty="0" err="1"/>
              <a:t>boolean</a:t>
            </a:r>
            <a:endParaRPr lang="en-US" sz="2400" dirty="0"/>
          </a:p>
          <a:p>
            <a:pPr lvl="1"/>
            <a:r>
              <a:rPr lang="en-US" sz="2400" dirty="0"/>
              <a:t>Objects – String, </a:t>
            </a:r>
            <a:r>
              <a:rPr lang="en-US" sz="2400" dirty="0" err="1"/>
              <a:t>EditText</a:t>
            </a:r>
            <a:r>
              <a:rPr lang="en-US" sz="2400" dirty="0"/>
              <a:t>, Spinner</a:t>
            </a:r>
          </a:p>
          <a:p>
            <a:r>
              <a:rPr lang="en-US" sz="2400" b="1" dirty="0"/>
              <a:t>final</a:t>
            </a:r>
            <a:r>
              <a:rPr lang="en-US" sz="2400" dirty="0"/>
              <a:t> – means a variable can only be initialized once and cannot be changed.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5B86FD-4AAA-4095-AE4F-9F60C43EA2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2334" y="1646474"/>
            <a:ext cx="6625380" cy="33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6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E164-A7E8-4CBB-A228-FB435CBD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5923"/>
            <a:ext cx="9601200" cy="695131"/>
          </a:xfrm>
        </p:spPr>
        <p:txBody>
          <a:bodyPr>
            <a:normAutofit fontScale="90000"/>
          </a:bodyPr>
          <a:lstStyle/>
          <a:p>
            <a:r>
              <a:rPr lang="en-US" dirty="0"/>
              <a:t>Now code </a:t>
            </a:r>
            <a:r>
              <a:rPr lang="en-US" dirty="0" err="1"/>
              <a:t>setOnClickListener</a:t>
            </a:r>
            <a:r>
              <a:rPr lang="en-US" dirty="0"/>
              <a:t> and </a:t>
            </a:r>
            <a:r>
              <a:rPr lang="en-US" dirty="0" err="1"/>
              <a:t>OnClick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9E31-F99F-4ACA-A0DF-F209FD7C2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110" y="849086"/>
            <a:ext cx="4348065" cy="5915608"/>
          </a:xfrm>
        </p:spPr>
        <p:txBody>
          <a:bodyPr>
            <a:noAutofit/>
          </a:bodyPr>
          <a:lstStyle/>
          <a:p>
            <a:r>
              <a:rPr lang="en-US" sz="2400" b="1" dirty="0" err="1"/>
              <a:t>getText</a:t>
            </a:r>
            <a:r>
              <a:rPr lang="en-US" sz="2400" b="1" dirty="0"/>
              <a:t>() – </a:t>
            </a:r>
            <a:r>
              <a:rPr lang="en-US" sz="2400" dirty="0"/>
              <a:t>extracts text from a </a:t>
            </a:r>
            <a:r>
              <a:rPr lang="en-US" sz="2400" dirty="0" err="1"/>
              <a:t>TextView</a:t>
            </a:r>
            <a:r>
              <a:rPr lang="en-US" sz="2400" dirty="0"/>
              <a:t> (which is a String).</a:t>
            </a:r>
          </a:p>
          <a:p>
            <a:r>
              <a:rPr lang="en-US" sz="2400" b="1" dirty="0" err="1"/>
              <a:t>Integer.parseInt</a:t>
            </a:r>
            <a:r>
              <a:rPr lang="en-US" sz="2400" b="1" dirty="0"/>
              <a:t>()</a:t>
            </a:r>
          </a:p>
          <a:p>
            <a:pPr lvl="1"/>
            <a:r>
              <a:rPr lang="en-US" sz="2400" dirty="0"/>
              <a:t>Converts text to integer so it can be used in calculations</a:t>
            </a:r>
          </a:p>
          <a:p>
            <a:pPr lvl="1"/>
            <a:r>
              <a:rPr lang="en-US" sz="2400" dirty="0"/>
              <a:t>Also have </a:t>
            </a:r>
            <a:r>
              <a:rPr lang="en-US" sz="2400" dirty="0" err="1"/>
              <a:t>Double.parseDouble</a:t>
            </a:r>
            <a:r>
              <a:rPr lang="en-US" sz="2400" dirty="0"/>
              <a:t>()</a:t>
            </a:r>
          </a:p>
          <a:p>
            <a:r>
              <a:rPr lang="en-US" sz="2400" b="1" dirty="0"/>
              <a:t>Math operations in Java</a:t>
            </a:r>
          </a:p>
          <a:p>
            <a:pPr lvl="1"/>
            <a:r>
              <a:rPr lang="en-US" sz="2400" dirty="0"/>
              <a:t>+ (addition)</a:t>
            </a:r>
          </a:p>
          <a:p>
            <a:pPr lvl="1"/>
            <a:r>
              <a:rPr lang="en-US" sz="2400" dirty="0"/>
              <a:t>- (subtraction)</a:t>
            </a:r>
          </a:p>
          <a:p>
            <a:pPr lvl="1"/>
            <a:r>
              <a:rPr lang="en-US" sz="2400" dirty="0"/>
              <a:t>* (multiplication)</a:t>
            </a:r>
          </a:p>
          <a:p>
            <a:pPr lvl="1"/>
            <a:r>
              <a:rPr lang="en-US" sz="2400" dirty="0"/>
              <a:t>/ (division)</a:t>
            </a:r>
          </a:p>
          <a:p>
            <a:pPr lvl="1"/>
            <a:r>
              <a:rPr lang="en-US" sz="2400" dirty="0"/>
              <a:t>% (remainder)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8FB248-65B1-474C-B85D-C62CDFC44C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83837" y="2673095"/>
            <a:ext cx="7102273" cy="22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9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E164-A7E8-4CBB-A228-FB435CBD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5923"/>
            <a:ext cx="9601200" cy="695131"/>
          </a:xfrm>
        </p:spPr>
        <p:txBody>
          <a:bodyPr/>
          <a:lstStyle/>
          <a:p>
            <a:r>
              <a:rPr lang="en-US" dirty="0"/>
              <a:t>Add more code to </a:t>
            </a:r>
            <a:r>
              <a:rPr lang="en-US" dirty="0" err="1"/>
              <a:t>onClick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9E31-F99F-4ACA-A0DF-F209FD7C2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780" y="961052"/>
            <a:ext cx="4348065" cy="5561045"/>
          </a:xfrm>
        </p:spPr>
        <p:txBody>
          <a:bodyPr>
            <a:noAutofit/>
          </a:bodyPr>
          <a:lstStyle/>
          <a:p>
            <a:r>
              <a:rPr lang="en-US" sz="2400" b="1" dirty="0" err="1"/>
              <a:t>DecimalFormat</a:t>
            </a:r>
            <a:r>
              <a:rPr lang="en-US" sz="2400" dirty="0"/>
              <a:t> class – formats number for output on Android device.</a:t>
            </a:r>
          </a:p>
          <a:p>
            <a:pPr lvl="1"/>
            <a:r>
              <a:rPr lang="en-US" sz="2400" dirty="0"/>
              <a:t>###,###.## means display a comma if more than 3 digits and rounds to two decimal places</a:t>
            </a:r>
          </a:p>
          <a:p>
            <a:r>
              <a:rPr lang="en-US" sz="2400" b="1" dirty="0" err="1"/>
              <a:t>getSelectedItem</a:t>
            </a:r>
            <a:r>
              <a:rPr lang="en-US" sz="2400" b="1" dirty="0"/>
              <a:t>()</a:t>
            </a:r>
            <a:r>
              <a:rPr lang="en-US" sz="2400" dirty="0"/>
              <a:t> method - returns current text from Spinner object</a:t>
            </a:r>
          </a:p>
          <a:p>
            <a:r>
              <a:rPr lang="en-US" sz="2400" b="1" dirty="0" err="1"/>
              <a:t>setText</a:t>
            </a:r>
            <a:r>
              <a:rPr lang="en-US" sz="2400" b="1" dirty="0"/>
              <a:t>()</a:t>
            </a:r>
            <a:r>
              <a:rPr lang="en-US" sz="2400" dirty="0"/>
              <a:t> method– displays text in a </a:t>
            </a:r>
            <a:r>
              <a:rPr lang="en-US" sz="2400" dirty="0" err="1"/>
              <a:t>TextView</a:t>
            </a:r>
            <a:r>
              <a:rPr lang="en-US" sz="2400" dirty="0"/>
              <a:t> control.</a:t>
            </a:r>
          </a:p>
          <a:p>
            <a:pPr lvl="1"/>
            <a:r>
              <a:rPr lang="en-US" sz="2400" dirty="0"/>
              <a:t>uses + for concatenation operator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F21434-E86D-4839-95C3-165B2F1B08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1932" y="1996752"/>
            <a:ext cx="6762531" cy="26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0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0C1C-0067-4C83-B31F-BC084E56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25" y="265145"/>
            <a:ext cx="9601200" cy="835090"/>
          </a:xfrm>
        </p:spPr>
        <p:txBody>
          <a:bodyPr/>
          <a:lstStyle/>
          <a:p>
            <a:r>
              <a:rPr lang="en-US" dirty="0"/>
              <a:t>Output Samples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244F8B-4A22-4FD5-9F86-ABAB65AFBB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34506" y="1529951"/>
            <a:ext cx="2711122" cy="48434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48A60D-FA61-42AE-9416-1BF67844A1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78484" y="1529951"/>
            <a:ext cx="2711122" cy="48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4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3A72-7B6F-47D1-B7C4-88764DA8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217"/>
            <a:ext cx="9601200" cy="698383"/>
          </a:xfrm>
        </p:spPr>
        <p:txBody>
          <a:bodyPr/>
          <a:lstStyle/>
          <a:p>
            <a:r>
              <a:rPr lang="en-US" dirty="0"/>
              <a:t>Start of Project (Delete HelloWorld text):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2BC35-C4ED-4D14-A00E-894F413A3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551" y="1273756"/>
            <a:ext cx="9937102" cy="53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9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3D77-39BA-4B4B-80B2-1C91EFF8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268" y="519743"/>
            <a:ext cx="9601200" cy="736600"/>
          </a:xfrm>
        </p:spPr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C5A44-60D5-4516-AA18-171C3DE3F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8649" y="1256343"/>
            <a:ext cx="4969911" cy="5433705"/>
          </a:xfrm>
        </p:spPr>
        <p:txBody>
          <a:bodyPr>
            <a:noAutofit/>
          </a:bodyPr>
          <a:lstStyle/>
          <a:p>
            <a:r>
              <a:rPr lang="en-US" sz="2400" b="1" dirty="0"/>
              <a:t>Can be applied to a single Activity or an entire app</a:t>
            </a:r>
            <a:endParaRPr lang="en-US" sz="2400" dirty="0"/>
          </a:p>
          <a:p>
            <a:r>
              <a:rPr lang="en-US" sz="2400" b="1" dirty="0"/>
              <a:t>Specifies visual properties, such as</a:t>
            </a:r>
          </a:p>
          <a:p>
            <a:pPr lvl="1"/>
            <a:r>
              <a:rPr lang="en-US" sz="2400" dirty="0"/>
              <a:t>Color</a:t>
            </a:r>
          </a:p>
          <a:p>
            <a:pPr lvl="1"/>
            <a:r>
              <a:rPr lang="en-US" sz="2400" dirty="0"/>
              <a:t>Height</a:t>
            </a:r>
          </a:p>
          <a:p>
            <a:pPr lvl="1"/>
            <a:r>
              <a:rPr lang="en-US" sz="2400" dirty="0"/>
              <a:t>Padding</a:t>
            </a:r>
          </a:p>
          <a:p>
            <a:pPr lvl="1"/>
            <a:r>
              <a:rPr lang="en-US" sz="2400" dirty="0"/>
              <a:t>Font size</a:t>
            </a:r>
          </a:p>
          <a:p>
            <a:r>
              <a:rPr lang="en-US" sz="2400" dirty="0"/>
              <a:t>Some change background wallpaper</a:t>
            </a:r>
          </a:p>
          <a:p>
            <a:r>
              <a:rPr lang="en-US" sz="2400" dirty="0"/>
              <a:t>Some hide title bar</a:t>
            </a:r>
          </a:p>
          <a:p>
            <a:r>
              <a:rPr lang="en-US" sz="2400" dirty="0"/>
              <a:t>Some display action bar</a:t>
            </a:r>
          </a:p>
          <a:p>
            <a:endParaRPr lang="en-US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68DF55-3B11-4965-806A-849AAE89AB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2268" y="1974802"/>
            <a:ext cx="4969911" cy="36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5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624-6BA1-4665-B21D-B8780764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7649"/>
            <a:ext cx="9601200" cy="1777093"/>
          </a:xfrm>
        </p:spPr>
        <p:txBody>
          <a:bodyPr>
            <a:normAutofit fontScale="90000"/>
          </a:bodyPr>
          <a:lstStyle/>
          <a:p>
            <a:r>
              <a:rPr lang="en-US" dirty="0"/>
              <a:t>Click </a:t>
            </a:r>
            <a:r>
              <a:rPr lang="en-US" dirty="0" err="1"/>
              <a:t>AppTheme</a:t>
            </a:r>
            <a:r>
              <a:rPr lang="en-US" dirty="0"/>
              <a:t> button. In window that appears, type “Black” in the box at top left and select “</a:t>
            </a:r>
            <a:r>
              <a:rPr lang="en-US" dirty="0" err="1"/>
              <a:t>Black.NoTitleBar</a:t>
            </a:r>
            <a:r>
              <a:rPr lang="en-US" dirty="0"/>
              <a:t>”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01E898-2410-420D-ADE4-047976C59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827" y="2024742"/>
            <a:ext cx="6751655" cy="47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1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6393-C8A1-425F-A16D-6A7C55EF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0784"/>
            <a:ext cx="9601200" cy="629816"/>
          </a:xfrm>
        </p:spPr>
        <p:txBody>
          <a:bodyPr>
            <a:normAutofit fontScale="90000"/>
          </a:bodyPr>
          <a:lstStyle/>
          <a:p>
            <a:r>
              <a:rPr lang="en-US" dirty="0"/>
              <a:t>You get this: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AA754C-AC80-43E0-8119-C989DBC93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5647" y="990600"/>
            <a:ext cx="3984581" cy="555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8A52-B291-455F-BC80-422F0F52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need to update styles.xml.</a:t>
            </a:r>
            <a:br>
              <a:rPr lang="en-US" dirty="0"/>
            </a:br>
            <a:r>
              <a:rPr lang="en-US" dirty="0"/>
              <a:t>parent=“</a:t>
            </a:r>
            <a:r>
              <a:rPr lang="en-US" dirty="0" err="1"/>
              <a:t>Base.Theme.AppCompat</a:t>
            </a:r>
            <a:r>
              <a:rPr lang="en-US" dirty="0"/>
              <a:t>”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6F855B-07BB-4A00-BDFF-E888E74FA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408" y="2060218"/>
            <a:ext cx="8993937" cy="41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0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739"/>
            <a:ext cx="9601200" cy="1318143"/>
          </a:xfrm>
        </p:spPr>
        <p:txBody>
          <a:bodyPr/>
          <a:lstStyle/>
          <a:p>
            <a:r>
              <a:rPr lang="en-US" dirty="0"/>
              <a:t>Add keys in Translations Editor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EBD6FD-6E35-456D-8EC8-FCA1233024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2913" y="1548881"/>
            <a:ext cx="6373788" cy="348964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E0412-4B5E-4639-9391-69A4A4B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9531" y="1548882"/>
            <a:ext cx="4447786" cy="4170783"/>
          </a:xfrm>
        </p:spPr>
        <p:txBody>
          <a:bodyPr>
            <a:noAutofit/>
          </a:bodyPr>
          <a:lstStyle/>
          <a:p>
            <a:r>
              <a:rPr lang="en-US" sz="4000" dirty="0"/>
              <a:t>Open the Translations Editor</a:t>
            </a:r>
          </a:p>
          <a:p>
            <a:r>
              <a:rPr lang="en-US" sz="4000" dirty="0"/>
              <a:t>Add the keys in the table on the right:</a:t>
            </a:r>
          </a:p>
        </p:txBody>
      </p:sp>
    </p:spTree>
    <p:extLst>
      <p:ext uri="{BB962C8B-B14F-4D97-AF65-F5344CB8AC3E}">
        <p14:creationId xmlns:p14="http://schemas.microsoft.com/office/powerpoint/2010/main" val="42928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739"/>
            <a:ext cx="9601200" cy="1318143"/>
          </a:xfrm>
        </p:spPr>
        <p:txBody>
          <a:bodyPr/>
          <a:lstStyle/>
          <a:p>
            <a:r>
              <a:rPr lang="en-US" dirty="0"/>
              <a:t>Add a string array to strings.xml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E0412-4B5E-4639-9391-69A4A4B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862" y="1196545"/>
            <a:ext cx="4148480" cy="5229422"/>
          </a:xfrm>
        </p:spPr>
        <p:txBody>
          <a:bodyPr>
            <a:noAutofit/>
          </a:bodyPr>
          <a:lstStyle/>
          <a:p>
            <a:r>
              <a:rPr lang="en-US" sz="3200" dirty="0"/>
              <a:t>Used for controls that hold multiple text strings</a:t>
            </a:r>
          </a:p>
          <a:p>
            <a:r>
              <a:rPr lang="en-US" sz="3200" dirty="0"/>
              <a:t>Need to type xml tags</a:t>
            </a:r>
          </a:p>
          <a:p>
            <a:pPr lvl="1"/>
            <a:r>
              <a:rPr lang="en-US" sz="3200" dirty="0"/>
              <a:t>Start with &lt;</a:t>
            </a:r>
          </a:p>
          <a:p>
            <a:pPr lvl="1"/>
            <a:r>
              <a:rPr lang="en-US" sz="3200" dirty="0"/>
              <a:t>End with &gt;</a:t>
            </a:r>
          </a:p>
          <a:p>
            <a:r>
              <a:rPr lang="en-US" sz="3200" dirty="0"/>
              <a:t>Each element is inside &lt;item&gt;&lt;/item&gt; tags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429A07-7B93-4630-9454-A5ED5CD0F0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7370" y="1698172"/>
            <a:ext cx="6229262" cy="37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2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6821-1FBD-4386-AC7A-2E5529C1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7220"/>
            <a:ext cx="9601200" cy="760445"/>
          </a:xfrm>
        </p:spPr>
        <p:txBody>
          <a:bodyPr/>
          <a:lstStyle/>
          <a:p>
            <a:r>
              <a:rPr lang="en-US" dirty="0"/>
              <a:t>Add Text View and Number Text Field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80F0C-D667-464D-9B7B-DEB05B111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38129" y="1377171"/>
            <a:ext cx="5187821" cy="4127890"/>
          </a:xfrm>
        </p:spPr>
        <p:txBody>
          <a:bodyPr/>
          <a:lstStyle/>
          <a:p>
            <a:r>
              <a:rPr lang="en-US" sz="2400" dirty="0" err="1"/>
              <a:t>TextView</a:t>
            </a:r>
            <a:r>
              <a:rPr lang="en-US" sz="2400" dirty="0"/>
              <a:t> gets these Attributes:</a:t>
            </a:r>
          </a:p>
          <a:p>
            <a:pPr lvl="1"/>
            <a:r>
              <a:rPr lang="en-US" sz="2400" dirty="0"/>
              <a:t>ID: </a:t>
            </a:r>
            <a:r>
              <a:rPr lang="en-US" sz="2400" dirty="0" err="1"/>
              <a:t>txtTitle</a:t>
            </a:r>
            <a:endParaRPr lang="en-US" sz="2400" dirty="0"/>
          </a:p>
          <a:p>
            <a:pPr lvl="1"/>
            <a:r>
              <a:rPr lang="en-US" sz="2400" dirty="0"/>
              <a:t>Text: @string/</a:t>
            </a:r>
            <a:r>
              <a:rPr lang="en-US" sz="2400" dirty="0" err="1"/>
              <a:t>txtTitle</a:t>
            </a:r>
            <a:endParaRPr lang="en-US" sz="2400" dirty="0"/>
          </a:p>
          <a:p>
            <a:pPr lvl="1"/>
            <a:r>
              <a:rPr lang="en-US" sz="2400" dirty="0" err="1"/>
              <a:t>textSize</a:t>
            </a:r>
            <a:r>
              <a:rPr lang="en-US" sz="2400" dirty="0"/>
              <a:t>: 48sp</a:t>
            </a:r>
          </a:p>
          <a:p>
            <a:r>
              <a:rPr lang="en-US" sz="2400" dirty="0"/>
              <a:t>Number Text Field gets these attributes:</a:t>
            </a:r>
          </a:p>
          <a:p>
            <a:pPr lvl="1"/>
            <a:r>
              <a:rPr lang="en-US" sz="2400" dirty="0"/>
              <a:t>ID: </a:t>
            </a:r>
            <a:r>
              <a:rPr lang="en-US" sz="2400" dirty="0" err="1"/>
              <a:t>txtTickets</a:t>
            </a:r>
            <a:endParaRPr lang="en-US" sz="2400" dirty="0"/>
          </a:p>
          <a:p>
            <a:pPr lvl="1"/>
            <a:r>
              <a:rPr lang="en-US" sz="2400" dirty="0" err="1"/>
              <a:t>textSize</a:t>
            </a:r>
            <a:r>
              <a:rPr lang="en-US" sz="2400" dirty="0"/>
              <a:t>: 36sp</a:t>
            </a:r>
          </a:p>
          <a:p>
            <a:pPr lvl="1"/>
            <a:r>
              <a:rPr lang="en-US" sz="2400" dirty="0"/>
              <a:t>hint: @string/</a:t>
            </a:r>
            <a:r>
              <a:rPr lang="en-US" sz="2400" dirty="0" err="1"/>
              <a:t>txtTickets</a:t>
            </a:r>
            <a:r>
              <a:rPr lang="en-US" sz="2400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0F3D18-51BA-4F4D-A16F-BAD975C3FE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6355" y="1147664"/>
            <a:ext cx="3884045" cy="544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999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476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COSP230  Ch. 3</vt:lpstr>
      <vt:lpstr>Start of Project (Delete HelloWorld text):</vt:lpstr>
      <vt:lpstr>Themes</vt:lpstr>
      <vt:lpstr>Click AppTheme button. In window that appears, type “Black” in the box at top left and select “Black.NoTitleBar”</vt:lpstr>
      <vt:lpstr>You get this:</vt:lpstr>
      <vt:lpstr>Now you need to update styles.xml. parent=“Base.Theme.AppCompat”</vt:lpstr>
      <vt:lpstr>Add keys in Translations Editor</vt:lpstr>
      <vt:lpstr>Add a string array to strings.xml</vt:lpstr>
      <vt:lpstr>Add Text View and Number Text Field</vt:lpstr>
      <vt:lpstr>Now you have this:</vt:lpstr>
      <vt:lpstr>Add a Spinner widget</vt:lpstr>
      <vt:lpstr>Add a Button, TextView and ImageView</vt:lpstr>
      <vt:lpstr>Start adding code to MainActivity.java</vt:lpstr>
      <vt:lpstr>Now code setOnClickListener and OnClick</vt:lpstr>
      <vt:lpstr>Add more code to onClick method</vt:lpstr>
      <vt:lpstr>Output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COSP230  Ch. 1</dc:title>
  <dc:creator>kmuldrow</dc:creator>
  <cp:lastModifiedBy>kmuldrow</cp:lastModifiedBy>
  <cp:revision>50</cp:revision>
  <dcterms:created xsi:type="dcterms:W3CDTF">2018-09-23T20:00:14Z</dcterms:created>
  <dcterms:modified xsi:type="dcterms:W3CDTF">2018-10-06T03:13:52Z</dcterms:modified>
</cp:coreProperties>
</file>