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98" r:id="rId4"/>
    <p:sldId id="303" r:id="rId5"/>
    <p:sldId id="301" r:id="rId6"/>
    <p:sldId id="314" r:id="rId7"/>
    <p:sldId id="306" r:id="rId8"/>
    <p:sldId id="279" r:id="rId9"/>
    <p:sldId id="315" r:id="rId10"/>
    <p:sldId id="316" r:id="rId11"/>
    <p:sldId id="317" r:id="rId12"/>
    <p:sldId id="318" r:id="rId13"/>
    <p:sldId id="304" r:id="rId14"/>
    <p:sldId id="305" r:id="rId15"/>
    <p:sldId id="307" r:id="rId16"/>
    <p:sldId id="308" r:id="rId17"/>
    <p:sldId id="293" r:id="rId18"/>
    <p:sldId id="29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06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5EDE1-8586-4515-8F6E-57CC76173D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COSP230  Ch.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AF37E2-5582-420B-8327-480842AF10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Lists, Arrays, and Web Browsers</a:t>
            </a:r>
          </a:p>
        </p:txBody>
      </p:sp>
    </p:spTree>
    <p:extLst>
      <p:ext uri="{BB962C8B-B14F-4D97-AF65-F5344CB8AC3E}">
        <p14:creationId xmlns:p14="http://schemas.microsoft.com/office/powerpoint/2010/main" val="27724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7EAEF1-8213-406E-9167-BC2016592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263673" cy="844420"/>
          </a:xfrm>
        </p:spPr>
        <p:txBody>
          <a:bodyPr>
            <a:normAutofit/>
          </a:bodyPr>
          <a:lstStyle/>
          <a:p>
            <a:r>
              <a:rPr lang="en-US" dirty="0"/>
              <a:t>Change Java code for </a:t>
            </a:r>
            <a:r>
              <a:rPr lang="en-US" dirty="0" err="1"/>
              <a:t>setListAdapter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BBF613-8CAC-4428-B75F-FF39A54C5A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0993" y="1781504"/>
            <a:ext cx="2964053" cy="2883160"/>
          </a:xfrm>
        </p:spPr>
        <p:txBody>
          <a:bodyPr>
            <a:normAutofit/>
          </a:bodyPr>
          <a:lstStyle/>
          <a:p>
            <a:r>
              <a:rPr lang="en-US" dirty="0"/>
              <a:t>Leave </a:t>
            </a:r>
            <a:r>
              <a:rPr lang="en-US" b="1" dirty="0"/>
              <a:t>this</a:t>
            </a:r>
            <a:r>
              <a:rPr lang="en-US" dirty="0"/>
              <a:t> and </a:t>
            </a:r>
            <a:r>
              <a:rPr lang="en-US" b="1" dirty="0"/>
              <a:t>attraction</a:t>
            </a:r>
            <a:r>
              <a:rPr lang="en-US" dirty="0"/>
              <a:t> as they are</a:t>
            </a:r>
          </a:p>
          <a:p>
            <a:r>
              <a:rPr lang="en-US" dirty="0"/>
              <a:t>Change second entry to: </a:t>
            </a:r>
            <a:r>
              <a:rPr lang="en-US" b="1" dirty="0" err="1"/>
              <a:t>R.layout.activity_main</a:t>
            </a:r>
            <a:r>
              <a:rPr lang="en-US" b="1" dirty="0"/>
              <a:t>, R.id.travel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F28B6A8-B846-40F5-8C88-2DF1F71DBB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775046" y="1774078"/>
            <a:ext cx="8248477" cy="330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58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7B02-C985-4026-A01B-8EFCEA521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1784"/>
          </a:xfrm>
        </p:spPr>
        <p:txBody>
          <a:bodyPr>
            <a:normAutofit fontScale="90000"/>
          </a:bodyPr>
          <a:lstStyle/>
          <a:p>
            <a:r>
              <a:rPr lang="en-US" dirty="0"/>
              <a:t>Add </a:t>
            </a:r>
            <a:r>
              <a:rPr lang="en-US" dirty="0" err="1"/>
              <a:t>onListItemClick</a:t>
            </a:r>
            <a:r>
              <a:rPr lang="en-US" dirty="0"/>
              <a:t> method in Java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B3E76-CD2F-481E-A08D-CCAAF05735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2392" y="1427584"/>
            <a:ext cx="3247053" cy="5150498"/>
          </a:xfrm>
        </p:spPr>
        <p:txBody>
          <a:bodyPr>
            <a:normAutofit/>
          </a:bodyPr>
          <a:lstStyle/>
          <a:p>
            <a:r>
              <a:rPr lang="en-US" dirty="0"/>
              <a:t>This code contains a </a:t>
            </a:r>
            <a:r>
              <a:rPr lang="en-US" b="1" dirty="0"/>
              <a:t>switch</a:t>
            </a:r>
            <a:r>
              <a:rPr lang="en-US" dirty="0"/>
              <a:t> statement</a:t>
            </a:r>
          </a:p>
          <a:p>
            <a:pPr lvl="1"/>
            <a:r>
              <a:rPr lang="en-US" dirty="0"/>
              <a:t>Similar to if-else statement, but only works with specific values, rather than ranges of values</a:t>
            </a:r>
          </a:p>
          <a:p>
            <a:pPr lvl="1"/>
            <a:r>
              <a:rPr lang="en-US" dirty="0"/>
              <a:t>Each value gets a </a:t>
            </a:r>
            <a:r>
              <a:rPr lang="en-US" b="1" dirty="0"/>
              <a:t>case</a:t>
            </a:r>
            <a:r>
              <a:rPr lang="en-US" dirty="0"/>
              <a:t> statement.</a:t>
            </a:r>
          </a:p>
          <a:p>
            <a:pPr lvl="1"/>
            <a:r>
              <a:rPr lang="en-US" dirty="0"/>
              <a:t>Within each case, a </a:t>
            </a:r>
            <a:r>
              <a:rPr lang="en-US" b="1" dirty="0"/>
              <a:t>break</a:t>
            </a:r>
            <a:r>
              <a:rPr lang="en-US" dirty="0"/>
              <a:t> statement exits the switch completely after processing is done.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36DA80-0676-4A0F-9AEF-3AAE6DE674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89445" y="1427584"/>
            <a:ext cx="7754367" cy="47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57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3421E-1A6C-429D-B987-345D7909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7650"/>
            <a:ext cx="10283890" cy="719902"/>
          </a:xfrm>
        </p:spPr>
        <p:txBody>
          <a:bodyPr/>
          <a:lstStyle/>
          <a:p>
            <a:r>
              <a:rPr lang="en-US" dirty="0"/>
              <a:t>Add activities to first two case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B47E2-07B0-48D6-BAC4-AD3D1B4BF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1094" y="855250"/>
            <a:ext cx="3097763" cy="5489566"/>
          </a:xfrm>
        </p:spPr>
        <p:txBody>
          <a:bodyPr>
            <a:normAutofit/>
          </a:bodyPr>
          <a:lstStyle/>
          <a:p>
            <a:r>
              <a:rPr lang="en-US" dirty="0"/>
              <a:t>Intent – Used in Android to launch a web browser</a:t>
            </a:r>
          </a:p>
          <a:p>
            <a:r>
              <a:rPr lang="en-US" dirty="0"/>
              <a:t>URI (Uniform Resource Indicator)</a:t>
            </a:r>
          </a:p>
          <a:p>
            <a:pPr lvl="1"/>
            <a:r>
              <a:rPr lang="en-US" dirty="0"/>
              <a:t>It’s like a URL with added info for getting access to resources needed to post the web page.</a:t>
            </a:r>
          </a:p>
          <a:p>
            <a:r>
              <a:rPr lang="en-US" dirty="0"/>
              <a:t>ACTION_VIEW – generic action to send any request to get most reasonable action to occur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52F288-0676-4BBA-810A-988A599BAA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60859" y="1800810"/>
            <a:ext cx="7891655" cy="178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90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C14A5-D4C1-42E9-BF98-22CC602D4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7543" y="331237"/>
            <a:ext cx="9601200" cy="872413"/>
          </a:xfrm>
        </p:spPr>
        <p:txBody>
          <a:bodyPr/>
          <a:lstStyle/>
          <a:p>
            <a:r>
              <a:rPr lang="en-US" dirty="0"/>
              <a:t>Run the app. You should get this: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D188570-10F0-4AA1-97A9-8B967DCA0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4291" y="1165446"/>
            <a:ext cx="3383417" cy="536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2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C14A5-D4C1-42E9-BF98-22CC602D4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10422294" cy="620097"/>
          </a:xfrm>
        </p:spPr>
        <p:txBody>
          <a:bodyPr>
            <a:normAutofit fontScale="90000"/>
          </a:bodyPr>
          <a:lstStyle/>
          <a:p>
            <a:r>
              <a:rPr lang="en-US" dirty="0"/>
              <a:t>Click on first two selections to get these: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312A5E-F9CC-4DF8-9C4A-56E204277A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31686" y="989045"/>
            <a:ext cx="3520027" cy="5577274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8ACAA0C-303D-41F3-8188-B1A4C6D80C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98223" y="953794"/>
            <a:ext cx="3362091" cy="561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35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40E9CB-D86B-4D83-A18E-3EDB6B08D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30740"/>
            <a:ext cx="9601200" cy="707374"/>
          </a:xfrm>
        </p:spPr>
        <p:txBody>
          <a:bodyPr>
            <a:normAutofit fontScale="90000"/>
          </a:bodyPr>
          <a:lstStyle/>
          <a:p>
            <a:r>
              <a:rPr lang="en-US" dirty="0"/>
              <a:t>Add new classes for other three selections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EE0412-4B5E-4639-9391-69A4A4BC6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0620" y="938114"/>
            <a:ext cx="4539167" cy="5229422"/>
          </a:xfrm>
        </p:spPr>
        <p:txBody>
          <a:bodyPr>
            <a:noAutofit/>
          </a:bodyPr>
          <a:lstStyle/>
          <a:p>
            <a:r>
              <a:rPr lang="en-US" sz="2400" dirty="0"/>
              <a:t>In Project Viewer, right click on first </a:t>
            </a:r>
            <a:r>
              <a:rPr lang="en-US" sz="2400" dirty="0" err="1"/>
              <a:t>net.androidbootcamp.cityguide</a:t>
            </a:r>
            <a:r>
              <a:rPr lang="en-US" sz="2400" dirty="0"/>
              <a:t> folder under java folder.</a:t>
            </a:r>
          </a:p>
          <a:p>
            <a:r>
              <a:rPr lang="en-US" sz="2400" dirty="0"/>
              <a:t>Follow this sequence in the menus:</a:t>
            </a:r>
          </a:p>
          <a:p>
            <a:pPr lvl="1"/>
            <a:r>
              <a:rPr lang="en-US" sz="2400" dirty="0"/>
              <a:t>New-&gt;Activity-&gt;Empty Activity</a:t>
            </a:r>
          </a:p>
          <a:p>
            <a:r>
              <a:rPr lang="en-US" sz="2400" dirty="0"/>
              <a:t>In Configure Activity window, type </a:t>
            </a:r>
            <a:r>
              <a:rPr lang="en-US" sz="2400" b="1" dirty="0"/>
              <a:t>Willis</a:t>
            </a:r>
            <a:r>
              <a:rPr lang="en-US" sz="2400" dirty="0"/>
              <a:t> for the Activity Name and click Finish</a:t>
            </a:r>
          </a:p>
          <a:p>
            <a:r>
              <a:rPr lang="en-US" sz="2400" dirty="0"/>
              <a:t>Close the willis.java file.</a:t>
            </a:r>
          </a:p>
          <a:p>
            <a:r>
              <a:rPr lang="en-US" sz="2400" dirty="0"/>
              <a:t>Repeat for </a:t>
            </a:r>
            <a:r>
              <a:rPr lang="en-US" sz="2400" b="1" dirty="0"/>
              <a:t>Pier</a:t>
            </a:r>
            <a:r>
              <a:rPr lang="en-US" sz="2400" dirty="0"/>
              <a:t> and </a:t>
            </a:r>
            <a:r>
              <a:rPr lang="en-US" sz="2400" b="1" dirty="0"/>
              <a:t>Water</a:t>
            </a:r>
          </a:p>
          <a:p>
            <a:endParaRPr lang="en-US" sz="24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592CF2D-90C9-4930-A02C-4DB02143D8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23617" y="938113"/>
            <a:ext cx="6026479" cy="505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65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40E9CB-D86B-4D83-A18E-3EDB6B08D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863" y="230739"/>
            <a:ext cx="11005280" cy="869587"/>
          </a:xfrm>
        </p:spPr>
        <p:txBody>
          <a:bodyPr>
            <a:normAutofit fontScale="90000"/>
          </a:bodyPr>
          <a:lstStyle/>
          <a:p>
            <a:r>
              <a:rPr lang="en-US" dirty="0"/>
              <a:t>Add </a:t>
            </a:r>
            <a:r>
              <a:rPr lang="en-US" dirty="0" err="1"/>
              <a:t>ImageView</a:t>
            </a:r>
            <a:r>
              <a:rPr lang="en-US" dirty="0"/>
              <a:t> widget and image to new activities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EE0412-4B5E-4639-9391-69A4A4BC6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81919" y="853840"/>
            <a:ext cx="4148480" cy="5938846"/>
          </a:xfrm>
        </p:spPr>
        <p:txBody>
          <a:bodyPr>
            <a:noAutofit/>
          </a:bodyPr>
          <a:lstStyle/>
          <a:p>
            <a:r>
              <a:rPr lang="en-US" sz="2400" dirty="0"/>
              <a:t>Drag and drop </a:t>
            </a:r>
            <a:r>
              <a:rPr lang="en-US" sz="2400" dirty="0" err="1"/>
              <a:t>ImageView</a:t>
            </a:r>
            <a:r>
              <a:rPr lang="en-US" sz="2400" dirty="0"/>
              <a:t> widget onto Willis screen</a:t>
            </a:r>
          </a:p>
          <a:p>
            <a:r>
              <a:rPr lang="en-US" sz="2400" dirty="0"/>
              <a:t>In Resources window (which should appear automatically), select the </a:t>
            </a:r>
            <a:r>
              <a:rPr lang="en-US" sz="2400" dirty="0" err="1"/>
              <a:t>willis</a:t>
            </a:r>
            <a:r>
              <a:rPr lang="en-US" sz="2400" dirty="0"/>
              <a:t> image and click OK.</a:t>
            </a:r>
          </a:p>
          <a:p>
            <a:pPr lvl="1"/>
            <a:r>
              <a:rPr lang="en-US" sz="2400" dirty="0"/>
              <a:t>If using Constrained Layout, click “magic wand” button to set constraints</a:t>
            </a:r>
          </a:p>
          <a:p>
            <a:r>
              <a:rPr lang="en-US" sz="2400" dirty="0"/>
              <a:t>Change ID attribute to </a:t>
            </a:r>
            <a:r>
              <a:rPr lang="en-US" sz="2400" b="1" dirty="0" err="1"/>
              <a:t>imgWillis</a:t>
            </a:r>
            <a:endParaRPr lang="en-US" sz="2400" b="1" dirty="0"/>
          </a:p>
          <a:p>
            <a:r>
              <a:rPr lang="en-US" sz="2400" dirty="0"/>
              <a:t>Change </a:t>
            </a:r>
            <a:r>
              <a:rPr lang="en-US" sz="2400" dirty="0" err="1"/>
              <a:t>contentDescription</a:t>
            </a:r>
            <a:r>
              <a:rPr lang="en-US" sz="2400" dirty="0"/>
              <a:t> attribute to </a:t>
            </a:r>
            <a:r>
              <a:rPr lang="en-US" sz="2400" b="1" dirty="0"/>
              <a:t>@string/</a:t>
            </a:r>
            <a:r>
              <a:rPr lang="en-US" sz="2400" b="1" dirty="0" err="1"/>
              <a:t>willis</a:t>
            </a:r>
            <a:endParaRPr lang="en-US" sz="2400" b="1" dirty="0"/>
          </a:p>
          <a:p>
            <a:r>
              <a:rPr lang="en-US" sz="2400" dirty="0"/>
              <a:t>Repeat for Pier and Water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286FF7F-59B7-4F40-BD3E-4272E285FE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34364" y="1100326"/>
            <a:ext cx="6620673" cy="522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11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40E9CB-D86B-4D83-A18E-3EDB6B08D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30740"/>
            <a:ext cx="9601200" cy="786298"/>
          </a:xfrm>
        </p:spPr>
        <p:txBody>
          <a:bodyPr/>
          <a:lstStyle/>
          <a:p>
            <a:r>
              <a:rPr lang="en-US" dirty="0"/>
              <a:t>Add code for other switch values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EE0412-4B5E-4639-9391-69A4A4BC6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911" y="1887010"/>
            <a:ext cx="3064930" cy="2041178"/>
          </a:xfrm>
        </p:spPr>
        <p:txBody>
          <a:bodyPr>
            <a:noAutofit/>
          </a:bodyPr>
          <a:lstStyle/>
          <a:p>
            <a:r>
              <a:rPr lang="en-US" sz="2400" dirty="0"/>
              <a:t>Add the code in the green box to the </a:t>
            </a:r>
            <a:r>
              <a:rPr lang="en-US" sz="2400" dirty="0" err="1"/>
              <a:t>onListItemClick</a:t>
            </a:r>
            <a:r>
              <a:rPr lang="en-US" sz="2400" dirty="0"/>
              <a:t> method as shown: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D6A038C-3B16-46EB-B419-B2EDFE04BD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974841" y="1648914"/>
            <a:ext cx="8020355" cy="356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42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40C1C-0067-4C83-B31F-BC084E569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425" y="265145"/>
            <a:ext cx="9601200" cy="835090"/>
          </a:xfrm>
        </p:spPr>
        <p:txBody>
          <a:bodyPr/>
          <a:lstStyle/>
          <a:p>
            <a:r>
              <a:rPr lang="en-US" dirty="0"/>
              <a:t>Output Samples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E7B47E-1950-48FE-B5CE-983E70EE5BE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11424" y="1175655"/>
            <a:ext cx="2559879" cy="40212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38FE34-3F55-43EA-8D05-5CB984F25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5163" y="1175657"/>
            <a:ext cx="2559881" cy="3956180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20824156-4E3A-43A4-95ED-47ECE680E1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704994" y="1175655"/>
            <a:ext cx="2559879" cy="408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04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83A72-7B6F-47D1-B7C4-88764DA88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92217"/>
            <a:ext cx="9601200" cy="698383"/>
          </a:xfrm>
        </p:spPr>
        <p:txBody>
          <a:bodyPr>
            <a:normAutofit fontScale="90000"/>
          </a:bodyPr>
          <a:lstStyle/>
          <a:p>
            <a:r>
              <a:rPr lang="en-US" dirty="0"/>
              <a:t>Start of Project (Delete HelloWorld text, select Nexus 5, convert to Relative Layout):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825969-49CF-4AB1-9E36-2E909C0AE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4635" y="1480656"/>
            <a:ext cx="8476989" cy="511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9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4B2DA-6B5F-4B7B-BDC9-A073E0250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9172" y="247650"/>
            <a:ext cx="9601200" cy="742950"/>
          </a:xfrm>
        </p:spPr>
        <p:txBody>
          <a:bodyPr>
            <a:normAutofit/>
          </a:bodyPr>
          <a:lstStyle/>
          <a:p>
            <a:r>
              <a:rPr lang="en-US" dirty="0"/>
              <a:t>Configure Image Asset window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1B73-28A7-4759-9170-7CD708A79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0044" y="990600"/>
            <a:ext cx="4447786" cy="561975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Download the file </a:t>
            </a:r>
            <a:r>
              <a:rPr lang="en-US" sz="2800" b="1" dirty="0"/>
              <a:t>ic_launcher_chicago.png</a:t>
            </a:r>
            <a:r>
              <a:rPr lang="en-US" sz="2800" dirty="0"/>
              <a:t> to your computer.</a:t>
            </a:r>
          </a:p>
          <a:p>
            <a:r>
              <a:rPr lang="en-US" sz="2800" dirty="0"/>
              <a:t>In the Android Project view, highlight the </a:t>
            </a:r>
            <a:r>
              <a:rPr lang="en-US" sz="2800" b="1" dirty="0"/>
              <a:t>activity_main.xml</a:t>
            </a:r>
            <a:r>
              <a:rPr lang="en-US" sz="2800" dirty="0"/>
              <a:t> file.</a:t>
            </a:r>
          </a:p>
          <a:p>
            <a:r>
              <a:rPr lang="en-US" sz="2800" dirty="0"/>
              <a:t>In the menu bar, click the following sequence:</a:t>
            </a:r>
          </a:p>
          <a:p>
            <a:pPr lvl="1"/>
            <a:r>
              <a:rPr lang="en-US" sz="2800" b="1" dirty="0"/>
              <a:t>File-&gt;New-&gt;Image Asset</a:t>
            </a:r>
          </a:p>
          <a:p>
            <a:r>
              <a:rPr lang="en-US" sz="2400" dirty="0"/>
              <a:t>Click the three dots next to the </a:t>
            </a:r>
            <a:r>
              <a:rPr lang="en-US" sz="2400" b="1" dirty="0"/>
              <a:t>Path</a:t>
            </a:r>
            <a:r>
              <a:rPr lang="en-US" sz="2400" dirty="0"/>
              <a:t> box.</a:t>
            </a:r>
          </a:p>
          <a:p>
            <a:r>
              <a:rPr lang="en-US" sz="2400" dirty="0"/>
              <a:t>Navigate to the location of the </a:t>
            </a:r>
            <a:r>
              <a:rPr lang="en-US" sz="2400" b="1" dirty="0"/>
              <a:t>ic_launcher_chicago.png</a:t>
            </a:r>
            <a:r>
              <a:rPr lang="en-US" sz="2400" dirty="0"/>
              <a:t> file and select it. Then click OK.</a:t>
            </a:r>
          </a:p>
          <a:p>
            <a:r>
              <a:rPr lang="en-US" sz="2400" dirty="0"/>
              <a:t>Select </a:t>
            </a:r>
            <a:r>
              <a:rPr lang="en-US" sz="2400" b="1" dirty="0"/>
              <a:t>Yes</a:t>
            </a:r>
            <a:r>
              <a:rPr lang="en-US" sz="2400" dirty="0"/>
              <a:t> in the Trim area.</a:t>
            </a:r>
          </a:p>
          <a:p>
            <a:r>
              <a:rPr lang="en-US" sz="2400" dirty="0"/>
              <a:t>Click </a:t>
            </a:r>
            <a:r>
              <a:rPr lang="en-US" sz="2400" b="1" dirty="0"/>
              <a:t>Next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7A6A36B-4504-483C-A811-489E66B8DA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41800" y="1345163"/>
            <a:ext cx="6384758" cy="442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1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E7B948-313E-4D75-A670-73D03A77D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8559"/>
            <a:ext cx="10478278" cy="723122"/>
          </a:xfrm>
        </p:spPr>
        <p:txBody>
          <a:bodyPr>
            <a:normAutofit/>
          </a:bodyPr>
          <a:lstStyle/>
          <a:p>
            <a:r>
              <a:rPr lang="en-US" dirty="0"/>
              <a:t>Update MainActivity.java to use List Activity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5D7753E-2190-4B46-9096-1D620CE53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1094" y="1213262"/>
            <a:ext cx="5066522" cy="5038247"/>
          </a:xfrm>
        </p:spPr>
        <p:txBody>
          <a:bodyPr>
            <a:normAutofit/>
          </a:bodyPr>
          <a:lstStyle/>
          <a:p>
            <a:r>
              <a:rPr lang="en-US" sz="2800" dirty="0"/>
              <a:t>In MainActivity.java, do the following:</a:t>
            </a:r>
          </a:p>
          <a:p>
            <a:pPr lvl="1"/>
            <a:r>
              <a:rPr lang="en-US" sz="2800" dirty="0"/>
              <a:t>Change </a:t>
            </a:r>
            <a:r>
              <a:rPr lang="en-US" sz="2800" dirty="0" err="1"/>
              <a:t>AppCompatActivity</a:t>
            </a:r>
            <a:r>
              <a:rPr lang="en-US" sz="2800" dirty="0"/>
              <a:t> to </a:t>
            </a:r>
            <a:r>
              <a:rPr lang="en-US" sz="2800" b="1" dirty="0" err="1"/>
              <a:t>ListActivity</a:t>
            </a:r>
            <a:endParaRPr lang="en-US" sz="2800" b="1" dirty="0"/>
          </a:p>
          <a:p>
            <a:pPr lvl="2"/>
            <a:r>
              <a:rPr lang="en-US" sz="2600" dirty="0"/>
              <a:t>You may have to use </a:t>
            </a:r>
            <a:r>
              <a:rPr lang="en-US" sz="2600" b="1" dirty="0" err="1"/>
              <a:t>Alt+Enter</a:t>
            </a:r>
            <a:r>
              <a:rPr lang="en-US" sz="2600" dirty="0"/>
              <a:t> to import the proper class</a:t>
            </a:r>
          </a:p>
          <a:p>
            <a:pPr lvl="1"/>
            <a:r>
              <a:rPr lang="en-US" sz="2800" dirty="0"/>
              <a:t>Delete or comment out the call to </a:t>
            </a:r>
            <a:r>
              <a:rPr lang="en-US" sz="2800" dirty="0" err="1"/>
              <a:t>setContentView</a:t>
            </a:r>
            <a:endParaRPr lang="en-US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987780-D626-4A9A-A6B3-1C36A5BA89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87616" y="1870152"/>
            <a:ext cx="5849127" cy="311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09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E7B948-313E-4D75-A670-73D03A77D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8559"/>
            <a:ext cx="9601200" cy="723122"/>
          </a:xfrm>
        </p:spPr>
        <p:txBody>
          <a:bodyPr>
            <a:normAutofit fontScale="90000"/>
          </a:bodyPr>
          <a:lstStyle/>
          <a:p>
            <a:r>
              <a:rPr lang="en-US" dirty="0"/>
              <a:t>Add an array and a </a:t>
            </a:r>
            <a:r>
              <a:rPr lang="en-US" dirty="0" err="1"/>
              <a:t>setListAdapter</a:t>
            </a:r>
            <a:r>
              <a:rPr lang="en-US" dirty="0"/>
              <a:t> in Java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5D7753E-2190-4B46-9096-1D620CE53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399" y="1091680"/>
            <a:ext cx="4245430" cy="5467739"/>
          </a:xfrm>
        </p:spPr>
        <p:txBody>
          <a:bodyPr>
            <a:normAutofit/>
          </a:bodyPr>
          <a:lstStyle/>
          <a:p>
            <a:r>
              <a:rPr lang="en-US" sz="2800" dirty="0"/>
              <a:t>Array: consists of data type and name.</a:t>
            </a:r>
          </a:p>
          <a:p>
            <a:pPr lvl="1"/>
            <a:r>
              <a:rPr lang="en-US" sz="2800" dirty="0"/>
              <a:t>Can list elements in curly brackets</a:t>
            </a:r>
          </a:p>
          <a:p>
            <a:pPr lvl="1"/>
            <a:r>
              <a:rPr lang="en-US" sz="2800" dirty="0"/>
              <a:t>Index of first element is 0.</a:t>
            </a:r>
          </a:p>
          <a:p>
            <a:r>
              <a:rPr lang="en-US" sz="2800" dirty="0" err="1"/>
              <a:t>setListAdapter</a:t>
            </a:r>
            <a:r>
              <a:rPr lang="en-US" sz="2800" dirty="0"/>
              <a:t>: binds elements of an array to a </a:t>
            </a:r>
            <a:r>
              <a:rPr lang="en-US" sz="2800" dirty="0" err="1"/>
              <a:t>ListView</a:t>
            </a:r>
            <a:r>
              <a:rPr lang="en-US" sz="2800" dirty="0"/>
              <a:t> layout, which we will code in Java later.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E700811-8F5E-4AF2-B78F-7628A19ADD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13928" y="1548883"/>
            <a:ext cx="6766170" cy="371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17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E7B948-313E-4D75-A670-73D03A77D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8559"/>
            <a:ext cx="10478278" cy="723122"/>
          </a:xfrm>
        </p:spPr>
        <p:txBody>
          <a:bodyPr>
            <a:normAutofit/>
          </a:bodyPr>
          <a:lstStyle/>
          <a:p>
            <a:r>
              <a:rPr lang="en-US" dirty="0"/>
              <a:t>Update styles.xml to use </a:t>
            </a:r>
            <a:r>
              <a:rPr lang="en-US" dirty="0" err="1"/>
              <a:t>AppCompat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5D7753E-2190-4B46-9096-1D620CE53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909" y="1733054"/>
            <a:ext cx="3856653" cy="1540046"/>
          </a:xfrm>
        </p:spPr>
        <p:txBody>
          <a:bodyPr>
            <a:normAutofit/>
          </a:bodyPr>
          <a:lstStyle/>
          <a:p>
            <a:r>
              <a:rPr lang="en-US" sz="2800" dirty="0"/>
              <a:t>In styles.xml file, change parent to use </a:t>
            </a:r>
            <a:r>
              <a:rPr lang="en-US" sz="2800" b="1" dirty="0" err="1"/>
              <a:t>Theme.AppCompat</a:t>
            </a:r>
            <a:endParaRPr lang="en-US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FFE7978-25DF-4539-B63E-2D84CCD051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26562" y="1665899"/>
            <a:ext cx="6571119" cy="312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12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C14A5-D4C1-42E9-BF98-22CC602D4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49"/>
            <a:ext cx="9601200" cy="1291901"/>
          </a:xfrm>
        </p:spPr>
        <p:txBody>
          <a:bodyPr>
            <a:normAutofit/>
          </a:bodyPr>
          <a:lstStyle/>
          <a:p>
            <a:r>
              <a:rPr lang="en-US" dirty="0"/>
              <a:t>Add graphic files to drawable folder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6C72415-2FA5-4114-B9AE-DA6510D847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83688" y="1769701"/>
            <a:ext cx="3641659" cy="3581401"/>
          </a:xfrm>
        </p:spPr>
        <p:txBody>
          <a:bodyPr>
            <a:normAutofit/>
          </a:bodyPr>
          <a:lstStyle/>
          <a:p>
            <a:r>
              <a:rPr lang="en-US" sz="2400" dirty="0"/>
              <a:t>Download the image files from the Ch 5 Images folder in Files and save to Desktop</a:t>
            </a:r>
          </a:p>
          <a:p>
            <a:r>
              <a:rPr lang="en-US" sz="2400" dirty="0"/>
              <a:t>Copy and paste the files in the green boxes into the drawable folder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51C700-B80B-4E26-B703-85A2E8283D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80920" y="1303272"/>
            <a:ext cx="5791880" cy="495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80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40E9CB-D86B-4D83-A18E-3EDB6B08D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30739"/>
            <a:ext cx="9601200" cy="1318143"/>
          </a:xfrm>
        </p:spPr>
        <p:txBody>
          <a:bodyPr/>
          <a:lstStyle/>
          <a:p>
            <a:r>
              <a:rPr lang="en-US" dirty="0"/>
              <a:t>Add keys in Translations Editor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EE0412-4B5E-4639-9391-69A4A4BC6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0739" y="1455576"/>
            <a:ext cx="2859140" cy="4170783"/>
          </a:xfrm>
        </p:spPr>
        <p:txBody>
          <a:bodyPr>
            <a:noAutofit/>
          </a:bodyPr>
          <a:lstStyle/>
          <a:p>
            <a:r>
              <a:rPr lang="en-US" sz="2800" dirty="0"/>
              <a:t>Open the Translations Editor</a:t>
            </a:r>
          </a:p>
          <a:p>
            <a:r>
              <a:rPr lang="en-US" sz="2800" dirty="0"/>
              <a:t>Add the keys in the table on the right: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F37031-5207-4FFD-B061-BFC1E4567A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965068" y="1909607"/>
            <a:ext cx="8018698" cy="257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7EAEF1-8213-406E-9167-BC2016592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263673" cy="844420"/>
          </a:xfrm>
        </p:spPr>
        <p:txBody>
          <a:bodyPr>
            <a:normAutofit/>
          </a:bodyPr>
          <a:lstStyle/>
          <a:p>
            <a:r>
              <a:rPr lang="en-US" dirty="0"/>
              <a:t>Add XML code to include a </a:t>
            </a:r>
            <a:r>
              <a:rPr lang="en-US" dirty="0" err="1"/>
              <a:t>TextView</a:t>
            </a:r>
            <a:r>
              <a:rPr lang="en-US" dirty="0"/>
              <a:t> widget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BBF613-8CAC-4428-B75F-FF39A54C5A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70384" y="1987420"/>
            <a:ext cx="3181738" cy="2883160"/>
          </a:xfrm>
        </p:spPr>
        <p:txBody>
          <a:bodyPr/>
          <a:lstStyle/>
          <a:p>
            <a:r>
              <a:rPr lang="en-US" dirty="0"/>
              <a:t>Click on activity_main.xml tab</a:t>
            </a:r>
          </a:p>
          <a:p>
            <a:r>
              <a:rPr lang="en-US" dirty="0"/>
              <a:t>Click on Text tab at bottom of window</a:t>
            </a:r>
          </a:p>
          <a:p>
            <a:r>
              <a:rPr lang="en-US" dirty="0"/>
              <a:t>Add the code in the green box in the same location as the picture shows.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230F0D7-EC81-4B22-8E6D-F3B6C890E7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52122" y="1530220"/>
            <a:ext cx="7549849" cy="401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46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583</Words>
  <Application>Microsoft Office PowerPoint</Application>
  <PresentationFormat>Widescreen</PresentationFormat>
  <Paragraphs>66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Franklin Gothic Book</vt:lpstr>
      <vt:lpstr>Crop</vt:lpstr>
      <vt:lpstr>COSP230  Ch. 5</vt:lpstr>
      <vt:lpstr>Start of Project (Delete HelloWorld text, select Nexus 5, convert to Relative Layout):</vt:lpstr>
      <vt:lpstr>Configure Image Asset window</vt:lpstr>
      <vt:lpstr>Update MainActivity.java to use List Activity</vt:lpstr>
      <vt:lpstr>Add an array and a setListAdapter in Java</vt:lpstr>
      <vt:lpstr>Update styles.xml to use AppCompat</vt:lpstr>
      <vt:lpstr>Add graphic files to drawable folder</vt:lpstr>
      <vt:lpstr>Add keys in Translations Editor</vt:lpstr>
      <vt:lpstr>Add XML code to include a TextView widget</vt:lpstr>
      <vt:lpstr>Change Java code for setListAdapter</vt:lpstr>
      <vt:lpstr>Add onListItemClick method in Java code</vt:lpstr>
      <vt:lpstr>Add activities to first two case statements</vt:lpstr>
      <vt:lpstr>Run the app. You should get this:</vt:lpstr>
      <vt:lpstr>Click on first two selections to get these:</vt:lpstr>
      <vt:lpstr>Add new classes for other three selections</vt:lpstr>
      <vt:lpstr>Add ImageView widget and image to new activities</vt:lpstr>
      <vt:lpstr>Add code for other switch values</vt:lpstr>
      <vt:lpstr>Output Samples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COSP230  Ch. 1</dc:title>
  <dc:creator>kmuldrow</dc:creator>
  <cp:lastModifiedBy>Kyle Muldrow</cp:lastModifiedBy>
  <cp:revision>92</cp:revision>
  <dcterms:created xsi:type="dcterms:W3CDTF">2018-09-23T20:00:14Z</dcterms:created>
  <dcterms:modified xsi:type="dcterms:W3CDTF">2018-10-25T00:30:42Z</dcterms:modified>
</cp:coreProperties>
</file>