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332" r:id="rId4"/>
    <p:sldId id="333" r:id="rId5"/>
    <p:sldId id="334" r:id="rId6"/>
    <p:sldId id="335" r:id="rId7"/>
    <p:sldId id="279" r:id="rId8"/>
    <p:sldId id="336" r:id="rId9"/>
    <p:sldId id="337" r:id="rId10"/>
    <p:sldId id="328" r:id="rId11"/>
    <p:sldId id="319" r:id="rId12"/>
    <p:sldId id="329" r:id="rId13"/>
    <p:sldId id="306" r:id="rId14"/>
    <p:sldId id="338" r:id="rId15"/>
    <p:sldId id="339" r:id="rId16"/>
    <p:sldId id="320" r:id="rId17"/>
    <p:sldId id="330" r:id="rId18"/>
    <p:sldId id="321" r:id="rId19"/>
    <p:sldId id="303" r:id="rId20"/>
    <p:sldId id="301" r:id="rId21"/>
    <p:sldId id="340" r:id="rId22"/>
    <p:sldId id="341" r:id="rId23"/>
    <p:sldId id="342" r:id="rId24"/>
    <p:sldId id="304" r:id="rId25"/>
    <p:sldId id="343" r:id="rId26"/>
    <p:sldId id="34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DE1-8586-4515-8F6E-57CC7617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COSP230  Ch.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37E2-5582-420B-8327-480842AF1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Displaying Pictures in a </a:t>
            </a:r>
            <a:r>
              <a:rPr lang="en-US" dirty="0" err="1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188F-0560-4D1D-A5E6-402186EE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2" y="247650"/>
            <a:ext cx="11159413" cy="872023"/>
          </a:xfrm>
        </p:spPr>
        <p:txBody>
          <a:bodyPr/>
          <a:lstStyle/>
          <a:p>
            <a:r>
              <a:rPr lang="en-US" dirty="0"/>
              <a:t>You should now have this: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B14432-6864-43DF-98E6-A6700BE6A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596" y="961052"/>
            <a:ext cx="10322710" cy="56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1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C62-0740-42D4-9E2F-D945B5A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3266"/>
            <a:ext cx="9601200" cy="695131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activity_main.xml for </a:t>
            </a:r>
            <a:r>
              <a:rPr lang="en-US" dirty="0" err="1"/>
              <a:t>LinearLayout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D3F1-6226-48B7-91A1-41910B369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5" y="998375"/>
            <a:ext cx="3648269" cy="5626359"/>
          </a:xfrm>
        </p:spPr>
        <p:txBody>
          <a:bodyPr>
            <a:noAutofit/>
          </a:bodyPr>
          <a:lstStyle/>
          <a:p>
            <a:r>
              <a:rPr lang="en-US" sz="2800" dirty="0"/>
              <a:t>In activity_main.xml, click on Text tab at bottom.</a:t>
            </a:r>
          </a:p>
          <a:p>
            <a:r>
              <a:rPr lang="en-US" sz="2800" dirty="0"/>
              <a:t>Change the XML code for the Linear Layout to what is shown here.</a:t>
            </a:r>
          </a:p>
          <a:p>
            <a:r>
              <a:rPr lang="en-US" sz="2800" dirty="0"/>
              <a:t>Delete all padding property settings.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42C277-6972-46B2-BB23-5338D447C2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5784" y="1144099"/>
            <a:ext cx="6663347" cy="35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C62-0740-42D4-9E2F-D945B5A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3266"/>
            <a:ext cx="9601200" cy="695131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activity_main.xml to add </a:t>
            </a:r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D3F1-6226-48B7-91A1-41910B369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417" y="2420517"/>
            <a:ext cx="3648269" cy="1614196"/>
          </a:xfrm>
        </p:spPr>
        <p:txBody>
          <a:bodyPr>
            <a:noAutofit/>
          </a:bodyPr>
          <a:lstStyle/>
          <a:p>
            <a:r>
              <a:rPr lang="en-US" sz="2800" dirty="0"/>
              <a:t>Add code in box as shown and in the location shown.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09C93E-16FD-4AC5-B8CC-6616EC0B14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83162" y="1063690"/>
            <a:ext cx="6797598" cy="556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1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291901"/>
          </a:xfrm>
        </p:spPr>
        <p:txBody>
          <a:bodyPr>
            <a:normAutofit/>
          </a:bodyPr>
          <a:lstStyle/>
          <a:p>
            <a:r>
              <a:rPr lang="en-US" dirty="0"/>
              <a:t>Add code for a </a:t>
            </a:r>
            <a:r>
              <a:rPr lang="en-US" dirty="0" err="1"/>
              <a:t>TableLayout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C72415-2FA5-4114-B9AE-DA6510D84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720" y="1349823"/>
            <a:ext cx="3867392" cy="358140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Add the code in the box on the right at the location shown.</a:t>
            </a:r>
          </a:p>
          <a:p>
            <a:r>
              <a:rPr lang="en-US" sz="2400" dirty="0"/>
              <a:t>This table will have 4 rows. The next slide will have code for rows 1 and 2 and the slide after that will have code for rows 3 and 4.</a:t>
            </a:r>
          </a:p>
          <a:p>
            <a:r>
              <a:rPr lang="en-US" sz="2400" dirty="0"/>
              <a:t>Be sure all Table Rows are within the &lt;</a:t>
            </a:r>
            <a:r>
              <a:rPr lang="en-US" sz="2400" dirty="0" err="1"/>
              <a:t>TableLayout</a:t>
            </a:r>
            <a:r>
              <a:rPr lang="en-US" sz="2400" dirty="0"/>
              <a:t>&gt;&lt;/</a:t>
            </a:r>
            <a:r>
              <a:rPr lang="en-US" sz="2400" dirty="0" err="1"/>
              <a:t>TableLayout</a:t>
            </a:r>
            <a:r>
              <a:rPr lang="en-US" sz="2400" dirty="0"/>
              <a:t>&gt; tags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68930C-8A73-4E65-90AE-46522AEBC8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088" y="1539550"/>
            <a:ext cx="7163633" cy="42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66A3-1603-48E5-85EE-5C6BEEA1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en-US" dirty="0"/>
              <a:t>Code for Table Row 1 and Row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658747-EA77-461B-A38B-49D3C410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42956"/>
            <a:ext cx="4443984" cy="597745"/>
          </a:xfrm>
        </p:spPr>
        <p:txBody>
          <a:bodyPr/>
          <a:lstStyle/>
          <a:p>
            <a:r>
              <a:rPr lang="en-US" dirty="0"/>
              <a:t>Row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10357-6881-4449-97E2-A44413E611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8624" y="2314998"/>
            <a:ext cx="4766960" cy="271338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7C9607-3653-40DB-A54A-53B6B4F60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6016" y="1734007"/>
            <a:ext cx="4443984" cy="512569"/>
          </a:xfrm>
        </p:spPr>
        <p:txBody>
          <a:bodyPr/>
          <a:lstStyle/>
          <a:p>
            <a:r>
              <a:rPr lang="en-US" dirty="0"/>
              <a:t>Row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7434AF-BF73-445C-9139-E5CBB646A5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0573" y="2386980"/>
            <a:ext cx="5582491" cy="25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6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8A72-2D78-43ED-B389-5EE719B7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Table Row 3 and Row 4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C65886-B0A3-4D75-A7AC-2E0AEFD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029" y="1649456"/>
            <a:ext cx="4443984" cy="522244"/>
          </a:xfrm>
        </p:spPr>
        <p:txBody>
          <a:bodyPr/>
          <a:lstStyle/>
          <a:p>
            <a:r>
              <a:rPr lang="en-US" dirty="0"/>
              <a:t>Row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A021D-27A7-4EB6-91A2-12631F5308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9871" y="2340864"/>
            <a:ext cx="5403836" cy="268414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27E405-EE09-4955-9563-9C196EE08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4625" y="1717260"/>
            <a:ext cx="4443984" cy="539022"/>
          </a:xfrm>
        </p:spPr>
        <p:txBody>
          <a:bodyPr/>
          <a:lstStyle/>
          <a:p>
            <a:r>
              <a:rPr lang="en-US" dirty="0"/>
              <a:t>Row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7B5A48-5A71-4CF3-A4DE-B4B1101C05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4624" y="2340863"/>
            <a:ext cx="5534839" cy="23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6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6E82-C6CB-424F-B9F5-5E5AA3DE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/>
          <a:lstStyle/>
          <a:p>
            <a:r>
              <a:rPr lang="en-US" dirty="0"/>
              <a:t>Update java code in MainActivity.java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AEAB-2F8B-441E-A047-7BD3CEC9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427" y="1612303"/>
            <a:ext cx="3153747" cy="385543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Add code in all colored boxes as shown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TextView</a:t>
            </a:r>
            <a:r>
              <a:rPr lang="en-US" sz="2400" dirty="0"/>
              <a:t> object named reservation will be accessed in more than one method.</a:t>
            </a:r>
          </a:p>
          <a:p>
            <a:r>
              <a:rPr lang="en-US" sz="2400" dirty="0"/>
              <a:t>So it must be declared as a </a:t>
            </a:r>
            <a:r>
              <a:rPr lang="en-US" sz="2400" b="1" dirty="0"/>
              <a:t>class variable</a:t>
            </a:r>
            <a:r>
              <a:rPr lang="en-US" sz="2400" dirty="0"/>
              <a:t> – above all the methods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DBD5E7-BC3B-41D8-9415-61764175DE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10821" y="1612303"/>
            <a:ext cx="7563342" cy="34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1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6E82-C6CB-424F-B9F5-5E5AA3DE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setOnClickListener</a:t>
            </a:r>
            <a:r>
              <a:rPr lang="en-US" dirty="0"/>
              <a:t> and </a:t>
            </a:r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AEAB-2F8B-441E-A047-7BD3CEC9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2007" y="1910103"/>
            <a:ext cx="3153747" cy="2054628"/>
          </a:xfrm>
        </p:spPr>
        <p:txBody>
          <a:bodyPr>
            <a:normAutofit/>
          </a:bodyPr>
          <a:lstStyle/>
          <a:p>
            <a:r>
              <a:rPr lang="en-US" sz="2400" dirty="0"/>
              <a:t>Type first line of code in box.</a:t>
            </a:r>
          </a:p>
          <a:p>
            <a:r>
              <a:rPr lang="en-US" sz="2400" dirty="0"/>
              <a:t>Most of the rest will be entered automatically.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0B492-19FE-4055-AEE1-B15EBF68AD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6576" y="1186654"/>
            <a:ext cx="7303116" cy="47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18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C462-5EEA-44C7-B1E0-A4DDC486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1" y="190850"/>
            <a:ext cx="11165746" cy="1143000"/>
          </a:xfrm>
        </p:spPr>
        <p:txBody>
          <a:bodyPr>
            <a:normAutofit/>
          </a:bodyPr>
          <a:lstStyle/>
          <a:p>
            <a:r>
              <a:rPr lang="en-US" dirty="0"/>
              <a:t>Add Calendar and </a:t>
            </a:r>
            <a:r>
              <a:rPr lang="en-US" dirty="0" err="1"/>
              <a:t>DateFormat</a:t>
            </a:r>
            <a:r>
              <a:rPr lang="en-US" dirty="0"/>
              <a:t> objects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F62379-E857-4EFA-9B9C-5DDF1F5E2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0509" y="762350"/>
            <a:ext cx="3265629" cy="6095650"/>
          </a:xfrm>
        </p:spPr>
        <p:txBody>
          <a:bodyPr>
            <a:normAutofit/>
          </a:bodyPr>
          <a:lstStyle/>
          <a:p>
            <a:r>
              <a:rPr lang="en-US" sz="2400" dirty="0"/>
              <a:t>Calendar class</a:t>
            </a:r>
          </a:p>
          <a:p>
            <a:pPr lvl="1"/>
            <a:r>
              <a:rPr lang="en-US" sz="2400" dirty="0"/>
              <a:t>Converts between an Date object and set of integer fields.</a:t>
            </a:r>
          </a:p>
          <a:p>
            <a:pPr lvl="1"/>
            <a:r>
              <a:rPr lang="en-US" sz="2400" dirty="0" err="1"/>
              <a:t>getInstance</a:t>
            </a:r>
            <a:r>
              <a:rPr lang="en-US" sz="2400" dirty="0"/>
              <a:t>() – returns calendar date and time based on system settings</a:t>
            </a:r>
          </a:p>
          <a:p>
            <a:r>
              <a:rPr lang="en-US" sz="2400" dirty="0" err="1"/>
              <a:t>DateFormat</a:t>
            </a:r>
            <a:r>
              <a:rPr lang="en-US" sz="2400" dirty="0"/>
              <a:t> class</a:t>
            </a:r>
          </a:p>
          <a:p>
            <a:pPr lvl="1"/>
            <a:r>
              <a:rPr lang="en-US" sz="2200" dirty="0"/>
              <a:t>Sets date to default long style for default country format</a:t>
            </a:r>
          </a:p>
          <a:p>
            <a:pPr lvl="1"/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02A40D-3D0F-48AA-BF81-5D62B6891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73271" y="1035271"/>
            <a:ext cx="7278027" cy="55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3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8559"/>
            <a:ext cx="10478278" cy="723122"/>
          </a:xfrm>
        </p:spPr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 err="1"/>
              <a:t>DatePickerDialog</a:t>
            </a:r>
            <a:r>
              <a:rPr lang="en-US" dirty="0"/>
              <a:t> to </a:t>
            </a:r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095" y="1213262"/>
            <a:ext cx="2304660" cy="5402142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err="1"/>
              <a:t>DatePickerDialog</a:t>
            </a:r>
            <a:r>
              <a:rPr lang="en-US" sz="1900" dirty="0"/>
              <a:t>:</a:t>
            </a:r>
          </a:p>
          <a:p>
            <a:pPr lvl="1"/>
            <a:r>
              <a:rPr lang="en-US" sz="1900" i="0" dirty="0"/>
              <a:t>Uses instance of Calendar class, c, to access system data.</a:t>
            </a:r>
          </a:p>
          <a:p>
            <a:pPr lvl="1"/>
            <a:r>
              <a:rPr lang="en-US" sz="1900" dirty="0"/>
              <a:t>Uses get() method to retrieve data</a:t>
            </a:r>
          </a:p>
          <a:p>
            <a:pPr lvl="1"/>
            <a:r>
              <a:rPr lang="en-US" sz="1900" dirty="0"/>
              <a:t>Uses set() method to set data</a:t>
            </a:r>
          </a:p>
          <a:p>
            <a:pPr lvl="1"/>
            <a:r>
              <a:rPr lang="en-US" sz="1900" dirty="0"/>
              <a:t>The d parameter will be created in next slide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B9C893-CF2F-4969-8796-C487D954C1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5755" y="2766973"/>
            <a:ext cx="8892552" cy="49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9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72-7B6F-47D1-B7C4-88764DA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17"/>
            <a:ext cx="9601200" cy="1075189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of Project (Delete HelloWorld text, select Nexus 10, keep as Constraint Layout for now):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B6159B-FFEF-4E3C-B811-E80D09279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337" y="2151867"/>
            <a:ext cx="8574833" cy="441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6" y="144625"/>
            <a:ext cx="9601200" cy="723122"/>
          </a:xfrm>
        </p:spPr>
        <p:txBody>
          <a:bodyPr>
            <a:normAutofit/>
          </a:bodyPr>
          <a:lstStyle/>
          <a:p>
            <a:r>
              <a:rPr lang="en-US" dirty="0"/>
              <a:t>Define </a:t>
            </a:r>
            <a:r>
              <a:rPr lang="en-US" dirty="0" err="1"/>
              <a:t>OnDateSetListener</a:t>
            </a:r>
            <a:r>
              <a:rPr lang="en-US" dirty="0"/>
              <a:t> object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453" y="1520976"/>
            <a:ext cx="3816222" cy="2882132"/>
          </a:xfrm>
        </p:spPr>
        <p:txBody>
          <a:bodyPr>
            <a:normAutofit/>
          </a:bodyPr>
          <a:lstStyle/>
          <a:p>
            <a:r>
              <a:rPr lang="en-US" sz="2800" dirty="0"/>
              <a:t>Defines d parameter from previous slide</a:t>
            </a:r>
          </a:p>
          <a:p>
            <a:r>
              <a:rPr lang="en-US" sz="2800" dirty="0"/>
              <a:t>Purpose is to listen for a callback that indicates user is done entering date.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D8166-CEF2-424D-A5D4-FD938EFE02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9176" y="2025300"/>
            <a:ext cx="7354697" cy="18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6" y="144625"/>
            <a:ext cx="9601200" cy="723122"/>
          </a:xfrm>
        </p:spPr>
        <p:txBody>
          <a:bodyPr>
            <a:normAutofit/>
          </a:bodyPr>
          <a:lstStyle/>
          <a:p>
            <a:r>
              <a:rPr lang="en-US" dirty="0"/>
              <a:t>Add code to </a:t>
            </a:r>
            <a:r>
              <a:rPr lang="en-US" dirty="0" err="1"/>
              <a:t>onDateSet</a:t>
            </a:r>
            <a:r>
              <a:rPr lang="en-US" dirty="0"/>
              <a:t> Method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4106" y="933146"/>
            <a:ext cx="3241404" cy="561865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 the object of the Calendar class, c, and the set method.</a:t>
            </a:r>
          </a:p>
          <a:p>
            <a:r>
              <a:rPr lang="en-US" sz="2400" dirty="0"/>
              <a:t>Use parameters from automatically created </a:t>
            </a:r>
            <a:r>
              <a:rPr lang="en-US" sz="2400" dirty="0" err="1"/>
              <a:t>onDateSet</a:t>
            </a:r>
            <a:r>
              <a:rPr lang="en-US" sz="2400" dirty="0"/>
              <a:t> method (year, month, </a:t>
            </a:r>
            <a:r>
              <a:rPr lang="en-US" sz="2400" dirty="0" err="1"/>
              <a:t>dayOfMonth</a:t>
            </a:r>
            <a:r>
              <a:rPr lang="en-US" sz="2400" dirty="0"/>
              <a:t>).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getTime</a:t>
            </a:r>
            <a:r>
              <a:rPr lang="en-US" sz="2400" dirty="0"/>
              <a:t>() method within </a:t>
            </a:r>
            <a:r>
              <a:rPr lang="en-US" sz="2400" dirty="0" err="1"/>
              <a:t>fmtDate</a:t>
            </a:r>
            <a:r>
              <a:rPr lang="en-US" sz="2400" dirty="0"/>
              <a:t> object to display the time.</a:t>
            </a:r>
          </a:p>
          <a:p>
            <a:pPr lvl="1"/>
            <a:r>
              <a:rPr lang="en-US" sz="2400" dirty="0"/>
              <a:t>Only date will be displayed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48779F-2ADF-4D28-A400-AC8B937FDB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89561" y="2221361"/>
            <a:ext cx="7278333" cy="11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4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running, you should have this: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6F500B-979B-40FA-B5E0-F5A35C222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94" y="990600"/>
            <a:ext cx="7916412" cy="53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9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92C7-09B2-4D18-9C97-726DE9B5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8437"/>
          </a:xfrm>
        </p:spPr>
        <p:txBody>
          <a:bodyPr/>
          <a:lstStyle/>
          <a:p>
            <a:r>
              <a:rPr lang="en-US" dirty="0"/>
              <a:t>When running, select Nexus 10 API 22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928317-935C-45E7-8C58-76719C76C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541" y="1403474"/>
            <a:ext cx="6827279" cy="51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54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9" y="331237"/>
            <a:ext cx="10758196" cy="872413"/>
          </a:xfrm>
        </p:spPr>
        <p:txBody>
          <a:bodyPr>
            <a:normAutofit/>
          </a:bodyPr>
          <a:lstStyle/>
          <a:p>
            <a:r>
              <a:rPr lang="en-US" dirty="0"/>
              <a:t>Run the app. You should get this: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F6DFA-FEF6-4246-9FB1-5A16530CB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019" y="1082351"/>
            <a:ext cx="8177951" cy="53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FC37A-D5A5-456C-B998-1F40959A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9228"/>
            <a:ext cx="9601200" cy="816429"/>
          </a:xfrm>
        </p:spPr>
        <p:txBody>
          <a:bodyPr/>
          <a:lstStyle/>
          <a:p>
            <a:r>
              <a:rPr lang="en-US" dirty="0"/>
              <a:t>Click the button, select a date, click OK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41FE55-8578-4CCB-B489-E0638B393B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1682" y="1616136"/>
            <a:ext cx="5168125" cy="344105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677B16-357E-4F03-9FB8-D3A2CF130E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1616135"/>
            <a:ext cx="5339877" cy="344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6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3B23-D176-456F-BB22-BDBDA67C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8630"/>
            <a:ext cx="9601200" cy="748717"/>
          </a:xfrm>
        </p:spPr>
        <p:txBody>
          <a:bodyPr/>
          <a:lstStyle/>
          <a:p>
            <a:r>
              <a:rPr lang="en-US" dirty="0"/>
              <a:t>Final output displays just date, not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BE651C-9019-430A-8E9A-EF968FDA4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145" y="1178653"/>
            <a:ext cx="8284173" cy="54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7587-00CA-464C-BF5B-15C487A7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23" y="247650"/>
            <a:ext cx="9601200" cy="825370"/>
          </a:xfrm>
        </p:spPr>
        <p:txBody>
          <a:bodyPr/>
          <a:lstStyle/>
          <a:p>
            <a:r>
              <a:rPr lang="en-US" dirty="0"/>
              <a:t>Create New Virtual Device (Nexus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9E50-769C-449E-93AD-61B3D9563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381" y="1782147"/>
            <a:ext cx="3912248" cy="3581401"/>
          </a:xfrm>
        </p:spPr>
        <p:txBody>
          <a:bodyPr>
            <a:normAutofit/>
          </a:bodyPr>
          <a:lstStyle/>
          <a:p>
            <a:r>
              <a:rPr lang="en-US" sz="2800" dirty="0"/>
              <a:t>In menu bar, select the following:</a:t>
            </a:r>
          </a:p>
          <a:p>
            <a:pPr lvl="1"/>
            <a:r>
              <a:rPr lang="en-US" sz="2800" dirty="0"/>
              <a:t>Tools-&gt;AVD Manager</a:t>
            </a:r>
          </a:p>
          <a:p>
            <a:r>
              <a:rPr lang="en-US" sz="2800" dirty="0"/>
              <a:t>In the window that appears, click the </a:t>
            </a:r>
            <a:r>
              <a:rPr lang="en-US" sz="2800" b="1" dirty="0"/>
              <a:t>Create Virtual Device… </a:t>
            </a:r>
            <a:r>
              <a:rPr lang="en-US" sz="2800" dirty="0"/>
              <a:t>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6C037-225D-4980-A88F-45B2C090F6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2629" y="2086148"/>
            <a:ext cx="7132526" cy="26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5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7587-00CA-464C-BF5B-15C487A7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23" y="247650"/>
            <a:ext cx="9601200" cy="825370"/>
          </a:xfrm>
        </p:spPr>
        <p:txBody>
          <a:bodyPr/>
          <a:lstStyle/>
          <a:p>
            <a:r>
              <a:rPr lang="en-US" dirty="0"/>
              <a:t>Select a Device Definition (Nexus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9E50-769C-449E-93AD-61B3D9563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381" y="1782147"/>
            <a:ext cx="3912248" cy="3581401"/>
          </a:xfrm>
        </p:spPr>
        <p:txBody>
          <a:bodyPr>
            <a:normAutofit/>
          </a:bodyPr>
          <a:lstStyle/>
          <a:p>
            <a:r>
              <a:rPr lang="en-US" sz="2800" dirty="0"/>
              <a:t>Select Tablet in the Category area</a:t>
            </a:r>
          </a:p>
          <a:p>
            <a:r>
              <a:rPr lang="en-US" sz="2800" dirty="0"/>
              <a:t>Select Nexus 10 from the list of devices</a:t>
            </a:r>
          </a:p>
          <a:p>
            <a:r>
              <a:rPr lang="en-US" sz="2800" dirty="0"/>
              <a:t>Click Next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DC0C22-367E-404D-965E-53B922A3DA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0599" y="1269417"/>
            <a:ext cx="7351452" cy="50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0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7587-00CA-464C-BF5B-15C487A7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23" y="247650"/>
            <a:ext cx="9601200" cy="825370"/>
          </a:xfrm>
        </p:spPr>
        <p:txBody>
          <a:bodyPr/>
          <a:lstStyle/>
          <a:p>
            <a:r>
              <a:rPr lang="en-US" dirty="0"/>
              <a:t>Select System Image (Lollipop)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9E50-769C-449E-93AD-61B3D9563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381" y="1782147"/>
            <a:ext cx="3912248" cy="3581401"/>
          </a:xfrm>
        </p:spPr>
        <p:txBody>
          <a:bodyPr>
            <a:normAutofit/>
          </a:bodyPr>
          <a:lstStyle/>
          <a:p>
            <a:r>
              <a:rPr lang="en-US" sz="2800" dirty="0"/>
              <a:t>Click the Recommended tab</a:t>
            </a:r>
          </a:p>
          <a:p>
            <a:r>
              <a:rPr lang="en-US" sz="2800" dirty="0"/>
              <a:t>Select Lollipop</a:t>
            </a:r>
          </a:p>
          <a:p>
            <a:pPr lvl="1"/>
            <a:r>
              <a:rPr lang="en-US" sz="2800" dirty="0"/>
              <a:t>You may have to download it first</a:t>
            </a:r>
          </a:p>
          <a:p>
            <a:r>
              <a:rPr lang="en-US" sz="2800" dirty="0"/>
              <a:t>Click Next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1B5F22-A5AF-4F45-82BA-2DCC2D689E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60266" y="1297934"/>
            <a:ext cx="7414967" cy="501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2AB5-03A7-4CCD-A8DC-0DEA7D15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98" y="387220"/>
            <a:ext cx="9601200" cy="713792"/>
          </a:xfrm>
        </p:spPr>
        <p:txBody>
          <a:bodyPr/>
          <a:lstStyle/>
          <a:p>
            <a:r>
              <a:rPr lang="en-US" dirty="0"/>
              <a:t>Click Finish to exit the AVD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DE44E9A-50DE-42E8-93F8-9E74F8778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318" y="1270513"/>
            <a:ext cx="7677646" cy="520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39"/>
            <a:ext cx="9601200" cy="1318143"/>
          </a:xfrm>
        </p:spPr>
        <p:txBody>
          <a:bodyPr/>
          <a:lstStyle/>
          <a:p>
            <a:r>
              <a:rPr lang="en-US" dirty="0"/>
              <a:t>Add keys in Translations Editor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788" y="889810"/>
            <a:ext cx="2626902" cy="5299787"/>
          </a:xfrm>
        </p:spPr>
        <p:txBody>
          <a:bodyPr>
            <a:noAutofit/>
          </a:bodyPr>
          <a:lstStyle/>
          <a:p>
            <a:r>
              <a:rPr lang="en-US" sz="2400" dirty="0"/>
              <a:t>Open the Translations Editor</a:t>
            </a:r>
          </a:p>
          <a:p>
            <a:r>
              <a:rPr lang="en-US" sz="2400" dirty="0"/>
              <a:t>Add the keys in the table on the right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textDescription</a:t>
            </a:r>
            <a:r>
              <a:rPr lang="en-US" sz="2400" dirty="0"/>
              <a:t> key should have the text in the following text box: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D47164-D221-4C03-A06B-F07CF9E723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36302" y="1934838"/>
            <a:ext cx="8489399" cy="1318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73B55-2044-4121-B3E4-B377E9D392DC}"/>
              </a:ext>
            </a:extLst>
          </p:cNvPr>
          <p:cNvSpPr txBox="1"/>
          <p:nvPr/>
        </p:nvSpPr>
        <p:spPr>
          <a:xfrm>
            <a:off x="3463546" y="4562670"/>
            <a:ext cx="8005666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Sailing Adventures located at Kona Harbor on the Big Island of Hawaii has a simple sailing philosophy – We Create Adventure! Our experience, expertise, and knowledge of the high seas provide our customers with the best chance of having an enjoyable and productive sailing adventure. Select a date for your sailing day trip.</a:t>
            </a:r>
          </a:p>
        </p:txBody>
      </p:sp>
    </p:spTree>
    <p:extLst>
      <p:ext uri="{BB962C8B-B14F-4D97-AF65-F5344CB8AC3E}">
        <p14:creationId xmlns:p14="http://schemas.microsoft.com/office/powerpoint/2010/main" val="42928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08B3-1F91-4C2A-88CE-396B4E5D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5923"/>
            <a:ext cx="9601200" cy="909734"/>
          </a:xfrm>
        </p:spPr>
        <p:txBody>
          <a:bodyPr/>
          <a:lstStyle/>
          <a:p>
            <a:r>
              <a:rPr lang="en-US" dirty="0"/>
              <a:t>Add sail.png file to drawable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35D0-4819-4A5C-A2D5-F01D2A0FA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19469"/>
            <a:ext cx="4447786" cy="2400302"/>
          </a:xfrm>
        </p:spPr>
        <p:txBody>
          <a:bodyPr>
            <a:normAutofit/>
          </a:bodyPr>
          <a:lstStyle/>
          <a:p>
            <a:r>
              <a:rPr lang="en-US" sz="2800" dirty="0"/>
              <a:t>Download the sail.png file from Canvas</a:t>
            </a:r>
          </a:p>
          <a:p>
            <a:r>
              <a:rPr lang="en-US" sz="2800" dirty="0"/>
              <a:t>Copy and pasted this file into the drawable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F3309-C782-48E9-A78C-EEB126C57B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0675" y="1263131"/>
            <a:ext cx="4809447" cy="48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0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D6D9-F8C9-4D01-91CA-301CE82C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349898"/>
            <a:ext cx="9601200" cy="956388"/>
          </a:xfrm>
        </p:spPr>
        <p:txBody>
          <a:bodyPr/>
          <a:lstStyle/>
          <a:p>
            <a:r>
              <a:rPr lang="en-US" dirty="0"/>
              <a:t>Change to Linear Layout (Horizontal)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344E-E8E1-49B4-B408-86A1EB70E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3886" y="1096346"/>
            <a:ext cx="3940628" cy="5411756"/>
          </a:xfrm>
        </p:spPr>
        <p:txBody>
          <a:bodyPr>
            <a:normAutofit/>
          </a:bodyPr>
          <a:lstStyle/>
          <a:p>
            <a:r>
              <a:rPr lang="en-US" sz="2800" dirty="0"/>
              <a:t>Convert the Constraint Layout to a Relative Layout</a:t>
            </a:r>
          </a:p>
          <a:p>
            <a:r>
              <a:rPr lang="en-US" sz="2800" dirty="0"/>
              <a:t>In Palette, select </a:t>
            </a:r>
            <a:r>
              <a:rPr lang="en-US" sz="2800" b="1" dirty="0"/>
              <a:t>Layouts</a:t>
            </a:r>
          </a:p>
          <a:p>
            <a:r>
              <a:rPr lang="en-US" sz="2800" dirty="0"/>
              <a:t>Then select </a:t>
            </a:r>
            <a:r>
              <a:rPr lang="en-US" sz="2800" b="1" dirty="0"/>
              <a:t>Linear Layout (Horizontal)</a:t>
            </a:r>
          </a:p>
          <a:p>
            <a:r>
              <a:rPr lang="en-US" sz="2800" dirty="0"/>
              <a:t>Drag and drop this layout onto the emulator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3FFC8-3692-4810-8B7D-FEFD7623F8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5806" y="1021701"/>
            <a:ext cx="3212839" cy="56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027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685</Words>
  <Application>Microsoft Office PowerPoint</Application>
  <PresentationFormat>Widescreen</PresentationFormat>
  <Paragraphs>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Franklin Gothic Book</vt:lpstr>
      <vt:lpstr>Crop</vt:lpstr>
      <vt:lpstr>COSP230  Ch. 8</vt:lpstr>
      <vt:lpstr>Start of Project (Delete HelloWorld text, select Nexus 10, keep as Constraint Layout for now):</vt:lpstr>
      <vt:lpstr>Create New Virtual Device (Nexus 10)</vt:lpstr>
      <vt:lpstr>Select a Device Definition (Nexus 10)</vt:lpstr>
      <vt:lpstr>Select System Image (Lollipop)</vt:lpstr>
      <vt:lpstr>Click Finish to exit the AVD</vt:lpstr>
      <vt:lpstr>Add keys in Translations Editor</vt:lpstr>
      <vt:lpstr>Add sail.png file to drawable folder</vt:lpstr>
      <vt:lpstr>Change to Linear Layout (Horizontal)</vt:lpstr>
      <vt:lpstr>You should now have this:</vt:lpstr>
      <vt:lpstr>Update activity_main.xml for LinearLayout</vt:lpstr>
      <vt:lpstr>Update activity_main.xml to add ImageView</vt:lpstr>
      <vt:lpstr>Add code for a TableLayout</vt:lpstr>
      <vt:lpstr>Code for Table Row 1 and Row 2</vt:lpstr>
      <vt:lpstr>Code for Table Row 3 and Row 4 </vt:lpstr>
      <vt:lpstr>Update java code in MainActivity.java</vt:lpstr>
      <vt:lpstr>Define setOnClickListener and onClick</vt:lpstr>
      <vt:lpstr>Add Calendar and DateFormat objects</vt:lpstr>
      <vt:lpstr>Add DatePickerDialog to onClick</vt:lpstr>
      <vt:lpstr>Define OnDateSetListener object</vt:lpstr>
      <vt:lpstr>Add code to onDateSet Method</vt:lpstr>
      <vt:lpstr>Before running, you should have this:</vt:lpstr>
      <vt:lpstr>When running, select Nexus 10 API 22</vt:lpstr>
      <vt:lpstr>Run the app. You should get this:</vt:lpstr>
      <vt:lpstr>Click the button, select a date, click OK</vt:lpstr>
      <vt:lpstr>Final output displays just date, not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COSP230  Ch. 1</dc:title>
  <dc:creator>kmuldrow</dc:creator>
  <cp:lastModifiedBy>kmuldrow</cp:lastModifiedBy>
  <cp:revision>154</cp:revision>
  <dcterms:created xsi:type="dcterms:W3CDTF">2018-09-23T20:00:14Z</dcterms:created>
  <dcterms:modified xsi:type="dcterms:W3CDTF">2018-11-03T23:01:41Z</dcterms:modified>
</cp:coreProperties>
</file>