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46" r:id="rId3"/>
    <p:sldId id="347" r:id="rId4"/>
    <p:sldId id="263" r:id="rId5"/>
    <p:sldId id="279" r:id="rId6"/>
    <p:sldId id="306" r:id="rId7"/>
    <p:sldId id="319" r:id="rId8"/>
    <p:sldId id="340" r:id="rId9"/>
    <p:sldId id="329" r:id="rId10"/>
    <p:sldId id="332" r:id="rId11"/>
    <p:sldId id="341" r:id="rId12"/>
    <p:sldId id="342" r:id="rId13"/>
    <p:sldId id="320" r:id="rId14"/>
    <p:sldId id="343" r:id="rId15"/>
    <p:sldId id="344" r:id="rId16"/>
    <p:sldId id="345" r:id="rId17"/>
    <p:sldId id="304" r:id="rId18"/>
    <p:sldId id="33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EDE1-8586-4515-8F6E-57CC76173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COSP230  Ch.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F37E2-5582-420B-8327-480842AF1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Persistent Data</a:t>
            </a:r>
          </a:p>
        </p:txBody>
      </p:sp>
    </p:spTree>
    <p:extLst>
      <p:ext uri="{BB962C8B-B14F-4D97-AF65-F5344CB8AC3E}">
        <p14:creationId xmlns:p14="http://schemas.microsoft.com/office/powerpoint/2010/main" val="27724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71848" y="236912"/>
            <a:ext cx="9601200" cy="727364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second activity named Payment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64523" y="1055715"/>
            <a:ext cx="2626822" cy="35814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Expand the java folder</a:t>
            </a:r>
          </a:p>
          <a:p>
            <a:r>
              <a:rPr lang="en-US" dirty="0"/>
              <a:t>Right-click the first com.example that has the project name and nothing in parentheses</a:t>
            </a:r>
          </a:p>
          <a:p>
            <a:r>
              <a:rPr lang="en-US" dirty="0"/>
              <a:t>In the menus, select the following:</a:t>
            </a:r>
          </a:p>
          <a:p>
            <a:pPr lvl="1"/>
            <a:r>
              <a:rPr lang="en-US" dirty="0"/>
              <a:t>New-&gt;Activity-&gt;Empty Activity</a:t>
            </a:r>
          </a:p>
          <a:p>
            <a:r>
              <a:rPr lang="en-US" dirty="0"/>
              <a:t>Fill out the Configure Activity window like the example on the right and click Finish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954EAE-6BD3-45AC-935C-2117E29910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70321" y="964276"/>
            <a:ext cx="6603233" cy="562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0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B0CB-1974-4BC2-9C05-8B7DD395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720" y="247650"/>
            <a:ext cx="10683025" cy="1485900"/>
          </a:xfrm>
        </p:spPr>
        <p:txBody>
          <a:bodyPr/>
          <a:lstStyle/>
          <a:p>
            <a:r>
              <a:rPr lang="en-US" dirty="0"/>
              <a:t>Convert activity_payment.xml to a Relative Layout and get this: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DA9E55-DFF9-44C2-99AF-850798A74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427" y="1465777"/>
            <a:ext cx="6883183" cy="526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3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9C62-0740-42D4-9E2F-D945B5AD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4" y="233266"/>
            <a:ext cx="9601200" cy="695131"/>
          </a:xfrm>
        </p:spPr>
        <p:txBody>
          <a:bodyPr/>
          <a:lstStyle/>
          <a:p>
            <a:r>
              <a:rPr lang="en-US" dirty="0"/>
              <a:t>Update activity_payment.xml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AD3F1-6226-48B7-91A1-41910B369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755" y="998375"/>
            <a:ext cx="3648269" cy="5626359"/>
          </a:xfrm>
        </p:spPr>
        <p:txBody>
          <a:bodyPr>
            <a:noAutofit/>
          </a:bodyPr>
          <a:lstStyle/>
          <a:p>
            <a:r>
              <a:rPr lang="en-US" dirty="0"/>
              <a:t>Click the Text tab for activity_payment.xml</a:t>
            </a:r>
          </a:p>
          <a:p>
            <a:r>
              <a:rPr lang="en-US" dirty="0"/>
              <a:t>Add the following code between the &lt;RelativeLayout&gt; and &lt;/RelativeLayout&gt; tags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A1E8E1-D773-45C6-BE04-BD7E410255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7844" y="998374"/>
            <a:ext cx="6201621" cy="570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6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6E82-C6CB-424F-B9F5-5E5AA3DE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551" y="206062"/>
            <a:ext cx="10166797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java code in MainActivity.java,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AEAB-2F8B-441E-A047-7BD3CEC98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195" y="1165133"/>
            <a:ext cx="4068671" cy="3855436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Add the highlighted lines of code</a:t>
            </a:r>
          </a:p>
          <a:p>
            <a:r>
              <a:rPr lang="en-US" sz="2400" dirty="0"/>
              <a:t>The three variables come after the public class MainActivity line</a:t>
            </a:r>
          </a:p>
          <a:p>
            <a:r>
              <a:rPr lang="en-US" sz="2400" dirty="0"/>
              <a:t>Everything else must come after the setContentView line in the onCreate method.</a:t>
            </a:r>
          </a:p>
          <a:p>
            <a:pPr lvl="1"/>
            <a:r>
              <a:rPr lang="en-US" sz="2400" dirty="0"/>
              <a:t>The onClick method will create itself once you finish the signature for the  button.setOnClickListener method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CB33220-B81E-4F00-8517-0176C77D79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5352" y="949012"/>
            <a:ext cx="6687059" cy="570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3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6E82-C6CB-424F-B9F5-5E5AA3DE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551" y="206062"/>
            <a:ext cx="10166797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java code in MainActivity.java,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AEAB-2F8B-441E-A047-7BD3CEC98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0316" y="1043521"/>
            <a:ext cx="3768697" cy="5035307"/>
          </a:xfrm>
        </p:spPr>
        <p:txBody>
          <a:bodyPr>
            <a:normAutofit/>
          </a:bodyPr>
          <a:lstStyle/>
          <a:p>
            <a:r>
              <a:rPr lang="en-US" sz="1600" dirty="0"/>
              <a:t>Add the highlighted lines of code, which do the following:</a:t>
            </a:r>
          </a:p>
          <a:p>
            <a:pPr lvl="1"/>
            <a:r>
              <a:rPr lang="en-US" sz="1400" dirty="0"/>
              <a:t>Create a SharedPreferences object to store data from this activity to use in another activity</a:t>
            </a:r>
          </a:p>
          <a:p>
            <a:pPr lvl="1"/>
            <a:r>
              <a:rPr lang="en-US" sz="1400" dirty="0"/>
              <a:t>Create a SharedPreferences editor, which is required add, modify, or delete content.</a:t>
            </a:r>
          </a:p>
          <a:p>
            <a:pPr lvl="2"/>
            <a:r>
              <a:rPr lang="en-US" sz="1200" dirty="0"/>
              <a:t>Methods that start with put (putInt(), putFloat(), etc) add data to the editor. Can add Boolean and String data as well.</a:t>
            </a:r>
          </a:p>
          <a:p>
            <a:pPr lvl="2"/>
            <a:r>
              <a:rPr lang="en-US" sz="1200" dirty="0"/>
              <a:t>remove() method removes a specific preference</a:t>
            </a:r>
          </a:p>
          <a:p>
            <a:pPr lvl="2"/>
            <a:r>
              <a:rPr lang="en-US" sz="1200" dirty="0"/>
              <a:t>clear() method removes all preferences</a:t>
            </a:r>
          </a:p>
          <a:p>
            <a:pPr lvl="1"/>
            <a:r>
              <a:rPr lang="en-US" sz="1600" dirty="0"/>
              <a:t>commit() method writes data to an XML file.</a:t>
            </a:r>
          </a:p>
          <a:p>
            <a:pPr lvl="1"/>
            <a:r>
              <a:rPr lang="en-US" sz="1600" dirty="0"/>
              <a:t>startActivity() method starts the Payment activity.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E325E9-FF12-49AA-B006-17CFC2A72E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9013" y="1043521"/>
            <a:ext cx="7342285" cy="52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62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6E82-C6CB-424F-B9F5-5E5AA3DE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62" y="103030"/>
            <a:ext cx="10707711" cy="742950"/>
          </a:xfrm>
        </p:spPr>
        <p:txBody>
          <a:bodyPr>
            <a:normAutofit/>
          </a:bodyPr>
          <a:lstStyle/>
          <a:p>
            <a:r>
              <a:rPr lang="en-US" dirty="0"/>
              <a:t>Update java code in Payment.java,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AEAB-2F8B-441E-A047-7BD3CEC98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196" y="1165133"/>
            <a:ext cx="3137892" cy="3855436"/>
          </a:xfrm>
        </p:spPr>
        <p:txBody>
          <a:bodyPr>
            <a:normAutofit/>
          </a:bodyPr>
          <a:lstStyle/>
          <a:p>
            <a:r>
              <a:rPr lang="en-US" sz="1800" dirty="0"/>
              <a:t>Add the highlighted lines of code</a:t>
            </a:r>
          </a:p>
          <a:p>
            <a:r>
              <a:rPr lang="en-US" sz="1800" dirty="0"/>
              <a:t>Methods that start with get (getInt(), getFloat(), etc) retrieve data from an XML file</a:t>
            </a:r>
          </a:p>
          <a:p>
            <a:pPr lvl="1"/>
            <a:r>
              <a:rPr lang="en-US" sz="1600" dirty="0"/>
              <a:t>Do not need an editor to call get methods.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80DB5C6-6868-4608-835D-6F33DABAEB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72756" y="974768"/>
            <a:ext cx="7699610" cy="56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70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6E82-C6CB-424F-B9F5-5E5AA3DE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62" y="103030"/>
            <a:ext cx="10707711" cy="742950"/>
          </a:xfrm>
        </p:spPr>
        <p:txBody>
          <a:bodyPr>
            <a:normAutofit/>
          </a:bodyPr>
          <a:lstStyle/>
          <a:p>
            <a:r>
              <a:rPr lang="en-US" dirty="0"/>
              <a:t>Update java code in Payment.java,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AEAB-2F8B-441E-A047-7BD3CEC98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196" y="1165133"/>
            <a:ext cx="3137892" cy="3855436"/>
          </a:xfrm>
        </p:spPr>
        <p:txBody>
          <a:bodyPr>
            <a:normAutofit/>
          </a:bodyPr>
          <a:lstStyle/>
          <a:p>
            <a:r>
              <a:rPr lang="en-US" dirty="0"/>
              <a:t>Add the highlighted lines of code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DE3AEF-472E-4E4E-8576-DBD03FBC7B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93549" y="959070"/>
            <a:ext cx="7672630" cy="555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19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14A5-D4C1-42E9-BF98-22CC602D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39" y="331237"/>
            <a:ext cx="10758196" cy="872413"/>
          </a:xfrm>
        </p:spPr>
        <p:txBody>
          <a:bodyPr>
            <a:normAutofit/>
          </a:bodyPr>
          <a:lstStyle/>
          <a:p>
            <a:r>
              <a:rPr lang="en-US" dirty="0"/>
              <a:t>Run the app and enter the following inputs: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3B5ED6-2C94-4B90-82BD-9D30FEEB5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38300"/>
            <a:ext cx="1790700" cy="358140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3B79105-3B87-4B4A-A39C-BE94B7C60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9603" y="1638300"/>
            <a:ext cx="1792902" cy="3581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05D933-D68A-468D-85DE-5DBB0CC06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783" y="1638300"/>
            <a:ext cx="1806043" cy="3581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4DBD93-72C5-4B4E-AC5A-147E3F574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9104" y="1638300"/>
            <a:ext cx="177102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2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14A5-D4C1-42E9-BF98-22CC602D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2323"/>
            <a:ext cx="9601200" cy="689994"/>
          </a:xfrm>
        </p:spPr>
        <p:txBody>
          <a:bodyPr>
            <a:normAutofit/>
          </a:bodyPr>
          <a:lstStyle/>
          <a:p>
            <a:r>
              <a:rPr lang="en-US" dirty="0"/>
              <a:t>Here is each output:</a:t>
            </a:r>
            <a:endParaRPr lang="en-US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FCD5C5-DA6D-4D98-ACDF-9B4C375D40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1539026"/>
            <a:ext cx="1808299" cy="3581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4B938A-FB89-4E4D-9CA0-4A462F99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551" y="1539026"/>
            <a:ext cx="1775357" cy="3581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713C2A-CAAC-43A9-95B9-6E161D803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560" y="1539026"/>
            <a:ext cx="1790700" cy="3581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1E69BF-397D-4675-A3F8-1C1615E04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2802" y="1539026"/>
            <a:ext cx="177759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6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ED80-0367-4554-AE8E-FF54AE46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742950"/>
          </a:xfrm>
        </p:spPr>
        <p:txBody>
          <a:bodyPr/>
          <a:lstStyle/>
          <a:p>
            <a:r>
              <a:rPr lang="en-US" dirty="0"/>
              <a:t>Persistent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D023-AE77-4988-8AC1-F5A151F92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510" y="1101142"/>
            <a:ext cx="9601200" cy="550920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Data that is permanently stored by an Android app by placing it into an XML file.</a:t>
            </a:r>
          </a:p>
          <a:p>
            <a:r>
              <a:rPr lang="en-US" sz="2400" dirty="0"/>
              <a:t>This is done through </a:t>
            </a:r>
            <a:r>
              <a:rPr lang="en-US" sz="2400" b="1" dirty="0"/>
              <a:t>Shared Preferences</a:t>
            </a:r>
          </a:p>
          <a:p>
            <a:pPr lvl="1"/>
            <a:r>
              <a:rPr lang="en-US" sz="2400" i="0" dirty="0"/>
              <a:t>Can save all types of primitive data (ints, floats, Booleans, Strings)</a:t>
            </a:r>
          </a:p>
          <a:p>
            <a:pPr lvl="1"/>
            <a:r>
              <a:rPr lang="en-US" sz="2400" i="0" dirty="0"/>
              <a:t>Can save user preferences (wallpaper used, etc)</a:t>
            </a:r>
          </a:p>
          <a:p>
            <a:pPr lvl="1"/>
            <a:r>
              <a:rPr lang="en-US" sz="2400" i="0" dirty="0"/>
              <a:t>Usually works as a name-value pair</a:t>
            </a:r>
          </a:p>
          <a:p>
            <a:pPr lvl="2"/>
            <a:r>
              <a:rPr lang="en-US" sz="2200" i="0" dirty="0"/>
              <a:t>Descriptive name fo</a:t>
            </a:r>
            <a:r>
              <a:rPr lang="en-US" sz="2200" dirty="0"/>
              <a:t>r data</a:t>
            </a:r>
          </a:p>
          <a:p>
            <a:pPr lvl="2"/>
            <a:r>
              <a:rPr lang="en-US" sz="2200" i="0" dirty="0"/>
              <a:t>Actual value</a:t>
            </a:r>
          </a:p>
          <a:p>
            <a:pPr lvl="1"/>
            <a:r>
              <a:rPr lang="en-US" sz="2400" i="0" dirty="0"/>
              <a:t>Must complete these steps</a:t>
            </a:r>
          </a:p>
          <a:p>
            <a:pPr lvl="2"/>
            <a:r>
              <a:rPr lang="en-US" sz="2200" dirty="0"/>
              <a:t>Create an instance of the SharedPreferences file</a:t>
            </a:r>
          </a:p>
          <a:p>
            <a:pPr lvl="2"/>
            <a:r>
              <a:rPr lang="en-US" sz="2200" i="0" dirty="0"/>
              <a:t>Create a Shared</a:t>
            </a:r>
            <a:r>
              <a:rPr lang="en-US" sz="2200" dirty="0"/>
              <a:t>Preferences.Editor object</a:t>
            </a:r>
          </a:p>
          <a:p>
            <a:pPr lvl="2"/>
            <a:r>
              <a:rPr lang="en-US" sz="2200" i="0" dirty="0"/>
              <a:t>Assign values into editor object usin</a:t>
            </a:r>
            <a:r>
              <a:rPr lang="en-US" sz="2200" dirty="0"/>
              <a:t>g any put method (putInt(), putFloat(), putBoolean(), putString())</a:t>
            </a:r>
          </a:p>
          <a:p>
            <a:pPr lvl="2"/>
            <a:r>
              <a:rPr lang="en-US" sz="2200" i="0" dirty="0"/>
              <a:t>Save values to file by using the commit() method</a:t>
            </a:r>
          </a:p>
        </p:txBody>
      </p:sp>
    </p:spTree>
    <p:extLst>
      <p:ext uri="{BB962C8B-B14F-4D97-AF65-F5344CB8AC3E}">
        <p14:creationId xmlns:p14="http://schemas.microsoft.com/office/powerpoint/2010/main" val="385527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A5B8-B015-4F5B-B662-5A222912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32009"/>
            <a:ext cx="9601200" cy="858591"/>
          </a:xfrm>
        </p:spPr>
        <p:txBody>
          <a:bodyPr/>
          <a:lstStyle/>
          <a:p>
            <a:r>
              <a:rPr lang="en-US" dirty="0"/>
              <a:t>Other ways to save data from an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00BD4-FA47-4A2F-BDC4-1820111AD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26901"/>
            <a:ext cx="9601200" cy="5599089"/>
          </a:xfrm>
        </p:spPr>
        <p:txBody>
          <a:bodyPr>
            <a:normAutofit/>
          </a:bodyPr>
          <a:lstStyle/>
          <a:p>
            <a:r>
              <a:rPr lang="en-US" sz="2400" dirty="0"/>
              <a:t>Using Internal Storage</a:t>
            </a:r>
          </a:p>
          <a:p>
            <a:pPr lvl="1"/>
            <a:r>
              <a:rPr lang="en-US" sz="2400" dirty="0"/>
              <a:t>Files saved on device’s internal drive</a:t>
            </a:r>
          </a:p>
          <a:p>
            <a:pPr lvl="1"/>
            <a:r>
              <a:rPr lang="en-US" sz="2400" dirty="0"/>
              <a:t>Saved files only available to the app that created the files.</a:t>
            </a:r>
          </a:p>
          <a:p>
            <a:r>
              <a:rPr lang="en-US" sz="2400" dirty="0"/>
              <a:t>Using External Storage (USB Drive, SD card, etc)</a:t>
            </a:r>
          </a:p>
          <a:p>
            <a:pPr lvl="1"/>
            <a:r>
              <a:rPr lang="en-US" sz="2400" dirty="0"/>
              <a:t>Need WRITE_EXTERNAL_STORAGE and READ_EXTERNAL_STORAGE  in AndroidManifest.xml</a:t>
            </a:r>
          </a:p>
          <a:p>
            <a:r>
              <a:rPr lang="en-US" sz="2400" dirty="0"/>
              <a:t>Using SQLite Databases</a:t>
            </a:r>
          </a:p>
          <a:p>
            <a:pPr lvl="1"/>
            <a:r>
              <a:rPr lang="en-US" sz="2400" dirty="0"/>
              <a:t>SQLite is embedded into user’s program or browser</a:t>
            </a:r>
          </a:p>
          <a:p>
            <a:pPr lvl="1"/>
            <a:r>
              <a:rPr lang="en-US" sz="2400" dirty="0"/>
              <a:t>Stored data persists even after app is terminated</a:t>
            </a:r>
          </a:p>
          <a:p>
            <a:r>
              <a:rPr lang="en-US" sz="2400" dirty="0"/>
              <a:t>Using a Network Connection</a:t>
            </a:r>
          </a:p>
          <a:p>
            <a:pPr lvl="1"/>
            <a:r>
              <a:rPr lang="en-US" sz="2400" dirty="0"/>
              <a:t>Data stored in a web service</a:t>
            </a:r>
          </a:p>
          <a:p>
            <a:pPr lvl="1"/>
            <a:r>
              <a:rPr lang="en-US" sz="2400" dirty="0"/>
              <a:t>If no connection available, data cannot be saved or retrieved</a:t>
            </a:r>
          </a:p>
        </p:txBody>
      </p:sp>
    </p:spTree>
    <p:extLst>
      <p:ext uri="{BB962C8B-B14F-4D97-AF65-F5344CB8AC3E}">
        <p14:creationId xmlns:p14="http://schemas.microsoft.com/office/powerpoint/2010/main" val="152705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3A72-7B6F-47D1-B7C4-88764DA8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2217"/>
            <a:ext cx="9601200" cy="1075189"/>
          </a:xfrm>
        </p:spPr>
        <p:txBody>
          <a:bodyPr>
            <a:normAutofit fontScale="90000"/>
          </a:bodyPr>
          <a:lstStyle/>
          <a:p>
            <a:r>
              <a:rPr lang="en-US" dirty="0"/>
              <a:t>Start of Project (Delete HelloWorld text, select Nexus 5, change to Relative Layout):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4161C0-9C6E-4073-8C00-378979FC8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740" y="1367405"/>
            <a:ext cx="8159054" cy="540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9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0E9CB-D86B-4D83-A18E-3EDB6B08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0739"/>
            <a:ext cx="9601200" cy="1318143"/>
          </a:xfrm>
        </p:spPr>
        <p:txBody>
          <a:bodyPr/>
          <a:lstStyle/>
          <a:p>
            <a:r>
              <a:rPr lang="en-US" dirty="0"/>
              <a:t>Add keys in Translations Editor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E0412-4B5E-4639-9391-69A4A4BC6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0739" y="1455576"/>
            <a:ext cx="2859140" cy="4170783"/>
          </a:xfrm>
        </p:spPr>
        <p:txBody>
          <a:bodyPr>
            <a:noAutofit/>
          </a:bodyPr>
          <a:lstStyle/>
          <a:p>
            <a:r>
              <a:rPr lang="en-US" sz="2800" dirty="0"/>
              <a:t>Open the Translations Editor</a:t>
            </a:r>
          </a:p>
          <a:p>
            <a:r>
              <a:rPr lang="en-US" sz="2800" dirty="0"/>
              <a:t>Add the keys in the table on the right: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1A2B5E-9696-4D87-BED1-B9B0F51FA3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71912" y="1548882"/>
            <a:ext cx="7978612" cy="36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14A5-D4C1-42E9-BF98-22CC602D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49"/>
            <a:ext cx="9601200" cy="1291901"/>
          </a:xfrm>
        </p:spPr>
        <p:txBody>
          <a:bodyPr>
            <a:normAutofit/>
          </a:bodyPr>
          <a:lstStyle/>
          <a:p>
            <a:r>
              <a:rPr lang="en-US" dirty="0"/>
              <a:t>Add graphic files to drawable folder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C72415-2FA5-4114-B9AE-DA6510D84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3688" y="1769701"/>
            <a:ext cx="3641659" cy="3581401"/>
          </a:xfrm>
        </p:spPr>
        <p:txBody>
          <a:bodyPr>
            <a:normAutofit/>
          </a:bodyPr>
          <a:lstStyle/>
          <a:p>
            <a:r>
              <a:rPr lang="en-US" sz="2400" dirty="0"/>
              <a:t>Download the image files from the Ch Ten Images folder (Northern Lights subfolder)</a:t>
            </a:r>
          </a:p>
          <a:p>
            <a:r>
              <a:rPr lang="en-US" sz="2400" dirty="0"/>
              <a:t>Copy and paste the highlighted files into the drawable folder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4D8680-D460-45ED-9408-E35604C1ED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47763" y="1425737"/>
            <a:ext cx="4254857" cy="510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0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9C62-0740-42D4-9E2F-D945B5AD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4" y="233266"/>
            <a:ext cx="9601200" cy="695131"/>
          </a:xfrm>
        </p:spPr>
        <p:txBody>
          <a:bodyPr/>
          <a:lstStyle/>
          <a:p>
            <a:r>
              <a:rPr lang="en-US" dirty="0"/>
              <a:t>Update activity_main.xml, Part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AD3F1-6226-48B7-91A1-41910B369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755" y="998375"/>
            <a:ext cx="3648269" cy="5626359"/>
          </a:xfrm>
        </p:spPr>
        <p:txBody>
          <a:bodyPr>
            <a:noAutofit/>
          </a:bodyPr>
          <a:lstStyle/>
          <a:p>
            <a:r>
              <a:rPr lang="en-US" dirty="0"/>
              <a:t>Click the Text tab for activity_main.xml</a:t>
            </a:r>
          </a:p>
          <a:p>
            <a:r>
              <a:rPr lang="en-US" dirty="0"/>
              <a:t>Add the following code between the &lt;RelativeLayout&gt; and &lt;/RelativeLayout&gt; tags (continued on next slide)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B7F602-5CEB-4562-930B-B4A29FD902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22761" y="998538"/>
            <a:ext cx="4790940" cy="565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1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9C62-0740-42D4-9E2F-D945B5AD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4" y="233266"/>
            <a:ext cx="9601200" cy="695131"/>
          </a:xfrm>
        </p:spPr>
        <p:txBody>
          <a:bodyPr/>
          <a:lstStyle/>
          <a:p>
            <a:r>
              <a:rPr lang="en-US" dirty="0"/>
              <a:t>Update activity_main.xml, Part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AD3F1-6226-48B7-91A1-41910B369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755" y="998375"/>
            <a:ext cx="3648269" cy="5626359"/>
          </a:xfrm>
        </p:spPr>
        <p:txBody>
          <a:bodyPr>
            <a:noAutofit/>
          </a:bodyPr>
          <a:lstStyle/>
          <a:p>
            <a:r>
              <a:rPr lang="en-US" dirty="0"/>
              <a:t>Click the Text tab for activity_main.xml</a:t>
            </a:r>
          </a:p>
          <a:p>
            <a:r>
              <a:rPr lang="en-US" dirty="0"/>
              <a:t>Add the following code between the &lt;RelativeLayout&gt; and &lt;/RelativeLayout&gt; tags (after code on previous slide)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082B1E-23B4-41B2-A5C3-DD45F0331F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8024" y="998375"/>
            <a:ext cx="5673407" cy="562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1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9C62-0740-42D4-9E2F-D945B5AD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4" y="233266"/>
            <a:ext cx="9601200" cy="695131"/>
          </a:xfrm>
        </p:spPr>
        <p:txBody>
          <a:bodyPr>
            <a:normAutofit/>
          </a:bodyPr>
          <a:lstStyle/>
          <a:p>
            <a:r>
              <a:rPr lang="en-US" dirty="0"/>
              <a:t>MainActivity should look like this: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8285A0-5946-4B9B-A346-013ED14C7F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62257" y="928397"/>
            <a:ext cx="3297641" cy="577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104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702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Franklin Gothic Book</vt:lpstr>
      <vt:lpstr>Crop</vt:lpstr>
      <vt:lpstr>COSP230  Ch. 11</vt:lpstr>
      <vt:lpstr>Persistent Data</vt:lpstr>
      <vt:lpstr>Other ways to save data from an app</vt:lpstr>
      <vt:lpstr>Start of Project (Delete HelloWorld text, select Nexus 5, change to Relative Layout):</vt:lpstr>
      <vt:lpstr>Add keys in Translations Editor</vt:lpstr>
      <vt:lpstr>Add graphic files to drawable folder</vt:lpstr>
      <vt:lpstr>Update activity_main.xml, Part 1</vt:lpstr>
      <vt:lpstr>Update activity_main.xml, Part 2</vt:lpstr>
      <vt:lpstr>MainActivity should look like this:</vt:lpstr>
      <vt:lpstr>Create a second activity named Payment</vt:lpstr>
      <vt:lpstr>Convert activity_payment.xml to a Relative Layout and get this:</vt:lpstr>
      <vt:lpstr>Update activity_payment.xml</vt:lpstr>
      <vt:lpstr>Update java code in MainActivity.java, Part 1</vt:lpstr>
      <vt:lpstr>Update java code in MainActivity.java, Part 2</vt:lpstr>
      <vt:lpstr>Update java code in Payment.java, Part 1</vt:lpstr>
      <vt:lpstr>Update java code in Payment.java, Part 2</vt:lpstr>
      <vt:lpstr>Run the app and enter the following inputs:</vt:lpstr>
      <vt:lpstr>Here is each output: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COSP230  Ch. 11</dc:title>
  <cp:lastModifiedBy>kmuldrow</cp:lastModifiedBy>
  <cp:revision>17</cp:revision>
  <dcterms:modified xsi:type="dcterms:W3CDTF">2019-11-24T22:10:03Z</dcterms:modified>
</cp:coreProperties>
</file>