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32"/>
  </p:notesMasterIdLst>
  <p:handoutMasterIdLst>
    <p:handoutMasterId r:id="rId33"/>
  </p:handoutMasterIdLst>
  <p:sldIdLst>
    <p:sldId id="270" r:id="rId3"/>
    <p:sldId id="304" r:id="rId4"/>
    <p:sldId id="376" r:id="rId5"/>
    <p:sldId id="331" r:id="rId6"/>
    <p:sldId id="377" r:id="rId7"/>
    <p:sldId id="378" r:id="rId8"/>
    <p:sldId id="379" r:id="rId9"/>
    <p:sldId id="397" r:id="rId10"/>
    <p:sldId id="380" r:id="rId11"/>
    <p:sldId id="381" r:id="rId12"/>
    <p:sldId id="382" r:id="rId13"/>
    <p:sldId id="399" r:id="rId14"/>
    <p:sldId id="383" r:id="rId15"/>
    <p:sldId id="396" r:id="rId16"/>
    <p:sldId id="384" r:id="rId17"/>
    <p:sldId id="385" r:id="rId18"/>
    <p:sldId id="386" r:id="rId19"/>
    <p:sldId id="387" r:id="rId20"/>
    <p:sldId id="398" r:id="rId21"/>
    <p:sldId id="388" r:id="rId22"/>
    <p:sldId id="302" r:id="rId23"/>
    <p:sldId id="389" r:id="rId24"/>
    <p:sldId id="390" r:id="rId25"/>
    <p:sldId id="392" r:id="rId26"/>
    <p:sldId id="393" r:id="rId27"/>
    <p:sldId id="394" r:id="rId28"/>
    <p:sldId id="395" r:id="rId29"/>
    <p:sldId id="333" r:id="rId30"/>
    <p:sldId id="298"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38" autoAdjust="0"/>
    <p:restoredTop sz="96395" autoAdjust="0"/>
  </p:normalViewPr>
  <p:slideViewPr>
    <p:cSldViewPr snapToGrid="0" snapToObjects="1">
      <p:cViewPr varScale="1">
        <p:scale>
          <a:sx n="72" d="100"/>
          <a:sy n="72" d="100"/>
        </p:scale>
        <p:origin x="1158" y="66"/>
      </p:cViewPr>
      <p:guideLst>
        <p:guide orient="horz" pos="2136"/>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47050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0897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12" name="Shape 26"/>
          <p:cNvSpPr txBox="1">
            <a:spLocks noGrp="1"/>
          </p:cNvSpPr>
          <p:nvPr>
            <p:ph type="body" idx="15" hasCustomPrompt="1"/>
          </p:nvPr>
        </p:nvSpPr>
        <p:spPr>
          <a:xfrm>
            <a:off x="457200" y="56420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15086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496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8929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48678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29810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0" r:id="rId2"/>
    <p:sldLayoutId id="2147483667" r:id="rId3"/>
    <p:sldLayoutId id="2147483651" r:id="rId4"/>
    <p:sldLayoutId id="2147483653"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76108130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xfrm>
            <a:off x="457200" y="859974"/>
            <a:ext cx="8229600" cy="4789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Supplement 3G</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r>
              <a:rPr lang="en-US" altLang="en-US" dirty="0"/>
              <a:t>Graphics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4319" y="1593476"/>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Colors</a:t>
            </a:r>
          </a:p>
        </p:txBody>
      </p:sp>
      <p:sp>
        <p:nvSpPr>
          <p:cNvPr id="3" name="Content Placeholder 2"/>
          <p:cNvSpPr>
            <a:spLocks noGrp="1"/>
          </p:cNvSpPr>
          <p:nvPr>
            <p:ph type="body" idx="1"/>
          </p:nvPr>
        </p:nvSpPr>
        <p:spPr>
          <a:xfrm>
            <a:off x="457200" y="1600200"/>
            <a:ext cx="8229600" cy="746185"/>
          </a:xfrm>
        </p:spPr>
        <p:txBody>
          <a:bodyPr/>
          <a:lstStyle/>
          <a:p>
            <a:r>
              <a:rPr lang="en-US" altLang="en-US" sz="2000" dirty="0"/>
              <a:t>Pass a </a:t>
            </a:r>
            <a:r>
              <a:rPr lang="en-US" altLang="en-US" sz="2000" dirty="0">
                <a:latin typeface="Courier New" panose="02070309020205020404" pitchFamily="49" charset="0"/>
                <a:cs typeface="Courier New" panose="02070309020205020404" pitchFamily="49" charset="0"/>
              </a:rPr>
              <a:t>Color</a:t>
            </a:r>
            <a:r>
              <a:rPr lang="en-US" altLang="en-US" sz="2000" dirty="0"/>
              <a:t> to </a:t>
            </a:r>
            <a:r>
              <a:rPr lang="en-US" altLang="en-US" sz="2000" dirty="0">
                <a:latin typeface="Courier New" panose="02070309020205020404" pitchFamily="49" charset="0"/>
                <a:cs typeface="Courier New" panose="02070309020205020404" pitchFamily="49" charset="0"/>
              </a:rPr>
              <a:t>Graphics</a:t>
            </a:r>
            <a:r>
              <a:rPr lang="en-US" altLang="en-US" sz="2000" dirty="0"/>
              <a:t> object’s </a:t>
            </a:r>
            <a:r>
              <a:rPr lang="en-US" altLang="en-US" sz="2000" dirty="0" err="1">
                <a:latin typeface="Courier New" panose="02070309020205020404" pitchFamily="49" charset="0"/>
                <a:cs typeface="Courier New" panose="02070309020205020404" pitchFamily="49" charset="0"/>
              </a:rPr>
              <a:t>setColor</a:t>
            </a:r>
            <a:r>
              <a:rPr lang="en-US" altLang="en-US" sz="2000" dirty="0"/>
              <a:t> method</a:t>
            </a:r>
          </a:p>
          <a:p>
            <a:pPr lvl="1"/>
            <a:r>
              <a:rPr lang="en-US" altLang="en-US" sz="2000" dirty="0"/>
              <a:t>Subsequent shapes will be drawn in the new color.</a:t>
            </a:r>
          </a:p>
        </p:txBody>
      </p:sp>
      <p:pic>
        <p:nvPicPr>
          <p:cNvPr id="6" name="Picture 3" descr="Computer code has 4 lines. The lines read as follows. Line 1. G period set color left parenthesis color period BLACK right parenthesis semicolon. Line 2. G period fill r e c t left parenthesis 10, 30, 100, 50 right parenthesis semicolon. Line 3. G period set color left parenthesis color period RED right parenthesis semicolon. Line 4. G period fill oval left parenthesis 60, 40, 40, 70 right parenthesis semicolon."/>
          <p:cNvPicPr>
            <a:picLocks noChangeAspect="1"/>
          </p:cNvPicPr>
          <p:nvPr/>
        </p:nvPicPr>
        <p:blipFill>
          <a:blip r:embed="rId2"/>
          <a:stretch>
            <a:fillRect/>
          </a:stretch>
        </p:blipFill>
        <p:spPr>
          <a:xfrm>
            <a:off x="1239418" y="2536973"/>
            <a:ext cx="4905375" cy="1657350"/>
          </a:xfrm>
          <a:prstGeom prst="rect">
            <a:avLst/>
          </a:prstGeom>
        </p:spPr>
      </p:pic>
      <p:pic>
        <p:nvPicPr>
          <p:cNvPr id="8" name="Picture 4" descr="A drawing panel dialog box has a red oval over a black 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5872" y="2436962"/>
            <a:ext cx="1327150" cy="166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5"/>
          <p:cNvSpPr>
            <a:spLocks noGrp="1"/>
          </p:cNvSpPr>
          <p:nvPr>
            <p:ph type="body" idx="13"/>
          </p:nvPr>
        </p:nvSpPr>
        <p:spPr>
          <a:xfrm>
            <a:off x="457200" y="4284900"/>
            <a:ext cx="6678855" cy="640783"/>
          </a:xfrm>
        </p:spPr>
        <p:txBody>
          <a:bodyPr/>
          <a:lstStyle/>
          <a:p>
            <a:r>
              <a:rPr lang="en-US" altLang="en-US" sz="2000" dirty="0"/>
              <a:t>Pass a color to </a:t>
            </a:r>
            <a:r>
              <a:rPr lang="en-US" altLang="en-US" sz="2000" dirty="0" err="1">
                <a:latin typeface="Courier New" panose="02070309020205020404" pitchFamily="49" charset="0"/>
                <a:cs typeface="Courier New" panose="02070309020205020404" pitchFamily="49" charset="0"/>
              </a:rPr>
              <a:t>DrawingPanel’s</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setBackground</a:t>
            </a:r>
            <a:r>
              <a:rPr lang="en-US" altLang="en-US" sz="2000" dirty="0">
                <a:latin typeface="Courier New" panose="02070309020205020404" pitchFamily="49" charset="0"/>
                <a:cs typeface="Courier New" panose="02070309020205020404" pitchFamily="49" charset="0"/>
              </a:rPr>
              <a:t> </a:t>
            </a:r>
            <a:r>
              <a:rPr lang="en-US" altLang="en-US" sz="2000" dirty="0"/>
              <a:t>method</a:t>
            </a:r>
          </a:p>
          <a:p>
            <a:pPr lvl="1"/>
            <a:r>
              <a:rPr lang="en-US" altLang="en-US" sz="2000" dirty="0"/>
              <a:t>The overall window background color will change.</a:t>
            </a:r>
          </a:p>
        </p:txBody>
      </p:sp>
      <p:pic>
        <p:nvPicPr>
          <p:cNvPr id="7" name="Picture 6" descr="A computer code has 2 lines. The lines read as follows. Line 1. Color brown equals new color left parenthesis 192 comma 128 comma 64 right parenthesis semicolon. Line 2. Panel period set background left parenthesis brown right parenthesis semicolon. "/>
          <p:cNvPicPr>
            <a:picLocks noChangeAspect="1"/>
          </p:cNvPicPr>
          <p:nvPr/>
        </p:nvPicPr>
        <p:blipFill>
          <a:blip r:embed="rId4"/>
          <a:stretch>
            <a:fillRect/>
          </a:stretch>
        </p:blipFill>
        <p:spPr>
          <a:xfrm>
            <a:off x="1198799" y="5430329"/>
            <a:ext cx="6005187" cy="773200"/>
          </a:xfrm>
          <a:prstGeom prst="rect">
            <a:avLst/>
          </a:prstGeom>
        </p:spPr>
      </p:pic>
      <p:pic>
        <p:nvPicPr>
          <p:cNvPr id="9" name="Picture 7" descr="A drawing panel dialog box has a red oval over a black rectangle. Both shapes are over a brown backgrou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918" y="4761033"/>
            <a:ext cx="13081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956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Outlined Shapes</a:t>
            </a:r>
          </a:p>
        </p:txBody>
      </p:sp>
      <p:sp>
        <p:nvSpPr>
          <p:cNvPr id="3" name="Content Placeholder 2"/>
          <p:cNvSpPr>
            <a:spLocks noGrp="1"/>
          </p:cNvSpPr>
          <p:nvPr>
            <p:ph type="body" idx="1"/>
          </p:nvPr>
        </p:nvSpPr>
        <p:spPr>
          <a:xfrm>
            <a:off x="457200" y="1600200"/>
            <a:ext cx="8229600" cy="746185"/>
          </a:xfrm>
        </p:spPr>
        <p:txBody>
          <a:bodyPr/>
          <a:lstStyle/>
          <a:p>
            <a:r>
              <a:rPr lang="en-US" altLang="en-US" sz="2200" dirty="0"/>
              <a:t>To draw a colored shape with an outline, first</a:t>
            </a:r>
            <a:r>
              <a:rPr lang="en-US" altLang="en-US" sz="2200" b="1" dirty="0"/>
              <a:t> fill </a:t>
            </a:r>
            <a:r>
              <a:rPr lang="en-US" altLang="en-US" sz="2200" dirty="0"/>
              <a:t>it, </a:t>
            </a:r>
            <a:br>
              <a:rPr lang="en-US" altLang="en-US" sz="2200" dirty="0"/>
            </a:br>
            <a:r>
              <a:rPr lang="en-US" altLang="en-US" sz="2200" dirty="0"/>
              <a:t>then </a:t>
            </a:r>
            <a:r>
              <a:rPr lang="en-US" altLang="en-US" sz="2200" b="1" dirty="0"/>
              <a:t>draw</a:t>
            </a:r>
            <a:r>
              <a:rPr lang="en-US" altLang="en-US" sz="2200" i="1" dirty="0"/>
              <a:t> </a:t>
            </a:r>
            <a:r>
              <a:rPr lang="en-US" altLang="en-US" sz="2200" dirty="0"/>
              <a:t>the same shape in the outline color.</a:t>
            </a:r>
          </a:p>
        </p:txBody>
      </p:sp>
      <p:pic>
        <p:nvPicPr>
          <p:cNvPr id="10" name="Picture 3" descr="Computer code has 13 lines. The lines read as follows. Line 1. import java period a w t period asterisk semicolon forward slash forward slash so I can use Graphics. Line 2. public class Outline Example left brace. Line 3, indented once. public static void main left parenthesis String left bracket right bracket a r g s right parenthesis left brace. Line 4, indented twice. Drawing Panel panel equals new Drawing Panel left parenthesis 150 comma 70 right parenthesis semicolon. Line 5, indented twice. Graphics g equals panel period get Graphics left parenthesis right parenthesis semicolon. Line 6, indented twice. forward slash forward slash inner red fill. Line 7, indented twice. g period set Color left parenthesis Color period RED right parenthesis semicolon. Line 8, indented twice. g period fill R e c t left parenthesis 20 comma 10 comma 100 comma 50 right parenthesis semicolon. Line 9, indented twice. forward slash forward slash black outline. Line 10, indented twice. g period set Color left parenthesis Color period BLACK right parenthesis semicolon. Line 11, indented twice. g period draw R e c t left parenthesis 20 comma 10 comma 100 comma 50 right parenthesis semicolon. Line 12, indented once. right brace. Line 13. right brace."/>
          <p:cNvPicPr>
            <a:picLocks noChangeAspect="1"/>
          </p:cNvPicPr>
          <p:nvPr/>
        </p:nvPicPr>
        <p:blipFill>
          <a:blip r:embed="rId2"/>
          <a:stretch>
            <a:fillRect/>
          </a:stretch>
        </p:blipFill>
        <p:spPr>
          <a:xfrm>
            <a:off x="702565" y="2633935"/>
            <a:ext cx="5898747" cy="2895597"/>
          </a:xfrm>
          <a:prstGeom prst="rect">
            <a:avLst/>
          </a:prstGeom>
        </p:spPr>
      </p:pic>
      <p:pic>
        <p:nvPicPr>
          <p:cNvPr id="11" name="Picture 4" descr="A drawing panel dialog box has a red rectangle with a black line out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95730"/>
            <a:ext cx="1981200" cy="172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616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1"/>
            <a:ext cx="8229600" cy="685799"/>
          </a:xfrm>
          <a:solidFill>
            <a:srgbClr val="00B0F0"/>
          </a:solidFill>
        </p:spPr>
        <p:txBody>
          <a:bodyPr/>
          <a:lstStyle/>
          <a:p>
            <a:r>
              <a:rPr lang="en-US" sz="4400" dirty="0">
                <a:solidFill>
                  <a:schemeClr val="bg1"/>
                </a:solidFill>
              </a:rPr>
              <a:t>In-Class Assignment 2,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685800"/>
            <a:ext cx="8232775" cy="5662749"/>
          </a:xfrm>
        </p:spPr>
        <p:txBody>
          <a:bodyPr/>
          <a:lstStyle/>
          <a:p>
            <a:r>
              <a:rPr lang="en-US" sz="1600" dirty="0"/>
              <a:t>Add code to the </a:t>
            </a:r>
            <a:r>
              <a:rPr lang="en-US" sz="1600" dirty="0" err="1"/>
              <a:t>Jgraphics</a:t>
            </a:r>
            <a:r>
              <a:rPr lang="en-US" sz="1600" dirty="0"/>
              <a:t> class as follows:</a:t>
            </a:r>
          </a:p>
          <a:p>
            <a:pPr lvl="1"/>
            <a:r>
              <a:rPr lang="en-US" sz="1600" dirty="0"/>
              <a:t>Draw the outline of a rectangle at (25,100), width=50, height=75.</a:t>
            </a:r>
          </a:p>
          <a:p>
            <a:pPr lvl="1"/>
            <a:r>
              <a:rPr lang="en-US" sz="1600" dirty="0"/>
              <a:t>Draw the outline of an oval at (100,100), width=50, height=75</a:t>
            </a:r>
          </a:p>
          <a:p>
            <a:pPr lvl="1"/>
            <a:r>
              <a:rPr lang="en-US" sz="1600" dirty="0"/>
              <a:t>Change color to BLUE and draw a filled rectangle at (175, 100), width=50, height=75</a:t>
            </a:r>
          </a:p>
          <a:p>
            <a:pPr lvl="1"/>
            <a:r>
              <a:rPr lang="en-US" sz="1600" dirty="0"/>
              <a:t>Change color to GREEN and draw a filled oval at (250, 100), width=50, height=75</a:t>
            </a:r>
          </a:p>
          <a:p>
            <a:pPr lvl="1"/>
            <a:r>
              <a:rPr lang="en-US" sz="1600" dirty="0"/>
              <a:t>You should get this: </a:t>
            </a:r>
          </a:p>
        </p:txBody>
      </p:sp>
      <p:pic>
        <p:nvPicPr>
          <p:cNvPr id="4" name="Picture 3">
            <a:extLst>
              <a:ext uri="{FF2B5EF4-FFF2-40B4-BE49-F238E27FC236}">
                <a16:creationId xmlns:a16="http://schemas.microsoft.com/office/drawing/2014/main" id="{2AAB034D-2B82-4998-A41E-15A95FF2CFE1}"/>
              </a:ext>
            </a:extLst>
          </p:cNvPr>
          <p:cNvPicPr>
            <a:picLocks noChangeAspect="1"/>
          </p:cNvPicPr>
          <p:nvPr/>
        </p:nvPicPr>
        <p:blipFill>
          <a:blip r:embed="rId2"/>
          <a:stretch>
            <a:fillRect/>
          </a:stretch>
        </p:blipFill>
        <p:spPr>
          <a:xfrm>
            <a:off x="3161265" y="2676454"/>
            <a:ext cx="3129039" cy="3672095"/>
          </a:xfrm>
          <a:prstGeom prst="rect">
            <a:avLst/>
          </a:prstGeom>
        </p:spPr>
      </p:pic>
    </p:spTree>
    <p:extLst>
      <p:ext uri="{BB962C8B-B14F-4D97-AF65-F5344CB8AC3E}">
        <p14:creationId xmlns:p14="http://schemas.microsoft.com/office/powerpoint/2010/main" val="42193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Superimposing Shapes</a:t>
            </a:r>
          </a:p>
        </p:txBody>
      </p:sp>
      <p:sp>
        <p:nvSpPr>
          <p:cNvPr id="3" name="Content Placeholder 2"/>
          <p:cNvSpPr>
            <a:spLocks noGrp="1"/>
          </p:cNvSpPr>
          <p:nvPr>
            <p:ph type="body" idx="1"/>
          </p:nvPr>
        </p:nvSpPr>
        <p:spPr>
          <a:xfrm>
            <a:off x="457200" y="1600200"/>
            <a:ext cx="8229600" cy="746185"/>
          </a:xfrm>
        </p:spPr>
        <p:txBody>
          <a:bodyPr/>
          <a:lstStyle/>
          <a:p>
            <a:r>
              <a:rPr lang="en-US" altLang="en-US" sz="2200" dirty="0"/>
              <a:t>When ≥ 2 shapes occupy the same pixels, the last drawn “wins.”</a:t>
            </a:r>
            <a:endParaRPr lang="en-US" altLang="en-US" sz="1600" dirty="0">
              <a:latin typeface="Courier New" panose="02070309020205020404" pitchFamily="49" charset="0"/>
            </a:endParaRPr>
          </a:p>
        </p:txBody>
      </p:sp>
      <p:pic>
        <p:nvPicPr>
          <p:cNvPr id="4" name="Picture 3" descr="Computer code has 15 lines. The lines read as follows. Line 1. import java period a w t period asterisk semicolon. Line 2. public class Car left brace. Line 3, indented once. public static void main left parenthesis String left bracket right bracket a r g s right parenthesis left brace. Line 4, indented twice. Drawing Panel panel equals new Drawing Panel left parenthesis 200 comma 100 right parenthesis semicolon. Line 5, indented twice. panel period set Background left parenthesis Color period LIGHT underscore GRAY right parenthesis semicolon. Line 6, indented twice. Graphics g equals panel period get Graphics left parenthesis right parenthesis semicolon. Line 7, indented twice. g period set Color left parenthesis Color period BLACK right parenthesis semicolon. Line 8, indented twice. g period fill R e c t left parenthesis 10 comma 30 comma 100 comma 50 right parenthesis semicolon. Line 9, indented twice. g period set Color left parenthesis Color period RED right parenthesis semicolon. Line 10, indented twice. g period fill Oval left parenthesis 20 comma 70 comma 20 comma 20 right parenthesis semicolon. Line 11, indented twice. g period fill Oval left parenthesis 80 comma 70 comma 20 comma 20 right parenthesis semicolon. Line 12, indented twice. g period set Color left parenthesis Color period CYAN right parenthesis semicolon. Line 13, indented twice. g period fill R e c t left parenthesis 80 comma 40 comma 30 comma 20 right parenthesis semicolon. Line 14, indented once. right brace. Line 15. right brace."/>
          <p:cNvPicPr>
            <a:picLocks noChangeAspect="1"/>
          </p:cNvPicPr>
          <p:nvPr/>
        </p:nvPicPr>
        <p:blipFill>
          <a:blip r:embed="rId2"/>
          <a:stretch>
            <a:fillRect/>
          </a:stretch>
        </p:blipFill>
        <p:spPr>
          <a:xfrm>
            <a:off x="621708" y="2458611"/>
            <a:ext cx="6137366" cy="3459110"/>
          </a:xfrm>
          <a:prstGeom prst="rect">
            <a:avLst/>
          </a:prstGeom>
        </p:spPr>
      </p:pic>
      <p:pic>
        <p:nvPicPr>
          <p:cNvPr id="7" name="Picture 4" descr="A drawing panel dialog box has a gray background. Over the background is a black rectangle. A cyan rectangle is inside the black rectangle, at the black rectangle’s right edge. At the bottom of the black rectangle are two red circles, half of which are on the back 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0" y="4188166"/>
            <a:ext cx="2051050" cy="170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80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1"/>
            <a:ext cx="8229600" cy="685799"/>
          </a:xfrm>
          <a:solidFill>
            <a:srgbClr val="00B0F0"/>
          </a:solidFill>
        </p:spPr>
        <p:txBody>
          <a:bodyPr/>
          <a:lstStyle/>
          <a:p>
            <a:r>
              <a:rPr lang="en-US" sz="4400" dirty="0">
                <a:solidFill>
                  <a:schemeClr val="bg1"/>
                </a:solidFill>
              </a:rPr>
              <a:t>In-Class Assignment 2, Part 3</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685800"/>
            <a:ext cx="8232775" cy="5798819"/>
          </a:xfrm>
        </p:spPr>
        <p:txBody>
          <a:bodyPr/>
          <a:lstStyle/>
          <a:p>
            <a:r>
              <a:rPr lang="en-US" sz="1600" dirty="0"/>
              <a:t>Add code to the </a:t>
            </a:r>
            <a:r>
              <a:rPr lang="en-US" sz="1600" b="1" dirty="0" err="1"/>
              <a:t>JGraphics</a:t>
            </a:r>
            <a:r>
              <a:rPr lang="en-US" sz="1600" dirty="0"/>
              <a:t> class as follows:.</a:t>
            </a:r>
          </a:p>
          <a:p>
            <a:pPr lvl="1"/>
            <a:r>
              <a:rPr lang="en-US" sz="1600" dirty="0"/>
              <a:t>Draw a yellow filled circle at (25,200) with width and height 80</a:t>
            </a:r>
          </a:p>
          <a:p>
            <a:pPr lvl="1"/>
            <a:r>
              <a:rPr lang="en-US" sz="1600" dirty="0"/>
              <a:t>Draw an orange filled rectangle at (55, 190) with width and height 20</a:t>
            </a:r>
          </a:p>
          <a:p>
            <a:pPr lvl="1"/>
            <a:r>
              <a:rPr lang="en-US" sz="1600" dirty="0"/>
              <a:t>Draw a red filled rectangle at (22, 225) with width 80 and height 30</a:t>
            </a:r>
          </a:p>
          <a:p>
            <a:pPr lvl="1"/>
            <a:r>
              <a:rPr lang="en-US" sz="1600" dirty="0"/>
              <a:t>Draw another orange filled rectangle at (55, 270) with width and height 20</a:t>
            </a:r>
          </a:p>
          <a:p>
            <a:pPr lvl="1"/>
            <a:r>
              <a:rPr lang="en-US" sz="1600" dirty="0"/>
              <a:t>You should get this:</a:t>
            </a:r>
          </a:p>
          <a:p>
            <a:pPr lvl="1"/>
            <a:endParaRPr lang="en-US" sz="1600" dirty="0"/>
          </a:p>
          <a:p>
            <a:pPr lvl="2"/>
            <a:endParaRPr lang="en-US" sz="1600" dirty="0"/>
          </a:p>
        </p:txBody>
      </p:sp>
      <p:pic>
        <p:nvPicPr>
          <p:cNvPr id="4" name="Picture 3"/>
          <p:cNvPicPr>
            <a:picLocks noChangeAspect="1"/>
          </p:cNvPicPr>
          <p:nvPr/>
        </p:nvPicPr>
        <p:blipFill>
          <a:blip r:embed="rId2"/>
          <a:stretch>
            <a:fillRect/>
          </a:stretch>
        </p:blipFill>
        <p:spPr>
          <a:xfrm>
            <a:off x="3196045" y="2435270"/>
            <a:ext cx="3352800" cy="3476625"/>
          </a:xfrm>
          <a:prstGeom prst="rect">
            <a:avLst/>
          </a:prstGeom>
        </p:spPr>
      </p:pic>
    </p:spTree>
    <p:extLst>
      <p:ext uri="{BB962C8B-B14F-4D97-AF65-F5344CB8AC3E}">
        <p14:creationId xmlns:p14="http://schemas.microsoft.com/office/powerpoint/2010/main" val="345414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with Loops</a:t>
            </a:r>
          </a:p>
        </p:txBody>
      </p:sp>
      <p:sp>
        <p:nvSpPr>
          <p:cNvPr id="3" name="Content Placeholder 2"/>
          <p:cNvSpPr>
            <a:spLocks noGrp="1"/>
          </p:cNvSpPr>
          <p:nvPr>
            <p:ph type="body" idx="1"/>
          </p:nvPr>
        </p:nvSpPr>
        <p:spPr>
          <a:xfrm>
            <a:off x="457200" y="1600201"/>
            <a:ext cx="8229600" cy="368058"/>
          </a:xfrm>
        </p:spPr>
        <p:txBody>
          <a:bodyPr/>
          <a:lstStyle/>
          <a:p>
            <a:r>
              <a:rPr lang="en-US" altLang="en-US" sz="2000" dirty="0"/>
              <a:t>The </a:t>
            </a:r>
            <a:r>
              <a:rPr lang="en-US" altLang="en-US" sz="2000" i="1" dirty="0" err="1"/>
              <a:t>x</a:t>
            </a:r>
            <a:r>
              <a:rPr lang="en-US" altLang="en-US" sz="2000" dirty="0" err="1"/>
              <a:t>,</a:t>
            </a:r>
            <a:r>
              <a:rPr lang="en-US" altLang="en-US" sz="2000" i="1" dirty="0" err="1"/>
              <a:t>y</a:t>
            </a:r>
            <a:r>
              <a:rPr lang="en-US" altLang="en-US" sz="2000" dirty="0" err="1"/>
              <a:t>,</a:t>
            </a:r>
            <a:r>
              <a:rPr lang="en-US" altLang="en-US" sz="2000" i="1" dirty="0" err="1"/>
              <a:t>w</a:t>
            </a:r>
            <a:r>
              <a:rPr lang="en-US" altLang="en-US" sz="2000" dirty="0" err="1"/>
              <a:t>,</a:t>
            </a:r>
            <a:r>
              <a:rPr lang="en-US" altLang="en-US" sz="2000" i="1" dirty="0" err="1"/>
              <a:t>h</a:t>
            </a:r>
            <a:r>
              <a:rPr lang="en-US" altLang="en-US" sz="2000" dirty="0"/>
              <a:t> expressions can use the loop counter variable:</a:t>
            </a:r>
          </a:p>
        </p:txBody>
      </p:sp>
      <p:pic>
        <p:nvPicPr>
          <p:cNvPr id="5" name="Picture 3" descr="Computer code has 6 lines. The lines read as follows. Line 1. panel period set Background left parenthesis Color period YELLOW right parenthesis semicolon. Line 2. g period set Color left parenthesis Color period RED right parenthesis semicolon. Line 3. for left parenthesis i n t, i equals 1 semicolon i less than sign equals 10 semicolon i plus plus right parenthesis left brace. Line 4, indented once. forward slash forward slash. Line 5, indented once. g period fill Oval left parenthesis 100 plus 20 asterisk i comma 5 plus 20 asterisk i comma 50 comma 50 right parenthesis semicolon. Line 6. right brace."/>
          <p:cNvPicPr>
            <a:picLocks noChangeAspect="1"/>
          </p:cNvPicPr>
          <p:nvPr/>
        </p:nvPicPr>
        <p:blipFill>
          <a:blip r:embed="rId2"/>
          <a:stretch>
            <a:fillRect/>
          </a:stretch>
        </p:blipFill>
        <p:spPr>
          <a:xfrm>
            <a:off x="747621" y="2119739"/>
            <a:ext cx="6293807" cy="1412355"/>
          </a:xfrm>
          <a:prstGeom prst="rect">
            <a:avLst/>
          </a:prstGeom>
        </p:spPr>
      </p:pic>
      <p:pic>
        <p:nvPicPr>
          <p:cNvPr id="11" name="Picture 4" descr="A drawing panel dialog box has a yellow background and a line of overlapping red circ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6055" y="2059947"/>
            <a:ext cx="1676400" cy="153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5"/>
          <p:cNvSpPr>
            <a:spLocks noGrp="1"/>
          </p:cNvSpPr>
          <p:nvPr>
            <p:ph type="body" idx="13"/>
          </p:nvPr>
        </p:nvSpPr>
        <p:spPr>
          <a:xfrm>
            <a:off x="457200" y="3931290"/>
            <a:ext cx="6678855" cy="389239"/>
          </a:xfrm>
        </p:spPr>
        <p:txBody>
          <a:bodyPr/>
          <a:lstStyle/>
          <a:p>
            <a:r>
              <a:rPr lang="en-US" altLang="en-US" sz="2000" dirty="0"/>
              <a:t>Nested loops can be used with graphics:</a:t>
            </a:r>
          </a:p>
        </p:txBody>
      </p:sp>
      <p:pic>
        <p:nvPicPr>
          <p:cNvPr id="10" name="Picture 6" descr="Computer code has 6 lines. The lines read as follows. Line 1 g period set Color left parenthesis Color period BLUE right parenthesis semicolon. Line 2. for left parenthesis i n t, x equals 1 semicolon x less than sign equals 4 semicolon x plus plus right parenthesis left brace. Line 3. for left parenthesis i n t, y equals 1 semicolon y less than sign equals 9 semicolon y plus plus right parenthesis left brace. Line 4, indented twice. g period draw string left parenthesis double quote java double quote comma x plus 40 comma y times 25 right parenthesis semicolon. Line 5, intended once. right brace. Line 6. right brace."/>
          <p:cNvPicPr>
            <a:picLocks noChangeAspect="1"/>
          </p:cNvPicPr>
          <p:nvPr/>
        </p:nvPicPr>
        <p:blipFill>
          <a:blip r:embed="rId4"/>
          <a:stretch>
            <a:fillRect/>
          </a:stretch>
        </p:blipFill>
        <p:spPr>
          <a:xfrm>
            <a:off x="747621" y="4472009"/>
            <a:ext cx="6217955" cy="1568006"/>
          </a:xfrm>
          <a:prstGeom prst="rect">
            <a:avLst/>
          </a:prstGeom>
        </p:spPr>
      </p:pic>
      <p:pic>
        <p:nvPicPr>
          <p:cNvPr id="12" name="Picture 7" descr="A drawing panel dialog box has the word, Java, written 36 times in blue over a white background, in 4 columns of 9 row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693" y="4137920"/>
            <a:ext cx="16795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24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Zero-based Loops</a:t>
            </a:r>
          </a:p>
        </p:txBody>
      </p:sp>
      <p:sp>
        <p:nvSpPr>
          <p:cNvPr id="3" name="Content Placeholder 2"/>
          <p:cNvSpPr>
            <a:spLocks noGrp="1"/>
          </p:cNvSpPr>
          <p:nvPr>
            <p:ph type="body" idx="1"/>
          </p:nvPr>
        </p:nvSpPr>
        <p:spPr>
          <a:xfrm>
            <a:off x="457200" y="1600201"/>
            <a:ext cx="8229600" cy="368058"/>
          </a:xfrm>
        </p:spPr>
        <p:txBody>
          <a:bodyPr/>
          <a:lstStyle/>
          <a:p>
            <a:r>
              <a:rPr lang="en-US" altLang="en-US" sz="2000" dirty="0"/>
              <a:t>Beginning at 0 and using &lt; can make coordinates easier.</a:t>
            </a:r>
          </a:p>
        </p:txBody>
      </p:sp>
      <p:pic>
        <p:nvPicPr>
          <p:cNvPr id="6" name="Picture 3" descr="Computer code has 7 lines. The lines read as follows. Line 1. Drawing Panel panel equals new Drawing Panel left parenthesis 150 comma 140 right parenthesis semicolon. Line 2. Graphics g equals panel period get Graphics left parenthesis right parenthesis semicolon. Line 3. forward slash forward slash horizontal line of 5 20 by 20 rectangles starting. Line 4. forward slash forward slash at left parenthesis 11 comma 18 right parenthesis semicolon x increases by 20 each time. Line 5. for left parenthesis i n t, i equals 0 semicolon i less than sign 5 semicolon i plus plus right parenthesis left brace. Line 6, indented once. g period draw R e c t left parenthesis 11 plus 20 asterisk i comma 18 comma 20 comma 20 right parenthesis semicolon. Line 7. right brace."/>
          <p:cNvPicPr>
            <a:picLocks noChangeAspect="1"/>
          </p:cNvPicPr>
          <p:nvPr/>
        </p:nvPicPr>
        <p:blipFill>
          <a:blip r:embed="rId2"/>
          <a:stretch>
            <a:fillRect/>
          </a:stretch>
        </p:blipFill>
        <p:spPr>
          <a:xfrm>
            <a:off x="908932" y="2020268"/>
            <a:ext cx="6121696" cy="1933167"/>
          </a:xfrm>
          <a:prstGeom prst="rect">
            <a:avLst/>
          </a:prstGeom>
        </p:spPr>
      </p:pic>
      <p:pic>
        <p:nvPicPr>
          <p:cNvPr id="13" name="Picture 4" descr="A drawing panel dialog box has 5 rectangles arranged in a horizontal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000" y="2020268"/>
            <a:ext cx="15430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5"/>
          <p:cNvSpPr>
            <a:spLocks noGrp="1"/>
          </p:cNvSpPr>
          <p:nvPr>
            <p:ph type="body" idx="13"/>
          </p:nvPr>
        </p:nvSpPr>
        <p:spPr>
          <a:xfrm>
            <a:off x="457200" y="4097404"/>
            <a:ext cx="6678855" cy="1115839"/>
          </a:xfrm>
        </p:spPr>
        <p:txBody>
          <a:bodyPr/>
          <a:lstStyle/>
          <a:p>
            <a:r>
              <a:rPr lang="en-US" altLang="en-US" sz="2000" dirty="0"/>
              <a:t>Exercise: Write a variation of the above</a:t>
            </a:r>
            <a:br>
              <a:rPr lang="en-US" altLang="en-US" sz="2000" dirty="0"/>
            </a:br>
            <a:r>
              <a:rPr lang="en-US" altLang="en-US" sz="2000" dirty="0"/>
              <a:t>program that draws the output at right.</a:t>
            </a:r>
          </a:p>
          <a:p>
            <a:pPr lvl="1"/>
            <a:r>
              <a:rPr lang="en-US" altLang="en-US" sz="2000" dirty="0"/>
              <a:t>The bottom-left rectangle is at (11, 98).</a:t>
            </a:r>
          </a:p>
        </p:txBody>
      </p:sp>
      <p:pic>
        <p:nvPicPr>
          <p:cNvPr id="7" name="Picture 6" descr="Computer code has 7 lines. The lines read as follows. Line 1. for left parenthesis i n t, i equals 0 semicolon i less than sign 5 semicolon i plus plus right parenthesis left brace. Line 2, indented once. g period draw R e c t left parenthesis 11 plus 20 times i comma 98 minus 20 times i comma 20 comma 20 right parenthesis semicolon. Line 3. right brace."/>
          <p:cNvPicPr>
            <a:picLocks noChangeAspect="1"/>
          </p:cNvPicPr>
          <p:nvPr/>
        </p:nvPicPr>
        <p:blipFill>
          <a:blip r:embed="rId4"/>
          <a:stretch>
            <a:fillRect/>
          </a:stretch>
        </p:blipFill>
        <p:spPr>
          <a:xfrm>
            <a:off x="801356" y="5250980"/>
            <a:ext cx="6270216" cy="957080"/>
          </a:xfrm>
          <a:prstGeom prst="rect">
            <a:avLst/>
          </a:prstGeom>
        </p:spPr>
      </p:pic>
      <p:pic>
        <p:nvPicPr>
          <p:cNvPr id="14" name="Picture 7" descr="A drawing panel dialog box has 5 rectangles arranged in an ascending line, so that the top right corner of one rectangle touches the bottom right corner of the next rectang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9000" y="4226860"/>
            <a:ext cx="15430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981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 Book Figure</a:t>
            </a:r>
            <a:endParaRPr lang="en-US" dirty="0"/>
          </a:p>
        </p:txBody>
      </p:sp>
      <p:sp>
        <p:nvSpPr>
          <p:cNvPr id="3" name="Text Placeholder 2"/>
          <p:cNvSpPr>
            <a:spLocks noGrp="1"/>
          </p:cNvSpPr>
          <p:nvPr>
            <p:ph type="body" idx="1"/>
          </p:nvPr>
        </p:nvSpPr>
        <p:spPr>
          <a:xfrm>
            <a:off x="457200" y="1600200"/>
            <a:ext cx="5961529" cy="4525963"/>
          </a:xfrm>
        </p:spPr>
        <p:txBody>
          <a:bodyPr/>
          <a:lstStyle/>
          <a:p>
            <a:r>
              <a:rPr lang="en-US" altLang="en-US" sz="2000" dirty="0"/>
              <a:t>Write a program that draws the following figure:</a:t>
            </a:r>
          </a:p>
          <a:p>
            <a:pPr lvl="1"/>
            <a:r>
              <a:rPr lang="en-US" altLang="en-US" sz="2000" dirty="0"/>
              <a:t>drawing panel is size 200x150</a:t>
            </a:r>
          </a:p>
          <a:p>
            <a:pPr lvl="1"/>
            <a:r>
              <a:rPr lang="en-US" altLang="en-US" sz="2000" dirty="0"/>
              <a:t>book is at (20, 35), size 100x100</a:t>
            </a:r>
          </a:p>
          <a:p>
            <a:pPr lvl="1"/>
            <a:r>
              <a:rPr lang="en-US" altLang="en-US" sz="2000" dirty="0"/>
              <a:t>cyan background</a:t>
            </a:r>
          </a:p>
          <a:p>
            <a:pPr lvl="1"/>
            <a:r>
              <a:rPr lang="en-US" altLang="en-US" sz="2000" dirty="0"/>
              <a:t>white “B</a:t>
            </a:r>
            <a:r>
              <a:rPr lang="en-US" altLang="en-US" sz="100" dirty="0"/>
              <a:t> </a:t>
            </a:r>
            <a:r>
              <a:rPr lang="en-US" altLang="en-US" sz="2000" dirty="0"/>
              <a:t>J</a:t>
            </a:r>
            <a:r>
              <a:rPr lang="en-US" altLang="en-US" sz="100" dirty="0"/>
              <a:t> </a:t>
            </a:r>
            <a:r>
              <a:rPr lang="en-US" altLang="en-US" sz="2000" dirty="0"/>
              <a:t>P” text at position (70, 55)</a:t>
            </a:r>
          </a:p>
          <a:p>
            <a:pPr lvl="1"/>
            <a:r>
              <a:rPr lang="en-US" altLang="en-US" sz="2000" dirty="0"/>
              <a:t>stairs are in color (red=191, green=118, blue=73)</a:t>
            </a:r>
          </a:p>
          <a:p>
            <a:pPr lvl="1"/>
            <a:r>
              <a:rPr lang="en-US" altLang="en-US" sz="2000" dirty="0"/>
              <a:t>each stair is 9px tall</a:t>
            </a:r>
          </a:p>
          <a:p>
            <a:pPr lvl="2"/>
            <a:r>
              <a:rPr lang="en-US" altLang="en-US" sz="2000" dirty="0"/>
              <a:t>1st stair is 10px wide</a:t>
            </a:r>
          </a:p>
          <a:p>
            <a:pPr lvl="2"/>
            <a:r>
              <a:rPr lang="en-US" altLang="en-US" sz="2000" dirty="0"/>
              <a:t>2nd stair is 20px wide ...</a:t>
            </a:r>
          </a:p>
          <a:p>
            <a:pPr lvl="1"/>
            <a:r>
              <a:rPr lang="en-US" altLang="en-US" sz="2000" dirty="0"/>
              <a:t>stairs are 10px apart (1 blank pixel between)</a:t>
            </a:r>
          </a:p>
        </p:txBody>
      </p:sp>
      <p:pic>
        <p:nvPicPr>
          <p:cNvPr id="4" name="Picture 3" descr="A drawing panel dialog box has a cyan rectangle. Inside the rectangle are lines of brown rectangles, arranged so that each rectangle is longer than the one above it, resembling a stair. The bottom rectangle runs the length of the cyan rectangle. The text, B J P, is in white on the cyan 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023" y="3812194"/>
            <a:ext cx="20193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55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Book Solution</a:t>
            </a:r>
          </a:p>
        </p:txBody>
      </p:sp>
      <p:pic>
        <p:nvPicPr>
          <p:cNvPr id="4" name="Picture 2" descr="Computer code has 17 lines. The lines read as follows. Line 1. forward slash forward slash Draws a Building Java Programs textbook with Drawing Panel period. Line 2. import java period a w t period asterisk semicolon. Line 3. public class Book left brace. Line 4, intended once. public static void main left parenthesis String left bracket right bracket a r g s right parenthesis left brace. Line 5, intended twice. Drawing Panel panel equals new Drawing Panel left parenthesis 200 comma 150 right parenthesis semicolon. Line 6, intended twice. panel period set Background left parenthesis Color period WHITE right parenthesis semicolon. Line 7, intended twice. Graphics g equals panel period get Graphics left parenthesis right parenthesis semicolon. Line 8, intended twice. g period set Color left parenthesis Color period CYAN right parenthesis semicolon forward slash forward slash cyan background. Line 9, intended twice. g period fill R e c t left parenthesis 20 comma 35 comma 100 comma 100 right parenthesis semicolon. Line 10, intended twice. g period set Color left parenthesis Color period WHITE right parenthesis semicolon forward slash forward slash white double quote b j p double quote text. Line 11, intended twice. g period draw String left parenthesis double quote B J P double quote comma 70 comma 55 right parenthesis semicolon. Line 12, intended twice. g period set Color left parenthesis new Color left parenthesis 191 comma 118 comma 73 right parenthesis right parenthesis semicolon. Line 13, intended twice. for left parenthesis i n t, i equals 0 semicolon i less than sign 10 semicolon i plus plus right parenthesis left brace forward slash forward slash orange double quote bricks double quote. Line 14, intended twice. g period fill R e c t left parenthesis 20 comma 35 plus 10 asterisk i comma 10 plus 10 asterisk i comma 9 right parenthesis semicolon. Line 15, intended twice. right brace. Line 16, intended once. right brace. Line 17. right brace."/>
          <p:cNvPicPr>
            <a:picLocks noChangeAspect="1"/>
          </p:cNvPicPr>
          <p:nvPr/>
        </p:nvPicPr>
        <p:blipFill>
          <a:blip r:embed="rId2"/>
          <a:stretch>
            <a:fillRect/>
          </a:stretch>
        </p:blipFill>
        <p:spPr>
          <a:xfrm>
            <a:off x="576891" y="1665437"/>
            <a:ext cx="7634415" cy="4511245"/>
          </a:xfrm>
          <a:prstGeom prst="rect">
            <a:avLst/>
          </a:prstGeom>
        </p:spPr>
      </p:pic>
    </p:spTree>
    <p:extLst>
      <p:ext uri="{BB962C8B-B14F-4D97-AF65-F5344CB8AC3E}">
        <p14:creationId xmlns:p14="http://schemas.microsoft.com/office/powerpoint/2010/main" val="335674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1"/>
            <a:ext cx="8229600" cy="685799"/>
          </a:xfrm>
          <a:solidFill>
            <a:srgbClr val="00B0F0"/>
          </a:solidFill>
        </p:spPr>
        <p:txBody>
          <a:bodyPr/>
          <a:lstStyle/>
          <a:p>
            <a:r>
              <a:rPr lang="en-US" sz="4400" dirty="0">
                <a:solidFill>
                  <a:schemeClr val="bg1"/>
                </a:solidFill>
              </a:rPr>
              <a:t>In-Class Assignment 2, Part 4</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685800"/>
            <a:ext cx="8232775" cy="5798819"/>
          </a:xfrm>
        </p:spPr>
        <p:txBody>
          <a:bodyPr/>
          <a:lstStyle/>
          <a:p>
            <a:r>
              <a:rPr lang="en-US" sz="1600" dirty="0"/>
              <a:t>Add code to the </a:t>
            </a:r>
            <a:r>
              <a:rPr lang="en-US" sz="1600" b="1" dirty="0" err="1"/>
              <a:t>JGraphics</a:t>
            </a:r>
            <a:r>
              <a:rPr lang="en-US" sz="1600" dirty="0"/>
              <a:t> class as follows:.</a:t>
            </a:r>
          </a:p>
          <a:p>
            <a:pPr lvl="1"/>
            <a:r>
              <a:rPr lang="en-US" sz="1600" dirty="0"/>
              <a:t>Change the color to WHITE</a:t>
            </a:r>
          </a:p>
          <a:p>
            <a:pPr lvl="1"/>
            <a:r>
              <a:rPr lang="en-US" sz="1600" dirty="0"/>
              <a:t>Using a loop, draw a stack of 6 filled rectangles as follows:</a:t>
            </a:r>
          </a:p>
          <a:p>
            <a:pPr lvl="2"/>
            <a:r>
              <a:rPr lang="en-US" sz="1600" dirty="0"/>
              <a:t>All rectangles should be 7 </a:t>
            </a:r>
            <a:r>
              <a:rPr lang="en-US" sz="1600" dirty="0" err="1"/>
              <a:t>px</a:t>
            </a:r>
            <a:r>
              <a:rPr lang="en-US" sz="1600" dirty="0"/>
              <a:t> tall.</a:t>
            </a:r>
          </a:p>
          <a:p>
            <a:pPr lvl="2"/>
            <a:r>
              <a:rPr lang="en-US" sz="1600" dirty="0"/>
              <a:t>The first rectangle should be 85 pixels wide and start at (55, 300).</a:t>
            </a:r>
          </a:p>
          <a:p>
            <a:pPr lvl="2"/>
            <a:r>
              <a:rPr lang="en-US" sz="1600" dirty="0"/>
              <a:t>The width of each successive rectangle should be 15 pixels less than the previous one and have a y coordinate 7 pixels larger than the previous one.</a:t>
            </a:r>
          </a:p>
          <a:p>
            <a:pPr lvl="1"/>
            <a:r>
              <a:rPr lang="en-US" sz="1600" dirty="0"/>
              <a:t>You should get this: </a:t>
            </a:r>
          </a:p>
          <a:p>
            <a:pPr lvl="1"/>
            <a:endParaRPr lang="en-US" sz="1600" dirty="0"/>
          </a:p>
          <a:p>
            <a:pPr lvl="2"/>
            <a:endParaRPr lang="en-US" sz="1600" dirty="0"/>
          </a:p>
        </p:txBody>
      </p:sp>
      <p:pic>
        <p:nvPicPr>
          <p:cNvPr id="5" name="Picture 4">
            <a:extLst>
              <a:ext uri="{FF2B5EF4-FFF2-40B4-BE49-F238E27FC236}">
                <a16:creationId xmlns:a16="http://schemas.microsoft.com/office/drawing/2014/main" id="{9215BB4E-5FCE-4052-A6B5-D0A5A9B98877}"/>
              </a:ext>
            </a:extLst>
          </p:cNvPr>
          <p:cNvPicPr>
            <a:picLocks noChangeAspect="1"/>
          </p:cNvPicPr>
          <p:nvPr/>
        </p:nvPicPr>
        <p:blipFill>
          <a:blip r:embed="rId2"/>
          <a:stretch>
            <a:fillRect/>
          </a:stretch>
        </p:blipFill>
        <p:spPr>
          <a:xfrm>
            <a:off x="3104530" y="2953330"/>
            <a:ext cx="3004722" cy="3537416"/>
          </a:xfrm>
          <a:prstGeom prst="rect">
            <a:avLst/>
          </a:prstGeom>
        </p:spPr>
      </p:pic>
    </p:spTree>
    <p:extLst>
      <p:ext uri="{BB962C8B-B14F-4D97-AF65-F5344CB8AC3E}">
        <p14:creationId xmlns:p14="http://schemas.microsoft.com/office/powerpoint/2010/main" val="21792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Objects</a:t>
            </a:r>
            <a:endParaRPr lang="en-US" sz="2000" b="0" dirty="0"/>
          </a:p>
        </p:txBody>
      </p:sp>
      <p:sp>
        <p:nvSpPr>
          <p:cNvPr id="3" name="Content Placeholder 2"/>
          <p:cNvSpPr>
            <a:spLocks noGrp="1"/>
          </p:cNvSpPr>
          <p:nvPr>
            <p:ph type="body" idx="1"/>
          </p:nvPr>
        </p:nvSpPr>
        <p:spPr>
          <a:xfrm>
            <a:off x="457200" y="1600200"/>
            <a:ext cx="5710518" cy="4549588"/>
          </a:xfrm>
        </p:spPr>
        <p:txBody>
          <a:bodyPr/>
          <a:lstStyle/>
          <a:p>
            <a:pPr marL="0" indent="0">
              <a:buFontTx/>
              <a:buNone/>
              <a:tabLst>
                <a:tab pos="1828800" algn="l"/>
              </a:tabLst>
            </a:pPr>
            <a:r>
              <a:rPr lang="en-US" altLang="en-US" dirty="0"/>
              <a:t>We will draw graphics in Java using 3 kinds of objects:</a:t>
            </a:r>
          </a:p>
          <a:p>
            <a:pPr indent="-256032">
              <a:tabLst>
                <a:tab pos="1828800" algn="l"/>
              </a:tabLst>
            </a:pPr>
            <a:r>
              <a:rPr lang="en-US" altLang="en-US" b="1" dirty="0"/>
              <a:t>DrawingPanel: </a:t>
            </a:r>
            <a:r>
              <a:rPr lang="en-US" altLang="en-US" dirty="0"/>
              <a:t>A window on the screen.</a:t>
            </a:r>
          </a:p>
          <a:p>
            <a:pPr marL="740664" lvl="1" indent="-283464">
              <a:tabLst>
                <a:tab pos="1828800" algn="l"/>
              </a:tabLst>
            </a:pPr>
            <a:r>
              <a:rPr lang="en-US" altLang="en-US" dirty="0"/>
              <a:t>Not part of Java; provided by the authors.  See class web site.</a:t>
            </a:r>
          </a:p>
          <a:p>
            <a:pPr indent="-256032">
              <a:tabLst>
                <a:tab pos="1828800" algn="l"/>
              </a:tabLst>
            </a:pPr>
            <a:r>
              <a:rPr lang="en-US" altLang="en-US" b="1" dirty="0"/>
              <a:t>Graphics</a:t>
            </a:r>
            <a:r>
              <a:rPr lang="en-US" altLang="en-US" dirty="0"/>
              <a:t>: A “pen” to draw shapes and         	lines on a window.</a:t>
            </a:r>
          </a:p>
          <a:p>
            <a:pPr indent="-256032">
              <a:tabLst>
                <a:tab pos="1828800" algn="l"/>
              </a:tabLst>
            </a:pPr>
            <a:r>
              <a:rPr lang="en-US" altLang="en-US" b="1" dirty="0"/>
              <a:t>Color: </a:t>
            </a:r>
            <a:r>
              <a:rPr lang="en-US" altLang="en-US" dirty="0"/>
              <a:t>Colors in which to draw shapes.</a:t>
            </a:r>
          </a:p>
        </p:txBody>
      </p:sp>
      <p:pic>
        <p:nvPicPr>
          <p:cNvPr id="5" name="Picture 3" descr="A drawing panel dialog box displays a cross drawn with lines of different colors. The lines are formed using closely packed circular shap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474" y="3186953"/>
            <a:ext cx="2338388"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177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Multiple Java Books</a:t>
            </a:r>
            <a:endParaRPr lang="en-US" dirty="0"/>
          </a:p>
        </p:txBody>
      </p:sp>
      <p:sp>
        <p:nvSpPr>
          <p:cNvPr id="3" name="Text Placeholder 2"/>
          <p:cNvSpPr>
            <a:spLocks noGrp="1"/>
          </p:cNvSpPr>
          <p:nvPr>
            <p:ph type="body" idx="1"/>
          </p:nvPr>
        </p:nvSpPr>
        <p:spPr>
          <a:xfrm>
            <a:off x="457200" y="1600201"/>
            <a:ext cx="8229600" cy="1905000"/>
          </a:xfrm>
        </p:spPr>
        <p:txBody>
          <a:bodyPr/>
          <a:lstStyle/>
          <a:p>
            <a:r>
              <a:rPr lang="en-US" altLang="en-US" dirty="0"/>
              <a:t>Modify the Java book program so that it can draw books at different positions as shown below.</a:t>
            </a:r>
          </a:p>
          <a:p>
            <a:pPr lvl="1"/>
            <a:r>
              <a:rPr lang="en-US" altLang="en-US" dirty="0"/>
              <a:t>book top/left positions: (20, 35), (150, 70), (300, 10)</a:t>
            </a:r>
          </a:p>
          <a:p>
            <a:pPr lvl="1"/>
            <a:r>
              <a:rPr lang="en-US" altLang="en-US" dirty="0"/>
              <a:t>drawing panel’s new size: 450x180</a:t>
            </a:r>
          </a:p>
        </p:txBody>
      </p:sp>
      <p:pic>
        <p:nvPicPr>
          <p:cNvPr id="5" name="Picture 3" descr="A drawing panel dialog box has three cyan rectangles. Inside each of the rectangles are lines of brown rectangles, arranged so that each rectangle is longer than the one above it, resembling a stair. The bottom rectangle runs the length of the cyan rectangles. The text, B J P, is in white on the cyan rectang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003" y="3706906"/>
            <a:ext cx="44005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5005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Books Solution </a:t>
            </a:r>
            <a:r>
              <a:rPr lang="en-US" sz="2000" b="0" dirty="0"/>
              <a:t>(1 of 2)</a:t>
            </a:r>
          </a:p>
        </p:txBody>
      </p:sp>
      <p:sp>
        <p:nvSpPr>
          <p:cNvPr id="3" name="Content Placeholder 2"/>
          <p:cNvSpPr>
            <a:spLocks noGrp="1"/>
          </p:cNvSpPr>
          <p:nvPr>
            <p:ph type="body" idx="1"/>
          </p:nvPr>
        </p:nvSpPr>
        <p:spPr>
          <a:xfrm>
            <a:off x="457200" y="1613546"/>
            <a:ext cx="8229600" cy="484196"/>
          </a:xfrm>
        </p:spPr>
        <p:txBody>
          <a:bodyPr/>
          <a:lstStyle/>
          <a:p>
            <a:r>
              <a:rPr lang="en-US" altLang="en-US" sz="2000" dirty="0"/>
              <a:t>To draw in a method, you must pass </a:t>
            </a:r>
            <a:r>
              <a:rPr lang="en-US" altLang="en-US" sz="2000" dirty="0">
                <a:latin typeface="Courier New" panose="02070309020205020404" pitchFamily="49" charset="0"/>
                <a:cs typeface="Courier New" panose="02070309020205020404" pitchFamily="49" charset="0"/>
              </a:rPr>
              <a:t>Graphics g </a:t>
            </a:r>
            <a:r>
              <a:rPr lang="en-US" altLang="en-US" sz="2000" dirty="0"/>
              <a:t>to it.</a:t>
            </a:r>
          </a:p>
        </p:txBody>
      </p:sp>
      <p:pic>
        <p:nvPicPr>
          <p:cNvPr id="4" name="Picture 3" descr="Computer code has 24 lines. The lines read as follows. Line 1. forward slash forward slash Draws many BJP textbooks using parameters period. Line 2. import java period a w t period asterisk semicolon. Line 3. public class Book 2 left brace. Line 4, indented once. public static void main left parenthesis String left bracket right bracket a r g s right parenthesis left brace. Line 5, indented twice. Drawing Panel panel equals new Drawing Panel left parenthesis 450 comma 180 right parenthesis semicolon. Line 6, indented twice. panel period set Background left parenthesis Color period WHITE right parenthesis semicolon. Line 7, indented twice. Graphics g equals panel period get Graphics left parenthesis right parenthesis semicolon. Line 8, indented twice. forward slash forward slash draw three books at different locations. Line 9, indented twice. Draw Book left parenthesis g comma 20 comma 35 right parenthesis semicolon. Line 10, indented twice. Draw Book left parenthesis g comma 150 comma 70 right parenthesis semicolon. Line 11, indented twice. Draw Book left parenthesis g comma 300 comma 10 right parenthesis semicolon. Line 12, indented once. right brace. The code continues."/>
          <p:cNvPicPr>
            <a:picLocks noChangeAspect="1"/>
          </p:cNvPicPr>
          <p:nvPr/>
        </p:nvPicPr>
        <p:blipFill>
          <a:blip r:embed="rId2"/>
          <a:stretch>
            <a:fillRect/>
          </a:stretch>
        </p:blipFill>
        <p:spPr>
          <a:xfrm>
            <a:off x="637932" y="2176123"/>
            <a:ext cx="7338176" cy="3939902"/>
          </a:xfrm>
          <a:prstGeom prst="rect">
            <a:avLst/>
          </a:prstGeom>
        </p:spPr>
      </p:pic>
    </p:spTree>
    <p:extLst>
      <p:ext uri="{BB962C8B-B14F-4D97-AF65-F5344CB8AC3E}">
        <p14:creationId xmlns:p14="http://schemas.microsoft.com/office/powerpoint/2010/main" val="829060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Books Solution </a:t>
            </a:r>
            <a:r>
              <a:rPr lang="en-US" sz="2000" b="0" dirty="0"/>
              <a:t>(2 of 2)</a:t>
            </a:r>
          </a:p>
        </p:txBody>
      </p:sp>
      <p:pic>
        <p:nvPicPr>
          <p:cNvPr id="7" name="Picture 2" descr="The code is continued. Line 13, indented once. forward slash forward slash Draws a B J P textbook at the given x forward slash y position period. Line 14, indented once. public static void draw Book left parenthesis Graphics g comma i n t, x comma i n t, y right parenthesis left brace. Line 15, indented twice. g period set Color left parenthesis Color period CYAN right parenthesis semicolon forward slash forward slash cyan background. Line 16, indented twice. g period fill R e c t left parenthesis x comma y comma 100 comma 100 right parenthesis semicolon. Line 17, indented twice. g period set Color left parenthesis Color period WHITE right parenthesis semicolon forward slash forward slash white double quote b j p double quote text. Line 18, indented twice. g period draw String left parenthesis double quote BJP double quote comma x plus 50 comma y plus 20 right parenthesis semicolon. Line 19, indented twice. g period set Color left parenthesis new Color left parenthesis 191 comma 118 comma 73 right parenthesis right parenthesis semicolon. Line 20, indented twice. for left parenthesis i n t, i equals 0 semicolon i less than sign 10 semicolon i plus plus right parenthesis left brace forward slash forward slash orange double quote bricks double quote. Line 21, indented 3 times. g period fill R e c t left parenthesis x comma y plus 10 asterisk I comma 10 asterisk left parenthesis i plus 1 right parenthesis comma 9 right parenthesis semicolon. Line 22, indented twice. right brace. Line 23, indented once. right brace. Line 24. right brace."/>
          <p:cNvPicPr>
            <a:picLocks noChangeAspect="1"/>
          </p:cNvPicPr>
          <p:nvPr/>
        </p:nvPicPr>
        <p:blipFill>
          <a:blip r:embed="rId2"/>
          <a:stretch>
            <a:fillRect/>
          </a:stretch>
        </p:blipFill>
        <p:spPr>
          <a:xfrm>
            <a:off x="457200" y="1652947"/>
            <a:ext cx="7754596" cy="3704057"/>
          </a:xfrm>
          <a:prstGeom prst="rect">
            <a:avLst/>
          </a:prstGeom>
        </p:spPr>
      </p:pic>
    </p:spTree>
    <p:extLst>
      <p:ext uri="{BB962C8B-B14F-4D97-AF65-F5344CB8AC3E}">
        <p14:creationId xmlns:p14="http://schemas.microsoft.com/office/powerpoint/2010/main" val="215630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Resizable Java Books</a:t>
            </a:r>
            <a:endParaRPr lang="en-US" dirty="0"/>
          </a:p>
        </p:txBody>
      </p:sp>
      <p:sp>
        <p:nvSpPr>
          <p:cNvPr id="3" name="Text Placeholder 2"/>
          <p:cNvSpPr>
            <a:spLocks noGrp="1"/>
          </p:cNvSpPr>
          <p:nvPr>
            <p:ph type="body" idx="1"/>
          </p:nvPr>
        </p:nvSpPr>
        <p:spPr>
          <a:xfrm>
            <a:off x="457200" y="1600201"/>
            <a:ext cx="8229600" cy="1680881"/>
          </a:xfrm>
        </p:spPr>
        <p:txBody>
          <a:bodyPr/>
          <a:lstStyle/>
          <a:p>
            <a:r>
              <a:rPr lang="en-US" altLang="en-US" dirty="0"/>
              <a:t>Modify the Java book program so that it can draw books at </a:t>
            </a:r>
            <a:r>
              <a:rPr lang="en-US" altLang="en-US" b="1" dirty="0"/>
              <a:t>different sizes </a:t>
            </a:r>
            <a:r>
              <a:rPr lang="en-US" altLang="en-US" dirty="0"/>
              <a:t>as shown below.</a:t>
            </a:r>
          </a:p>
          <a:p>
            <a:pPr lvl="1"/>
            <a:r>
              <a:rPr lang="en-US" altLang="en-US" dirty="0"/>
              <a:t>book sizes: 100x100,  60x60,  200x200</a:t>
            </a:r>
          </a:p>
          <a:p>
            <a:pPr lvl="1"/>
            <a:r>
              <a:rPr lang="en-US" altLang="en-US" dirty="0"/>
              <a:t>drawing panel’s new size: 520x240</a:t>
            </a:r>
          </a:p>
        </p:txBody>
      </p:sp>
      <p:pic>
        <p:nvPicPr>
          <p:cNvPr id="6" name="Picture 3" descr="A drawing panel dialog box has three different sized cyan rectangles. Inside each of the rectangles are lines of brown rectangles, arranged so that each rectangle is longer than the one above it, resembling a stair. The bottom rectangle runs the length of the cyan rectangles. The text, B J P, is in white on the cyan rectangles. The second cyan rectangle is smaller than the first, with equally small brown rectangle steps. The white text, B J P, however, is the same size, and appears bigger in this rectangle. The third cyan rectangle is larger than the first, with equally large brown rectangle steps. The white text, B J P is the same size and appears smaller in this 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436" y="3390900"/>
            <a:ext cx="4765352" cy="27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1860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Resizable</a:t>
            </a:r>
            <a:r>
              <a:rPr lang="en-US" dirty="0"/>
              <a:t> Books Solution </a:t>
            </a:r>
            <a:r>
              <a:rPr lang="en-US" sz="2000" b="0" dirty="0"/>
              <a:t>(1 of 2)</a:t>
            </a:r>
          </a:p>
        </p:txBody>
      </p:sp>
      <p:pic>
        <p:nvPicPr>
          <p:cNvPr id="3" name="Picture 2" descr="Computer code has 24 lines. The lines read as follows. Line 1. forward slash forward slash Draws many BJP textbooks using parameters period. Line 2. import java period a w t period asterisk semicolon. Line 3. public class Book 3 left brace. Line 4, indented once. public static void main left parenthesis String left bracket right bracket a r g s right parenthesis left brace. Line 5, indented twice. Drawing Panel panel equals new Drawing Panel left parenthesis 520 comma 240 right parenthesis semicolon. Line 6, indented twice. panel period set Background left parenthesis Color period WHITE right parenthesis semicolon. Line 7, indented twice. Graphics g equals panel period get Graphics left parenthesis right parenthesis semicolon. Line 8, indented twice. forward slash forward slash draw three books at different locations forward slash sizes. Line 9, indented twice. Draw Book left parenthesis g comma 20 comma 35 comma 100 right parenthesis semicolon. Line 10, indented twice. Draw Book left parenthesis g comma 150 comma 70 comma 60 right parenthesis semicolon. Line 11, indented twice. Draw Book left parenthesis g comma 300 comma 10 comma 200 right parenthesis semicolon. Line 12, indented once. right brace. The code continues."/>
          <p:cNvPicPr>
            <a:picLocks noChangeAspect="1"/>
          </p:cNvPicPr>
          <p:nvPr/>
        </p:nvPicPr>
        <p:blipFill>
          <a:blip r:embed="rId2"/>
          <a:stretch>
            <a:fillRect/>
          </a:stretch>
        </p:blipFill>
        <p:spPr>
          <a:xfrm>
            <a:off x="457200" y="1641377"/>
            <a:ext cx="8020050" cy="4362450"/>
          </a:xfrm>
          <a:prstGeom prst="rect">
            <a:avLst/>
          </a:prstGeom>
        </p:spPr>
      </p:pic>
    </p:spTree>
    <p:extLst>
      <p:ext uri="{BB962C8B-B14F-4D97-AF65-F5344CB8AC3E}">
        <p14:creationId xmlns:p14="http://schemas.microsoft.com/office/powerpoint/2010/main" val="2486004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Resizable </a:t>
            </a:r>
            <a:r>
              <a:rPr lang="en-US" dirty="0"/>
              <a:t>Books Solution </a:t>
            </a:r>
            <a:r>
              <a:rPr lang="en-US" sz="2000" b="0" dirty="0"/>
              <a:t>(2 of 2)</a:t>
            </a:r>
          </a:p>
        </p:txBody>
      </p:sp>
      <p:pic>
        <p:nvPicPr>
          <p:cNvPr id="4" name="Picture 2" descr="The code is continued. Line 13, indented once. forward slash forward slash Draws a book of the given size at the given position period. Line 14, indented once. public static void draw Book left parenthesis Graphics g comma i n t, x comma i n t, y comma i n t size right parenthesis left brace. Line 15, indented twice. g period set Color left parenthesis Color period CYAN right parenthesis semicolon forward slash forward slash cyan background. Line 16, indented twice. g period fill R e c t left parenthesis x comma y comma size comma size right parenthesis semicolon. Line 17, indented twice. g period set Color left parenthesis Color period WHITE right parenthesis semicolon forward slash forward slash white double quote b j p double quote text. Line 18, indented twice. g period draw String left parenthesis double quote BJP double quote comma x plus size over 2 comma y plus size over 5 right parenthesis semicolon. Line 19, indented twice. g period set Color left parenthesis new Color left parenthesis 191 comma 118 comma 73 right parenthesis right parenthesis semicolon. Line 20, indented twice. for left parenthesis i n t, i equals 0 semicolon i less than sign 10 semicolon i plus plus right parenthesis left brace forward slash forward slash orange double quote bricks double quote. Line 21, indented 3 times. g period fill R e c t left parenthesis x comma Forward slash forward slash x. Line 22, intended 4 times. y plus size over 10 times 1 comma forward slash forward slash y. Line 23, intended 4 times. size over 10 times left parenthesis i plus 1 right parenthesis comma Forward slash forward slash width. Line 24, intended 4 times. size over 10 minus 1 right parenthesis semicolon forward slash forward slash height. Line 25, indented twice. right brace. Line 26, indented once. right brace. Line 27. right brace."/>
          <p:cNvPicPr>
            <a:picLocks noChangeAspect="1"/>
          </p:cNvPicPr>
          <p:nvPr/>
        </p:nvPicPr>
        <p:blipFill>
          <a:blip r:embed="rId2"/>
          <a:stretch>
            <a:fillRect/>
          </a:stretch>
        </p:blipFill>
        <p:spPr>
          <a:xfrm>
            <a:off x="457200" y="1623257"/>
            <a:ext cx="8004045" cy="4595543"/>
          </a:xfrm>
          <a:prstGeom prst="rect">
            <a:avLst/>
          </a:prstGeom>
        </p:spPr>
      </p:pic>
    </p:spTree>
    <p:extLst>
      <p:ext uri="{BB962C8B-B14F-4D97-AF65-F5344CB8AC3E}">
        <p14:creationId xmlns:p14="http://schemas.microsoft.com/office/powerpoint/2010/main" val="1862844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Polygon</a:t>
            </a:r>
          </a:p>
        </p:txBody>
      </p:sp>
      <p:sp>
        <p:nvSpPr>
          <p:cNvPr id="6" name="Text Placeholder 2"/>
          <p:cNvSpPr>
            <a:spLocks noGrp="1"/>
          </p:cNvSpPr>
          <p:nvPr>
            <p:ph type="body" idx="1"/>
          </p:nvPr>
        </p:nvSpPr>
        <p:spPr>
          <a:xfrm>
            <a:off x="457200" y="1600199"/>
            <a:ext cx="8229600" cy="1859963"/>
          </a:xfrm>
        </p:spPr>
        <p:txBody>
          <a:bodyPr/>
          <a:lstStyle/>
          <a:p>
            <a:pPr marL="432" indent="0">
              <a:lnSpc>
                <a:spcPct val="80000"/>
              </a:lnSpc>
              <a:buNone/>
            </a:pPr>
            <a:r>
              <a:rPr lang="en-US" altLang="en-US" dirty="0"/>
              <a:t>Objects that represent arbitrary shapes</a:t>
            </a:r>
          </a:p>
          <a:p>
            <a:r>
              <a:rPr lang="en-US" altLang="en-US" dirty="0">
                <a:latin typeface="Courier New" panose="02070309020205020404" pitchFamily="49" charset="0"/>
                <a:cs typeface="Courier New" panose="02070309020205020404" pitchFamily="49" charset="0"/>
              </a:rPr>
              <a:t>Add points </a:t>
            </a:r>
            <a:r>
              <a:rPr lang="en-US" altLang="en-US" dirty="0"/>
              <a:t>to a </a:t>
            </a:r>
            <a:r>
              <a:rPr lang="en-US" altLang="en-US" dirty="0">
                <a:latin typeface="Courier New" panose="02070309020205020404" pitchFamily="49" charset="0"/>
                <a:cs typeface="Courier New" panose="02070309020205020404" pitchFamily="49" charset="0"/>
              </a:rPr>
              <a:t>Polygon</a:t>
            </a:r>
            <a:r>
              <a:rPr lang="en-US" altLang="en-US" dirty="0"/>
              <a:t> using its addPoint(</a:t>
            </a:r>
            <a:r>
              <a:rPr lang="en-US" altLang="en-US" b="1" dirty="0"/>
              <a:t>x</a:t>
            </a:r>
            <a:r>
              <a:rPr lang="en-US" altLang="en-US" dirty="0"/>
              <a:t>, </a:t>
            </a:r>
            <a:r>
              <a:rPr lang="en-US" altLang="en-US" b="1" dirty="0"/>
              <a:t>y</a:t>
            </a:r>
            <a:r>
              <a:rPr lang="en-US" altLang="en-US" dirty="0"/>
              <a:t>) method.</a:t>
            </a:r>
          </a:p>
          <a:p>
            <a:r>
              <a:rPr lang="en-US" altLang="en-US" dirty="0"/>
              <a:t>Example:</a:t>
            </a:r>
          </a:p>
        </p:txBody>
      </p:sp>
      <p:pic>
        <p:nvPicPr>
          <p:cNvPr id="7" name="Picture 3" descr="Computer code has 8 lines. The lines read as follows. Line 1. Drawing Panel p equals new Drawing Panel left parenthesis 100 comma 100 right parenthesis semicolon. Line 2. Graphics g equals p period get Graphics left parenthesis right parenthesis semicolon. Line 3. g period set Color left parenthesis Color period GREEN right parenthesis semicolon. Line 4. Polygon poly equals new Polygon left parenthesis right parenthesis semicolon. Line 5. poly period add Point left parenthesis 10 comma 90 right parenthesis semicolon. Line 6. poly period add Point left parenthesis 50 comma 10 right parenthesis semicolon. Line 7. Poly period add Point left parenthesis 90 comma 90 right parenthesis semicolon. Line 8. g period fill Polygon left parenthesis poly right parenthesis semicolon."/>
          <p:cNvPicPr>
            <a:picLocks noChangeAspect="1"/>
          </p:cNvPicPr>
          <p:nvPr/>
        </p:nvPicPr>
        <p:blipFill>
          <a:blip r:embed="rId2"/>
          <a:stretch>
            <a:fillRect/>
          </a:stretch>
        </p:blipFill>
        <p:spPr>
          <a:xfrm>
            <a:off x="590911" y="3651751"/>
            <a:ext cx="6419490" cy="2602152"/>
          </a:xfrm>
          <a:prstGeom prst="rect">
            <a:avLst/>
          </a:prstGeom>
        </p:spPr>
      </p:pic>
      <p:pic>
        <p:nvPicPr>
          <p:cNvPr id="8" name="Picture 4" descr="A drawing panel dialog box has a green tri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615" y="4136058"/>
            <a:ext cx="1335088" cy="163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341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DrawingPanel Methods</a:t>
            </a:r>
          </a:p>
        </p:txBody>
      </p:sp>
      <p:sp>
        <p:nvSpPr>
          <p:cNvPr id="3" name="Text Placeholder 2"/>
          <p:cNvSpPr>
            <a:spLocks noGrp="1"/>
          </p:cNvSpPr>
          <p:nvPr>
            <p:ph type="body" idx="1"/>
          </p:nvPr>
        </p:nvSpPr>
        <p:spPr/>
        <p:txBody>
          <a:bodyPr/>
          <a:lstStyle/>
          <a:p>
            <a:r>
              <a:rPr lang="en-US" altLang="en-US" b="1" dirty="0"/>
              <a:t>panel</a:t>
            </a:r>
            <a:r>
              <a:rPr lang="en-US" altLang="en-US" dirty="0"/>
              <a:t>.</a:t>
            </a:r>
            <a:r>
              <a:rPr lang="en-US" altLang="en-US" dirty="0">
                <a:latin typeface="Courier New" panose="02070309020205020404" pitchFamily="49" charset="0"/>
                <a:cs typeface="Courier New" panose="02070309020205020404" pitchFamily="49" charset="0"/>
              </a:rPr>
              <a:t>clear</a:t>
            </a:r>
            <a:r>
              <a:rPr lang="en-US" altLang="en-US" dirty="0"/>
              <a:t>();</a:t>
            </a:r>
            <a:br>
              <a:rPr lang="en-US" altLang="en-US" dirty="0"/>
            </a:br>
            <a:r>
              <a:rPr lang="en-US" altLang="en-US" dirty="0"/>
              <a:t>Erases any shapes that are drawn on the drawing panel.</a:t>
            </a:r>
          </a:p>
          <a:p>
            <a:r>
              <a:rPr lang="en-US" altLang="en-US" b="1" dirty="0"/>
              <a:t>panel</a:t>
            </a:r>
            <a:r>
              <a:rPr lang="en-US" altLang="en-US" dirty="0"/>
              <a:t>.</a:t>
            </a:r>
            <a:r>
              <a:rPr lang="en-US" altLang="en-US" dirty="0">
                <a:latin typeface="Courier New" panose="02070309020205020404" pitchFamily="49" charset="0"/>
                <a:cs typeface="Courier New" panose="02070309020205020404" pitchFamily="49" charset="0"/>
              </a:rPr>
              <a:t>setWidth</a:t>
            </a:r>
            <a:r>
              <a:rPr lang="en-US" altLang="en-US" dirty="0"/>
              <a:t>(</a:t>
            </a:r>
            <a:r>
              <a:rPr lang="en-US" altLang="en-US" b="1" dirty="0"/>
              <a:t>width</a:t>
            </a:r>
            <a:r>
              <a:rPr lang="en-US" altLang="en-US" dirty="0"/>
              <a:t>);</a:t>
            </a:r>
            <a:br>
              <a:rPr lang="en-US" altLang="en-US" dirty="0"/>
            </a:br>
            <a:r>
              <a:rPr lang="en-US" altLang="en-US" b="1" dirty="0"/>
              <a:t>panel</a:t>
            </a:r>
            <a:r>
              <a:rPr lang="en-US" altLang="en-US" dirty="0"/>
              <a:t>.</a:t>
            </a:r>
            <a:r>
              <a:rPr lang="en-US" altLang="en-US" dirty="0">
                <a:latin typeface="Courier New" panose="02070309020205020404" pitchFamily="49" charset="0"/>
                <a:cs typeface="Courier New" panose="02070309020205020404" pitchFamily="49" charset="0"/>
              </a:rPr>
              <a:t>setHeight</a:t>
            </a:r>
            <a:r>
              <a:rPr lang="en-US" altLang="en-US" dirty="0"/>
              <a:t>(</a:t>
            </a:r>
            <a:r>
              <a:rPr lang="en-US" altLang="en-US" b="1" dirty="0"/>
              <a:t>height</a:t>
            </a:r>
            <a:r>
              <a:rPr lang="en-US" altLang="en-US" dirty="0"/>
              <a:t>);</a:t>
            </a:r>
            <a:br>
              <a:rPr lang="en-US" altLang="en-US" dirty="0"/>
            </a:br>
            <a:r>
              <a:rPr lang="en-US" altLang="en-US" b="1" dirty="0"/>
              <a:t>panel</a:t>
            </a:r>
            <a:r>
              <a:rPr lang="en-US" altLang="en-US" dirty="0"/>
              <a:t>.</a:t>
            </a:r>
            <a:r>
              <a:rPr lang="en-US" altLang="en-US" dirty="0">
                <a:latin typeface="Courier New" panose="02070309020205020404" pitchFamily="49" charset="0"/>
                <a:cs typeface="Courier New" panose="02070309020205020404" pitchFamily="49" charset="0"/>
              </a:rPr>
              <a:t>setSize</a:t>
            </a:r>
            <a:r>
              <a:rPr lang="en-US" altLang="en-US" dirty="0"/>
              <a:t>(</a:t>
            </a:r>
            <a:r>
              <a:rPr lang="en-US" altLang="en-US" b="1" dirty="0"/>
              <a:t>width</a:t>
            </a:r>
            <a:r>
              <a:rPr lang="en-US" altLang="en-US" dirty="0"/>
              <a:t>, </a:t>
            </a:r>
            <a:r>
              <a:rPr lang="en-US" altLang="en-US" b="1" dirty="0"/>
              <a:t>height</a:t>
            </a:r>
            <a:r>
              <a:rPr lang="en-US" altLang="en-US" dirty="0"/>
              <a:t>);</a:t>
            </a:r>
            <a:br>
              <a:rPr lang="en-US" altLang="en-US" dirty="0"/>
            </a:br>
            <a:r>
              <a:rPr lang="en-US" altLang="en-US" dirty="0"/>
              <a:t>Changes the drawing panel's size to the given value(s).</a:t>
            </a:r>
          </a:p>
          <a:p>
            <a:r>
              <a:rPr lang="en-US" altLang="en-US" b="1" dirty="0"/>
              <a:t>panel</a:t>
            </a:r>
            <a:r>
              <a:rPr lang="en-US" altLang="en-US" dirty="0"/>
              <a:t>.</a:t>
            </a:r>
            <a:r>
              <a:rPr lang="en-US" altLang="en-US" dirty="0">
                <a:latin typeface="Courier New" panose="02070309020205020404" pitchFamily="49" charset="0"/>
                <a:cs typeface="Courier New" panose="02070309020205020404" pitchFamily="49" charset="0"/>
              </a:rPr>
              <a:t>save</a:t>
            </a:r>
            <a:r>
              <a:rPr lang="en-US" altLang="en-US" dirty="0"/>
              <a:t>(</a:t>
            </a:r>
            <a:r>
              <a:rPr lang="en-US" altLang="en-US" b="1" dirty="0"/>
              <a:t>filename</a:t>
            </a:r>
            <a:r>
              <a:rPr lang="en-US" altLang="en-US" dirty="0"/>
              <a:t>);</a:t>
            </a:r>
            <a:br>
              <a:rPr lang="en-US" altLang="en-US" dirty="0"/>
            </a:br>
            <a:r>
              <a:rPr lang="en-US" altLang="en-US" dirty="0"/>
              <a:t>Saves the image on the panel to the given file (String).</a:t>
            </a:r>
          </a:p>
          <a:p>
            <a:r>
              <a:rPr lang="en-US" altLang="en-US" b="1" dirty="0"/>
              <a:t>panel</a:t>
            </a:r>
            <a:r>
              <a:rPr lang="en-US" altLang="en-US" dirty="0"/>
              <a:t>.</a:t>
            </a:r>
            <a:r>
              <a:rPr lang="en-US" altLang="en-US" dirty="0">
                <a:latin typeface="Courier New" panose="02070309020205020404" pitchFamily="49" charset="0"/>
                <a:cs typeface="Courier New" panose="02070309020205020404" pitchFamily="49" charset="0"/>
              </a:rPr>
              <a:t>sleep</a:t>
            </a:r>
            <a:r>
              <a:rPr lang="en-US" altLang="en-US" dirty="0"/>
              <a:t>(</a:t>
            </a:r>
            <a:r>
              <a:rPr lang="en-US" altLang="en-US" b="1" dirty="0"/>
              <a:t>ms</a:t>
            </a:r>
            <a:r>
              <a:rPr lang="en-US" altLang="en-US" dirty="0"/>
              <a:t>);</a:t>
            </a:r>
            <a:br>
              <a:rPr lang="en-US" altLang="en-US" dirty="0"/>
            </a:br>
            <a:r>
              <a:rPr lang="en-US" altLang="en-US" dirty="0"/>
              <a:t>Pauses the drawing for the given number of milliseconds.</a:t>
            </a:r>
          </a:p>
        </p:txBody>
      </p:sp>
    </p:spTree>
    <p:extLst>
      <p:ext uri="{BB962C8B-B14F-4D97-AF65-F5344CB8AC3E}">
        <p14:creationId xmlns:p14="http://schemas.microsoft.com/office/powerpoint/2010/main" val="3042786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with Sleep</a:t>
            </a:r>
          </a:p>
        </p:txBody>
      </p:sp>
      <p:sp>
        <p:nvSpPr>
          <p:cNvPr id="3" name="Content Placeholder 2"/>
          <p:cNvSpPr>
            <a:spLocks noGrp="1"/>
          </p:cNvSpPr>
          <p:nvPr>
            <p:ph type="body" idx="1"/>
          </p:nvPr>
        </p:nvSpPr>
        <p:spPr>
          <a:xfrm>
            <a:off x="457200" y="1600200"/>
            <a:ext cx="7720012" cy="811305"/>
          </a:xfrm>
        </p:spPr>
        <p:txBody>
          <a:bodyPr/>
          <a:lstStyle/>
          <a:p>
            <a:r>
              <a:rPr lang="en-US" sz="2000" dirty="0">
                <a:latin typeface="Courier New" panose="02070309020205020404" pitchFamily="49" charset="0"/>
                <a:cs typeface="Courier New" panose="02070309020205020404" pitchFamily="49" charset="0"/>
              </a:rPr>
              <a:t>DrawingPanel’s</a:t>
            </a:r>
            <a:r>
              <a:rPr lang="en-US" sz="2000" dirty="0"/>
              <a:t> sleep method pauses your program for a given number of milliseconds.</a:t>
            </a:r>
          </a:p>
        </p:txBody>
      </p:sp>
      <p:sp>
        <p:nvSpPr>
          <p:cNvPr id="4" name="Content Placeholder 3"/>
          <p:cNvSpPr>
            <a:spLocks noGrp="1"/>
          </p:cNvSpPr>
          <p:nvPr>
            <p:ph type="body" idx="13"/>
          </p:nvPr>
        </p:nvSpPr>
        <p:spPr>
          <a:xfrm>
            <a:off x="457200" y="2544401"/>
            <a:ext cx="8229600" cy="451567"/>
          </a:xfrm>
        </p:spPr>
        <p:txBody>
          <a:bodyPr/>
          <a:lstStyle/>
          <a:p>
            <a:r>
              <a:rPr lang="en-US" sz="2000" dirty="0"/>
              <a:t>You can use sleep to create simple animations.</a:t>
            </a:r>
          </a:p>
        </p:txBody>
      </p:sp>
      <p:pic>
        <p:nvPicPr>
          <p:cNvPr id="13" name="Picture 4" descr="Computer code has 7 lines. The lines read as follows. Line 1. Drawing Panel panel equals new Drawing Panel left parenthesis 250 comma 200 right parenthesis semicolon. Line 2. Graphics g equals panel period get Graphics left parenthesis right parenthesis semicolon. Line 3. g period set Color left parenthesis Color period BLUE right parenthesis semicolon. Line 4. for left parenthesis i n t, i equals 1 semicolon i less than sign equals 10 semicolon i plus plus right parenthesis left brace. Line 5, indented once. g period fill Oval left parenthesis 15 asterisk i comma 15 asterisk i comma 30 comma 30 right parenthesis semicolon. Line 6, indented once. panel period sleep left parenthesis 500 right parenthesis semicolon. Line 7. right brace."/>
          <p:cNvPicPr>
            <a:picLocks noChangeAspect="1"/>
          </p:cNvPicPr>
          <p:nvPr/>
        </p:nvPicPr>
        <p:blipFill>
          <a:blip r:embed="rId2"/>
          <a:stretch>
            <a:fillRect/>
          </a:stretch>
        </p:blipFill>
        <p:spPr>
          <a:xfrm>
            <a:off x="898988" y="3037744"/>
            <a:ext cx="6974457" cy="2307725"/>
          </a:xfrm>
          <a:prstGeom prst="rect">
            <a:avLst/>
          </a:prstGeom>
        </p:spPr>
      </p:pic>
      <p:sp>
        <p:nvSpPr>
          <p:cNvPr id="5" name="Content Placeholder 5"/>
          <p:cNvSpPr>
            <a:spLocks noGrp="1"/>
          </p:cNvSpPr>
          <p:nvPr>
            <p:ph type="body" idx="14"/>
          </p:nvPr>
        </p:nvSpPr>
        <p:spPr>
          <a:xfrm>
            <a:off x="457200" y="5387246"/>
            <a:ext cx="8229600" cy="733146"/>
          </a:xfrm>
        </p:spPr>
        <p:txBody>
          <a:bodyPr/>
          <a:lstStyle/>
          <a:p>
            <a:r>
              <a:rPr lang="en-US" sz="2000" dirty="0"/>
              <a:t>Try adding sleep commands to loops in past exercises in this chapter and watch the panel draw itself piece by piece.</a:t>
            </a:r>
          </a:p>
        </p:txBody>
      </p:sp>
    </p:spTree>
    <p:extLst>
      <p:ext uri="{BB962C8B-B14F-4D97-AF65-F5344CB8AC3E}">
        <p14:creationId xmlns:p14="http://schemas.microsoft.com/office/powerpoint/2010/main" val="548944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DrawingPanel</a:t>
            </a:r>
            <a:endParaRPr lang="en-US" sz="2000" b="0" dirty="0"/>
          </a:p>
        </p:txBody>
      </p:sp>
      <p:pic>
        <p:nvPicPr>
          <p:cNvPr id="7" name="Picture 2" descr="An eas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549" y="322050"/>
            <a:ext cx="846137" cy="9906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type="body" idx="1"/>
          </p:nvPr>
        </p:nvSpPr>
        <p:spPr>
          <a:xfrm>
            <a:off x="457199" y="1600200"/>
            <a:ext cx="8229601" cy="2729753"/>
          </a:xfrm>
        </p:spPr>
        <p:txBody>
          <a:bodyPr/>
          <a:lstStyle/>
          <a:p>
            <a:pPr marL="0" indent="0">
              <a:buFontTx/>
              <a:buNone/>
            </a:pPr>
            <a:r>
              <a:rPr lang="en-US" altLang="en-US" sz="1800" dirty="0"/>
              <a:t>“Canvas” objects that represents windows/drawing surfaces</a:t>
            </a:r>
            <a:endParaRPr lang="en-US" altLang="en-US" sz="1800" i="1" dirty="0"/>
          </a:p>
          <a:p>
            <a:r>
              <a:rPr lang="en-US" altLang="en-US" sz="1800" b="1" dirty="0"/>
              <a:t>To create a window:</a:t>
            </a:r>
          </a:p>
          <a:p>
            <a:pPr lvl="1">
              <a:buFontTx/>
              <a:buNone/>
            </a:pPr>
            <a:r>
              <a:rPr lang="en-US" altLang="en-US" sz="1800" dirty="0">
                <a:latin typeface="Courier New" panose="02070309020205020404" pitchFamily="49" charset="0"/>
                <a:cs typeface="Courier New" panose="02070309020205020404" pitchFamily="49" charset="0"/>
              </a:rPr>
              <a:t>DrawingPanel</a:t>
            </a:r>
            <a:r>
              <a:rPr lang="en-US" altLang="en-US" sz="1800" dirty="0"/>
              <a:t> </a:t>
            </a:r>
            <a:r>
              <a:rPr lang="en-US" altLang="en-US" sz="1800" b="1" dirty="0"/>
              <a:t>name</a:t>
            </a:r>
            <a:r>
              <a:rPr lang="en-US" altLang="en-US" sz="1800" dirty="0"/>
              <a:t> = </a:t>
            </a:r>
            <a:r>
              <a:rPr lang="en-US" altLang="en-US" sz="1800" dirty="0">
                <a:latin typeface="Courier New" panose="02070309020205020404" pitchFamily="49" charset="0"/>
                <a:cs typeface="Courier New" panose="02070309020205020404" pitchFamily="49" charset="0"/>
              </a:rPr>
              <a:t>new DrawingPanel</a:t>
            </a:r>
            <a:r>
              <a:rPr lang="en-US" altLang="en-US" sz="1800" dirty="0"/>
              <a:t>(</a:t>
            </a:r>
            <a:r>
              <a:rPr lang="en-US" altLang="en-US" sz="1800" b="1" dirty="0"/>
              <a:t>width</a:t>
            </a:r>
            <a:r>
              <a:rPr lang="en-US" altLang="en-US" sz="1800" dirty="0"/>
              <a:t>, </a:t>
            </a:r>
            <a:r>
              <a:rPr lang="en-US" altLang="en-US" sz="1800" b="1" dirty="0"/>
              <a:t>height</a:t>
            </a:r>
            <a:r>
              <a:rPr lang="en-US" altLang="en-US" sz="1800" dirty="0"/>
              <a:t>);</a:t>
            </a:r>
          </a:p>
          <a:p>
            <a:pPr lvl="1">
              <a:buFontTx/>
              <a:buNone/>
            </a:pPr>
            <a:r>
              <a:rPr lang="en-US" altLang="en-US" sz="1800" dirty="0"/>
              <a:t>Example:</a:t>
            </a:r>
          </a:p>
          <a:p>
            <a:pPr lvl="1">
              <a:buFontTx/>
              <a:buNone/>
            </a:pPr>
            <a:r>
              <a:rPr lang="en-US" altLang="en-US" sz="1800" dirty="0">
                <a:latin typeface="Courier New" panose="02070309020205020404" pitchFamily="49" charset="0"/>
                <a:cs typeface="Courier New" panose="02070309020205020404" pitchFamily="49" charset="0"/>
              </a:rPr>
              <a:t>DrawingPanel panel </a:t>
            </a:r>
            <a:r>
              <a:rPr lang="en-US" altLang="en-US" sz="1800" dirty="0"/>
              <a:t>= </a:t>
            </a:r>
            <a:r>
              <a:rPr lang="en-US" altLang="en-US" sz="1800" dirty="0">
                <a:latin typeface="Courier New" panose="02070309020205020404" pitchFamily="49" charset="0"/>
                <a:cs typeface="Courier New" panose="02070309020205020404" pitchFamily="49" charset="0"/>
              </a:rPr>
              <a:t>new DrawingPanel(300, 200);</a:t>
            </a:r>
          </a:p>
          <a:p>
            <a:pPr>
              <a:lnSpc>
                <a:spcPct val="90000"/>
              </a:lnSpc>
            </a:pPr>
            <a:r>
              <a:rPr lang="en-US" altLang="en-US" sz="1800" dirty="0"/>
              <a:t>The window has nothing on it.</a:t>
            </a:r>
          </a:p>
          <a:p>
            <a:pPr lvl="1"/>
            <a:r>
              <a:rPr lang="en-US" altLang="en-US" sz="1800" dirty="0"/>
              <a:t>We draw shapes / lines on it with another object of type Graphics. </a:t>
            </a:r>
          </a:p>
        </p:txBody>
      </p:sp>
      <p:pic>
        <p:nvPicPr>
          <p:cNvPr id="6" name="Picture 4" descr="A blank drawing panel dialog 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331" y="4416217"/>
            <a:ext cx="2017058" cy="178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171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Coordinate System</a:t>
            </a:r>
          </a:p>
        </p:txBody>
      </p:sp>
      <p:sp>
        <p:nvSpPr>
          <p:cNvPr id="3" name="Content Placeholder 2"/>
          <p:cNvSpPr>
            <a:spLocks noGrp="1"/>
          </p:cNvSpPr>
          <p:nvPr>
            <p:ph type="body" idx="1"/>
          </p:nvPr>
        </p:nvSpPr>
        <p:spPr>
          <a:xfrm>
            <a:off x="457200" y="1600201"/>
            <a:ext cx="8229600" cy="2317376"/>
          </a:xfrm>
        </p:spPr>
        <p:txBody>
          <a:bodyPr/>
          <a:lstStyle/>
          <a:p>
            <a:pPr indent="-256032">
              <a:tabLst>
                <a:tab pos="2627313" algn="l"/>
              </a:tabLst>
            </a:pPr>
            <a:r>
              <a:rPr lang="en-US" altLang="en-US" dirty="0"/>
              <a:t>Each (x, y) position is a </a:t>
            </a:r>
            <a:r>
              <a:rPr lang="en-US" altLang="en-US" b="1" dirty="0"/>
              <a:t>pixel </a:t>
            </a:r>
            <a:r>
              <a:rPr lang="en-US" altLang="en-US" dirty="0"/>
              <a:t> (“picture element”).</a:t>
            </a:r>
          </a:p>
          <a:p>
            <a:pPr indent="-256032">
              <a:tabLst>
                <a:tab pos="2627313" algn="l"/>
              </a:tabLst>
            </a:pPr>
            <a:r>
              <a:rPr lang="en-US" altLang="en-US" dirty="0"/>
              <a:t>Position (0, 0) is at the window's top-left corner.</a:t>
            </a:r>
          </a:p>
          <a:p>
            <a:pPr marL="740664" lvl="1" indent="-283464">
              <a:tabLst>
                <a:tab pos="2627313" algn="l"/>
              </a:tabLst>
            </a:pPr>
            <a:r>
              <a:rPr lang="en-US" altLang="en-US" dirty="0"/>
              <a:t>x increases rightward and the y increases </a:t>
            </a:r>
            <a:r>
              <a:rPr lang="en-US" altLang="en-US" b="1" dirty="0"/>
              <a:t>downward</a:t>
            </a:r>
            <a:r>
              <a:rPr lang="en-US" altLang="en-US" dirty="0"/>
              <a:t>.</a:t>
            </a:r>
          </a:p>
          <a:p>
            <a:pPr indent="-256032">
              <a:tabLst>
                <a:tab pos="2627313" algn="l"/>
              </a:tabLst>
            </a:pPr>
            <a:r>
              <a:rPr lang="en-US" altLang="en-US" dirty="0"/>
              <a:t>The rectangle from (0, 0) to (200, 100) looks like this:</a:t>
            </a:r>
            <a:endParaRPr lang="en-US" altLang="en-US" dirty="0">
              <a:latin typeface="Courier New" panose="02070309020205020404" pitchFamily="49" charset="0"/>
            </a:endParaRPr>
          </a:p>
        </p:txBody>
      </p:sp>
      <p:grpSp>
        <p:nvGrpSpPr>
          <p:cNvPr id="13" name="Group 3" descr="A rectangle has a length of x plus, and a height of y plus. The top left corner of the rectangle is at point (0, 0), while the bottom right corner of the rectangle is at point (200, 100). "/>
          <p:cNvGrpSpPr/>
          <p:nvPr/>
        </p:nvGrpSpPr>
        <p:grpSpPr>
          <a:xfrm>
            <a:off x="591671" y="4121193"/>
            <a:ext cx="3649754" cy="1731189"/>
            <a:chOff x="591671" y="4121193"/>
            <a:chExt cx="3649754" cy="1731189"/>
          </a:xfrm>
        </p:grpSpPr>
        <p:grpSp>
          <p:nvGrpSpPr>
            <p:cNvPr id="5" name="Group 4"/>
            <p:cNvGrpSpPr>
              <a:grpSpLocks/>
            </p:cNvGrpSpPr>
            <p:nvPr/>
          </p:nvGrpSpPr>
          <p:grpSpPr bwMode="auto">
            <a:xfrm>
              <a:off x="1295400" y="4419600"/>
              <a:ext cx="1371600" cy="914400"/>
              <a:chOff x="864" y="2544"/>
              <a:chExt cx="864" cy="576"/>
            </a:xfrm>
          </p:grpSpPr>
          <p:sp>
            <p:nvSpPr>
              <p:cNvPr id="7" name="Rectangle 5"/>
              <p:cNvSpPr>
                <a:spLocks noChangeArrowheads="1"/>
              </p:cNvSpPr>
              <p:nvPr/>
            </p:nvSpPr>
            <p:spPr bwMode="auto">
              <a:xfrm>
                <a:off x="912" y="2592"/>
                <a:ext cx="816"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p:nvSpPr>
            <p:spPr bwMode="auto">
              <a:xfrm>
                <a:off x="912" y="2544"/>
                <a:ext cx="81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7"/>
              <p:cNvSpPr>
                <a:spLocks noChangeShapeType="1"/>
              </p:cNvSpPr>
              <p:nvPr/>
            </p:nvSpPr>
            <p:spPr bwMode="auto">
              <a:xfrm>
                <a:off x="864" y="2592"/>
                <a:ext cx="0"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 name="TextBox 3"/>
            <p:cNvSpPr txBox="1"/>
            <p:nvPr/>
          </p:nvSpPr>
          <p:spPr>
            <a:xfrm>
              <a:off x="591671" y="4121193"/>
              <a:ext cx="842682" cy="461665"/>
            </a:xfrm>
            <a:prstGeom prst="rect">
              <a:avLst/>
            </a:prstGeom>
            <a:noFill/>
          </p:spPr>
          <p:txBody>
            <a:bodyPr wrap="square" rtlCol="0">
              <a:spAutoFit/>
            </a:bodyPr>
            <a:lstStyle/>
            <a:p>
              <a:r>
                <a:rPr lang="en-US" sz="2400" dirty="0">
                  <a:latin typeface="+mn-lt"/>
                </a:rPr>
                <a:t>(0,0)</a:t>
              </a:r>
            </a:p>
          </p:txBody>
        </p:sp>
        <p:sp>
          <p:nvSpPr>
            <p:cNvPr id="10" name="TextBox 9"/>
            <p:cNvSpPr txBox="1"/>
            <p:nvPr/>
          </p:nvSpPr>
          <p:spPr>
            <a:xfrm>
              <a:off x="2693894" y="4188767"/>
              <a:ext cx="654423" cy="461665"/>
            </a:xfrm>
            <a:prstGeom prst="rect">
              <a:avLst/>
            </a:prstGeom>
            <a:noFill/>
          </p:spPr>
          <p:txBody>
            <a:bodyPr wrap="square" rtlCol="0">
              <a:spAutoFit/>
            </a:bodyPr>
            <a:lstStyle/>
            <a:p>
              <a:r>
                <a:rPr lang="en-US" sz="2400" dirty="0">
                  <a:latin typeface="+mn-lt"/>
                </a:rPr>
                <a:t>X+</a:t>
              </a:r>
            </a:p>
          </p:txBody>
        </p:sp>
        <p:sp>
          <p:nvSpPr>
            <p:cNvPr id="11" name="TextBox 10"/>
            <p:cNvSpPr txBox="1"/>
            <p:nvPr/>
          </p:nvSpPr>
          <p:spPr>
            <a:xfrm>
              <a:off x="907113" y="5390717"/>
              <a:ext cx="533401" cy="461665"/>
            </a:xfrm>
            <a:prstGeom prst="rect">
              <a:avLst/>
            </a:prstGeom>
            <a:noFill/>
          </p:spPr>
          <p:txBody>
            <a:bodyPr wrap="square" rtlCol="0">
              <a:spAutoFit/>
            </a:bodyPr>
            <a:lstStyle/>
            <a:p>
              <a:r>
                <a:rPr lang="en-US" sz="2400" dirty="0">
                  <a:latin typeface="+mn-lt"/>
                </a:rPr>
                <a:t>y+</a:t>
              </a:r>
            </a:p>
          </p:txBody>
        </p:sp>
        <p:sp>
          <p:nvSpPr>
            <p:cNvPr id="12" name="TextBox 11"/>
            <p:cNvSpPr txBox="1"/>
            <p:nvPr/>
          </p:nvSpPr>
          <p:spPr>
            <a:xfrm>
              <a:off x="2724146" y="5253317"/>
              <a:ext cx="1517279" cy="461665"/>
            </a:xfrm>
            <a:prstGeom prst="rect">
              <a:avLst/>
            </a:prstGeom>
            <a:noFill/>
          </p:spPr>
          <p:txBody>
            <a:bodyPr wrap="square" rtlCol="0">
              <a:spAutoFit/>
            </a:bodyPr>
            <a:lstStyle/>
            <a:p>
              <a:r>
                <a:rPr lang="en-US" sz="2400" dirty="0">
                  <a:latin typeface="+mn-lt"/>
                </a:rPr>
                <a:t>(200,100)</a:t>
              </a:r>
            </a:p>
          </p:txBody>
        </p:sp>
      </p:grpSp>
    </p:spTree>
    <p:extLst>
      <p:ext uri="{BB962C8B-B14F-4D97-AF65-F5344CB8AC3E}">
        <p14:creationId xmlns:p14="http://schemas.microsoft.com/office/powerpoint/2010/main" val="80712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a:t>
            </a:r>
            <a:endParaRPr lang="en-US" sz="2000" b="0" dirty="0"/>
          </a:p>
        </p:txBody>
      </p:sp>
      <p:pic>
        <p:nvPicPr>
          <p:cNvPr id="8" name="Picture 2" descr="A paint br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0825" y="322050"/>
            <a:ext cx="815975" cy="9906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type="body" idx="1"/>
          </p:nvPr>
        </p:nvSpPr>
        <p:spPr>
          <a:xfrm>
            <a:off x="457200" y="1312650"/>
            <a:ext cx="8229600" cy="1627287"/>
          </a:xfrm>
        </p:spPr>
        <p:txBody>
          <a:bodyPr/>
          <a:lstStyle/>
          <a:p>
            <a:pPr marL="0" indent="0">
              <a:buFontTx/>
              <a:buNone/>
              <a:tabLst>
                <a:tab pos="53975" algn="l"/>
              </a:tabLst>
            </a:pPr>
            <a:r>
              <a:rPr lang="en-US" altLang="en-US" sz="2200" dirty="0"/>
              <a:t>“Pen” or “paint brush” objects to draw lines and shapes</a:t>
            </a:r>
          </a:p>
          <a:p>
            <a:pPr lvl="1"/>
            <a:r>
              <a:rPr lang="en-US" altLang="en-US" sz="2200" dirty="0"/>
              <a:t>Access it by calling </a:t>
            </a:r>
            <a:r>
              <a:rPr lang="en-US" altLang="en-US" sz="2200" dirty="0" err="1">
                <a:latin typeface="Courier New" panose="02070309020205020404" pitchFamily="49" charset="0"/>
                <a:cs typeface="Courier New" panose="02070309020205020404" pitchFamily="49" charset="0"/>
              </a:rPr>
              <a:t>getGraphics</a:t>
            </a:r>
            <a:r>
              <a:rPr lang="en-US" altLang="en-US" sz="2200" dirty="0"/>
              <a:t> on your </a:t>
            </a:r>
            <a:r>
              <a:rPr lang="en-US" altLang="en-US" sz="2200" dirty="0">
                <a:latin typeface="Courier New" panose="02070309020205020404" pitchFamily="49" charset="0"/>
                <a:cs typeface="Courier New" panose="02070309020205020404" pitchFamily="49" charset="0"/>
              </a:rPr>
              <a:t>DrawingPanel.</a:t>
            </a:r>
          </a:p>
          <a:p>
            <a:pPr lvl="1">
              <a:buFontTx/>
              <a:buNone/>
            </a:pPr>
            <a:r>
              <a:rPr lang="en-US" altLang="en-US" sz="2200" dirty="0"/>
              <a:t>	</a:t>
            </a:r>
            <a:r>
              <a:rPr lang="en-US" altLang="en-US" sz="2200" dirty="0">
                <a:latin typeface="Courier New" panose="02070309020205020404" pitchFamily="49" charset="0"/>
                <a:cs typeface="Courier New" panose="02070309020205020404" pitchFamily="49" charset="0"/>
              </a:rPr>
              <a:t>Graphics g = </a:t>
            </a:r>
            <a:r>
              <a:rPr lang="en-US" altLang="en-US" sz="2200" dirty="0" err="1">
                <a:latin typeface="Courier New" panose="02070309020205020404" pitchFamily="49" charset="0"/>
                <a:cs typeface="Courier New" panose="02070309020205020404" pitchFamily="49" charset="0"/>
              </a:rPr>
              <a:t>panel.getGraphics</a:t>
            </a:r>
            <a:r>
              <a:rPr lang="en-US" altLang="en-US" sz="2200" dirty="0">
                <a:latin typeface="Courier New" panose="02070309020205020404" pitchFamily="49" charset="0"/>
                <a:cs typeface="Courier New" panose="02070309020205020404" pitchFamily="49" charset="0"/>
              </a:rPr>
              <a:t>();</a:t>
            </a:r>
          </a:p>
        </p:txBody>
      </p:sp>
      <p:sp>
        <p:nvSpPr>
          <p:cNvPr id="4" name="Text Placeholder 4"/>
          <p:cNvSpPr>
            <a:spLocks noGrp="1"/>
          </p:cNvSpPr>
          <p:nvPr>
            <p:ph type="body" idx="13"/>
          </p:nvPr>
        </p:nvSpPr>
        <p:spPr>
          <a:xfrm>
            <a:off x="457200" y="3388244"/>
            <a:ext cx="4769224" cy="726556"/>
          </a:xfrm>
        </p:spPr>
        <p:txBody>
          <a:bodyPr/>
          <a:lstStyle/>
          <a:p>
            <a:r>
              <a:rPr lang="en-US" altLang="en-US" sz="2200" dirty="0"/>
              <a:t>Draw shapes by calling methods</a:t>
            </a:r>
            <a:br>
              <a:rPr lang="en-US" altLang="en-US" sz="2200" dirty="0"/>
            </a:br>
            <a:r>
              <a:rPr lang="en-US" altLang="en-US" sz="2200" dirty="0"/>
              <a:t>on the Graphics object.</a:t>
            </a:r>
          </a:p>
        </p:txBody>
      </p:sp>
      <p:pic>
        <p:nvPicPr>
          <p:cNvPr id="6" name="Picture 5" descr="Code has 2 lines, as follows. Line 1. G period fill r e c t left parenthesis 10 comma 30 comma 60 comma 35 right parenthesis semicolon. Line 2. G period fill oval left parenthesis 80 comma 40 comma 50 comma 70 right parenthesis semicolon."/>
          <p:cNvPicPr>
            <a:picLocks noChangeAspect="1"/>
          </p:cNvPicPr>
          <p:nvPr/>
        </p:nvPicPr>
        <p:blipFill>
          <a:blip r:embed="rId3"/>
          <a:stretch>
            <a:fillRect/>
          </a:stretch>
        </p:blipFill>
        <p:spPr>
          <a:xfrm>
            <a:off x="1036248" y="4275557"/>
            <a:ext cx="3829050" cy="764326"/>
          </a:xfrm>
          <a:prstGeom prst="rect">
            <a:avLst/>
          </a:prstGeom>
        </p:spPr>
      </p:pic>
      <p:pic>
        <p:nvPicPr>
          <p:cNvPr id="5" name="Picture 6" descr="A drawling panel dialog box has filled in rectangle and oval shap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8637" y="3390900"/>
            <a:ext cx="2925763"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8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Class Libraries, Import</a:t>
            </a:r>
          </a:p>
        </p:txBody>
      </p:sp>
      <p:sp>
        <p:nvSpPr>
          <p:cNvPr id="3" name="Content Placeholder 2"/>
          <p:cNvSpPr>
            <a:spLocks noGrp="1"/>
          </p:cNvSpPr>
          <p:nvPr>
            <p:ph type="body" idx="1"/>
          </p:nvPr>
        </p:nvSpPr>
        <p:spPr>
          <a:xfrm>
            <a:off x="457200" y="1600200"/>
            <a:ext cx="8229600" cy="1617983"/>
          </a:xfrm>
        </p:spPr>
        <p:txBody>
          <a:bodyPr/>
          <a:lstStyle/>
          <a:p>
            <a:r>
              <a:rPr lang="en-US" altLang="en-US" sz="2200" b="1" dirty="0"/>
              <a:t>Java class libraries</a:t>
            </a:r>
            <a:r>
              <a:rPr lang="en-US" altLang="en-US" sz="2200" dirty="0"/>
              <a:t>: Classes included with Java’s J</a:t>
            </a:r>
            <a:r>
              <a:rPr lang="en-US" altLang="en-US" sz="100" dirty="0"/>
              <a:t> </a:t>
            </a:r>
            <a:r>
              <a:rPr lang="en-US" altLang="en-US" sz="2200" dirty="0"/>
              <a:t>D</a:t>
            </a:r>
            <a:r>
              <a:rPr lang="en-US" altLang="en-US" sz="100" dirty="0"/>
              <a:t> </a:t>
            </a:r>
            <a:r>
              <a:rPr lang="en-US" altLang="en-US" sz="2200" dirty="0"/>
              <a:t>K.</a:t>
            </a:r>
          </a:p>
          <a:p>
            <a:pPr lvl="1"/>
            <a:r>
              <a:rPr lang="en-US" altLang="en-US" sz="2200" dirty="0"/>
              <a:t>organized into groups named </a:t>
            </a:r>
            <a:r>
              <a:rPr lang="en-US" altLang="en-US" sz="2200" i="1" dirty="0"/>
              <a:t>packages</a:t>
            </a:r>
            <a:endParaRPr lang="en-US" altLang="en-US" sz="2200" dirty="0"/>
          </a:p>
          <a:p>
            <a:pPr lvl="1"/>
            <a:r>
              <a:rPr lang="en-US" altLang="en-US" sz="2200" dirty="0"/>
              <a:t>To use a package, put an import declaration in your program:</a:t>
            </a:r>
          </a:p>
        </p:txBody>
      </p:sp>
      <p:pic>
        <p:nvPicPr>
          <p:cNvPr id="7" name="Picture 3" descr="A computer code has 2 lines. The lines read as follows. Line 1. Forward slash forward slash put this at the very top of your program. Line 2. Import pack name period asterisk semicolon. "/>
          <p:cNvPicPr>
            <a:picLocks noChangeAspect="1"/>
          </p:cNvPicPr>
          <p:nvPr/>
        </p:nvPicPr>
        <p:blipFill>
          <a:blip r:embed="rId2"/>
          <a:stretch>
            <a:fillRect/>
          </a:stretch>
        </p:blipFill>
        <p:spPr>
          <a:xfrm>
            <a:off x="1267364" y="3429000"/>
            <a:ext cx="6801432" cy="587778"/>
          </a:xfrm>
          <a:prstGeom prst="rect">
            <a:avLst/>
          </a:prstGeom>
        </p:spPr>
      </p:pic>
      <p:sp>
        <p:nvSpPr>
          <p:cNvPr id="4" name="Text Placeholder 4"/>
          <p:cNvSpPr>
            <a:spLocks noGrp="1"/>
          </p:cNvSpPr>
          <p:nvPr>
            <p:ph type="body" idx="13"/>
          </p:nvPr>
        </p:nvSpPr>
        <p:spPr>
          <a:xfrm>
            <a:off x="457200" y="4107719"/>
            <a:ext cx="8229600" cy="459855"/>
          </a:xfrm>
        </p:spPr>
        <p:txBody>
          <a:bodyPr/>
          <a:lstStyle/>
          <a:p>
            <a:r>
              <a:rPr lang="en-US" altLang="en-US" sz="2200" dirty="0"/>
              <a:t>Graphics belongs to a package named </a:t>
            </a:r>
            <a:r>
              <a:rPr lang="en-US" altLang="en-US" sz="2200" dirty="0" err="1">
                <a:latin typeface="Courier New" panose="02070309020205020404" pitchFamily="49" charset="0"/>
                <a:cs typeface="Courier New" panose="02070309020205020404" pitchFamily="49" charset="0"/>
              </a:rPr>
              <a:t>java.awt</a:t>
            </a:r>
            <a:endParaRPr lang="en-US" altLang="en-US" sz="2200" dirty="0">
              <a:latin typeface="Courier New" panose="02070309020205020404" pitchFamily="49" charset="0"/>
              <a:cs typeface="Courier New" panose="02070309020205020404" pitchFamily="49" charset="0"/>
            </a:endParaRPr>
          </a:p>
        </p:txBody>
      </p:sp>
      <p:pic>
        <p:nvPicPr>
          <p:cNvPr id="8" name="Picture 5" descr="A computer code reads, import java period a w t period asterisk semicolon."/>
          <p:cNvPicPr>
            <a:picLocks noChangeAspect="1"/>
          </p:cNvPicPr>
          <p:nvPr/>
        </p:nvPicPr>
        <p:blipFill>
          <a:blip r:embed="rId3"/>
          <a:stretch>
            <a:fillRect/>
          </a:stretch>
        </p:blipFill>
        <p:spPr>
          <a:xfrm>
            <a:off x="1267364" y="4682476"/>
            <a:ext cx="3390900" cy="447675"/>
          </a:xfrm>
          <a:prstGeom prst="rect">
            <a:avLst/>
          </a:prstGeom>
        </p:spPr>
      </p:pic>
      <p:sp>
        <p:nvSpPr>
          <p:cNvPr id="6" name="Text Placeholder 6"/>
          <p:cNvSpPr>
            <a:spLocks noGrp="1"/>
          </p:cNvSpPr>
          <p:nvPr>
            <p:ph type="body" idx="14"/>
          </p:nvPr>
        </p:nvSpPr>
        <p:spPr>
          <a:xfrm>
            <a:off x="457200" y="5245053"/>
            <a:ext cx="8229600" cy="789692"/>
          </a:xfrm>
        </p:spPr>
        <p:txBody>
          <a:bodyPr/>
          <a:lstStyle/>
          <a:p>
            <a:pPr lvl="1"/>
            <a:r>
              <a:rPr lang="en-US" altLang="en-US" sz="2200" dirty="0"/>
              <a:t>To use Graphics, you must place the above line at the very top of your program, before the public class header.</a:t>
            </a:r>
          </a:p>
        </p:txBody>
      </p:sp>
    </p:spTree>
    <p:extLst>
      <p:ext uri="{BB962C8B-B14F-4D97-AF65-F5344CB8AC3E}">
        <p14:creationId xmlns:p14="http://schemas.microsoft.com/office/powerpoint/2010/main" val="5140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Methods</a:t>
            </a:r>
          </a:p>
        </p:txBody>
      </p:sp>
      <p:graphicFrame>
        <p:nvGraphicFramePr>
          <p:cNvPr id="4" name="Table 2"/>
          <p:cNvGraphicFramePr>
            <a:graphicFrameLocks noGrp="1"/>
          </p:cNvGraphicFramePr>
          <p:nvPr>
            <p:extLst>
              <p:ext uri="{D42A27DB-BD31-4B8C-83A1-F6EECF244321}">
                <p14:modId xmlns:p14="http://schemas.microsoft.com/office/powerpoint/2010/main" val="3465826483"/>
              </p:ext>
            </p:extLst>
          </p:nvPr>
        </p:nvGraphicFramePr>
        <p:xfrm>
          <a:off x="484095" y="1609914"/>
          <a:ext cx="8229600" cy="4717147"/>
        </p:xfrm>
        <a:graphic>
          <a:graphicData uri="http://schemas.openxmlformats.org/drawingml/2006/table">
            <a:tbl>
              <a:tblPr firstRow="1"/>
              <a:tblGrid>
                <a:gridCol w="2958353">
                  <a:extLst>
                    <a:ext uri="{9D8B030D-6E8A-4147-A177-3AD203B41FA5}">
                      <a16:colId xmlns:a16="http://schemas.microsoft.com/office/drawing/2014/main" val="479353356"/>
                    </a:ext>
                  </a:extLst>
                </a:gridCol>
                <a:gridCol w="5271247">
                  <a:extLst>
                    <a:ext uri="{9D8B030D-6E8A-4147-A177-3AD203B41FA5}">
                      <a16:colId xmlns:a16="http://schemas.microsoft.com/office/drawing/2014/main" val="3411065220"/>
                    </a:ext>
                  </a:extLst>
                </a:gridCol>
              </a:tblGrid>
              <a:tr h="286463">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Method name</a:t>
                      </a:r>
                    </a:p>
                  </a:txBody>
                  <a:tcPr marL="59099" marR="59099" marT="29549" marB="2954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Description</a:t>
                      </a:r>
                    </a:p>
                  </a:txBody>
                  <a:tcPr marL="59099" marR="59099" marT="29549" marB="2954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70439347"/>
                  </a:ext>
                </a:extLst>
              </a:tr>
              <a:tr h="548616">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mn-lt"/>
                        </a:rPr>
                        <a:t>g.drawLine</a:t>
                      </a:r>
                      <a:r>
                        <a:rPr kumimoji="0" lang="en-US" altLang="en-US" sz="1800" b="0" i="0" u="none" strike="noStrike" cap="none" normalizeH="0" baseline="0" dirty="0">
                          <a:ln>
                            <a:noFill/>
                          </a:ln>
                          <a:solidFill>
                            <a:schemeClr val="tx1"/>
                          </a:solidFill>
                          <a:effectLst/>
                          <a:latin typeface="+mn-lt"/>
                        </a:rPr>
                        <a:t>(</a:t>
                      </a:r>
                      <a:r>
                        <a:rPr kumimoji="0" lang="en-US" altLang="en-US" sz="1800" b="1" i="0" u="none" strike="noStrike" cap="none" normalizeH="0" baseline="0" dirty="0">
                          <a:ln>
                            <a:noFill/>
                          </a:ln>
                          <a:solidFill>
                            <a:schemeClr val="tx1"/>
                          </a:solidFill>
                          <a:effectLst/>
                          <a:latin typeface="+mn-lt"/>
                        </a:rPr>
                        <a:t>x1</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y1</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x2</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y2</a:t>
                      </a:r>
                      <a:r>
                        <a:rPr kumimoji="0" lang="en-US" altLang="en-US" sz="1800" b="0" i="0" u="none" strike="noStrike" cap="none" normalizeH="0" baseline="0" dirty="0">
                          <a:ln>
                            <a:noFill/>
                          </a:ln>
                          <a:solidFill>
                            <a:schemeClr val="tx1"/>
                          </a:solidFill>
                          <a:effectLst/>
                          <a:latin typeface="+mn-lt"/>
                        </a:rPr>
                        <a:t>);</a:t>
                      </a:r>
                    </a:p>
                  </a:txBody>
                  <a:tcPr marL="59099" marR="59099" marT="29549" marB="2954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line between points (x1, y1), (x2, y2)</a:t>
                      </a:r>
                    </a:p>
                  </a:txBody>
                  <a:tcPr marL="59099" marR="59099" marT="29549" marB="2954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85571731"/>
                  </a:ext>
                </a:extLst>
              </a:tr>
              <a:tr h="573981">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mn-lt"/>
                        </a:rPr>
                        <a:t>g.drawOval</a:t>
                      </a:r>
                      <a:r>
                        <a:rPr kumimoji="0" lang="en-US" altLang="en-US" sz="1800" b="0" i="0" u="none" strike="noStrike" cap="none" normalizeH="0" baseline="0" dirty="0">
                          <a:ln>
                            <a:noFill/>
                          </a:ln>
                          <a:solidFill>
                            <a:schemeClr val="tx1"/>
                          </a:solidFill>
                          <a:effectLst/>
                          <a:latin typeface="+mn-lt"/>
                        </a:rPr>
                        <a:t>(</a:t>
                      </a:r>
                      <a:r>
                        <a:rPr kumimoji="0" lang="en-US" altLang="en-US" sz="1800" b="1" i="0" u="none" strike="noStrike" cap="none" normalizeH="0" baseline="0" dirty="0">
                          <a:ln>
                            <a:noFill/>
                          </a:ln>
                          <a:solidFill>
                            <a:schemeClr val="tx1"/>
                          </a:solidFill>
                          <a:effectLst/>
                          <a:latin typeface="+mn-lt"/>
                        </a:rPr>
                        <a:t>x</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y</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width</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height</a:t>
                      </a:r>
                      <a:r>
                        <a:rPr kumimoji="0" lang="en-US" altLang="en-US" sz="1800" b="0" i="0" u="none" strike="noStrike" cap="none" normalizeH="0" baseline="0" dirty="0">
                          <a:ln>
                            <a:noFill/>
                          </a:ln>
                          <a:solidFill>
                            <a:schemeClr val="tx1"/>
                          </a:solidFill>
                          <a:effectLst/>
                          <a:latin typeface="+mn-lt"/>
                        </a:rPr>
                        <a:t>);</a:t>
                      </a:r>
                    </a:p>
                  </a:txBody>
                  <a:tcPr marL="59099" marR="59099" marT="29549" marB="2954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mn-lt"/>
                        </a:rPr>
                        <a:t>outline largest oval that fits in a box of size width * height with top-left at (x, y)</a:t>
                      </a:r>
                    </a:p>
                  </a:txBody>
                  <a:tcPr marL="59099" marR="59099" marT="29549" marB="2954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3265482"/>
                  </a:ext>
                </a:extLst>
              </a:tr>
              <a:tr h="548616">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mn-lt"/>
                        </a:rPr>
                        <a:t>g.drawRect</a:t>
                      </a:r>
                      <a:r>
                        <a:rPr kumimoji="0" lang="en-US" altLang="en-US" sz="1800" b="0" i="0" u="none" strike="noStrike" cap="none" normalizeH="0" baseline="0" dirty="0">
                          <a:ln>
                            <a:noFill/>
                          </a:ln>
                          <a:solidFill>
                            <a:schemeClr val="tx1"/>
                          </a:solidFill>
                          <a:effectLst/>
                          <a:latin typeface="+mn-lt"/>
                        </a:rPr>
                        <a:t>(</a:t>
                      </a:r>
                      <a:r>
                        <a:rPr kumimoji="0" lang="en-US" altLang="en-US" sz="1800" b="1" i="0" u="none" strike="noStrike" cap="none" normalizeH="0" baseline="0" dirty="0">
                          <a:ln>
                            <a:noFill/>
                          </a:ln>
                          <a:solidFill>
                            <a:schemeClr val="tx1"/>
                          </a:solidFill>
                          <a:effectLst/>
                          <a:latin typeface="+mn-lt"/>
                        </a:rPr>
                        <a:t>x</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y</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width</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height</a:t>
                      </a:r>
                      <a:r>
                        <a:rPr kumimoji="0" lang="en-US" altLang="en-US" sz="1800" b="0" i="0" u="none" strike="noStrike" cap="none" normalizeH="0" baseline="0" dirty="0">
                          <a:ln>
                            <a:noFill/>
                          </a:ln>
                          <a:solidFill>
                            <a:schemeClr val="tx1"/>
                          </a:solidFill>
                          <a:effectLst/>
                          <a:latin typeface="+mn-lt"/>
                        </a:rPr>
                        <a:t>);</a:t>
                      </a:r>
                    </a:p>
                  </a:txBody>
                  <a:tcPr marL="59099" marR="59099" marT="29549" marB="2954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outline of rectangle of size</a:t>
                      </a:r>
                      <a:br>
                        <a:rPr kumimoji="0" lang="en-US" altLang="en-US" sz="1800" b="0" i="0" u="none" strike="noStrike" cap="none" normalizeH="0" baseline="0" dirty="0">
                          <a:ln>
                            <a:noFill/>
                          </a:ln>
                          <a:solidFill>
                            <a:schemeClr val="tx1"/>
                          </a:solidFill>
                          <a:effectLst/>
                          <a:latin typeface="+mn-lt"/>
                        </a:rPr>
                      </a:br>
                      <a:r>
                        <a:rPr kumimoji="0" lang="en-US" altLang="en-US" sz="1800" b="0" i="0" u="none" strike="noStrike" cap="none" normalizeH="0" baseline="0" dirty="0">
                          <a:ln>
                            <a:noFill/>
                          </a:ln>
                          <a:solidFill>
                            <a:schemeClr val="tx1"/>
                          </a:solidFill>
                          <a:effectLst/>
                          <a:latin typeface="+mn-lt"/>
                        </a:rPr>
                        <a:t>width * height with top-left at (x, y)</a:t>
                      </a:r>
                    </a:p>
                  </a:txBody>
                  <a:tcPr marL="59099" marR="59099" marT="29549" marB="2954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22239627"/>
                  </a:ext>
                </a:extLst>
              </a:tr>
              <a:tr h="303857">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mn-lt"/>
                        </a:rPr>
                        <a:t>g.drawString(</a:t>
                      </a:r>
                      <a:r>
                        <a:rPr kumimoji="0" lang="en-US" altLang="en-US" sz="1800" b="1" i="0" u="none" strike="noStrike" cap="none" normalizeH="0" baseline="0">
                          <a:ln>
                            <a:noFill/>
                          </a:ln>
                          <a:solidFill>
                            <a:schemeClr val="tx1"/>
                          </a:solidFill>
                          <a:effectLst/>
                          <a:latin typeface="+mn-lt"/>
                        </a:rPr>
                        <a:t>text</a:t>
                      </a:r>
                      <a:r>
                        <a:rPr kumimoji="0" lang="en-US" altLang="en-US" sz="1800" b="0" i="0" u="none" strike="noStrike" cap="none" normalizeH="0" baseline="0">
                          <a:ln>
                            <a:noFill/>
                          </a:ln>
                          <a:solidFill>
                            <a:schemeClr val="tx1"/>
                          </a:solidFill>
                          <a:effectLst/>
                          <a:latin typeface="+mn-lt"/>
                        </a:rPr>
                        <a:t>, </a:t>
                      </a:r>
                      <a:r>
                        <a:rPr kumimoji="0" lang="en-US" altLang="en-US" sz="1800" b="1" i="0" u="none" strike="noStrike" cap="none" normalizeH="0" baseline="0">
                          <a:ln>
                            <a:noFill/>
                          </a:ln>
                          <a:solidFill>
                            <a:schemeClr val="tx1"/>
                          </a:solidFill>
                          <a:effectLst/>
                          <a:latin typeface="+mn-lt"/>
                        </a:rPr>
                        <a:t>x</a:t>
                      </a:r>
                      <a:r>
                        <a:rPr kumimoji="0" lang="en-US" altLang="en-US" sz="1800" b="0" i="0" u="none" strike="noStrike" cap="none" normalizeH="0" baseline="0">
                          <a:ln>
                            <a:noFill/>
                          </a:ln>
                          <a:solidFill>
                            <a:schemeClr val="tx1"/>
                          </a:solidFill>
                          <a:effectLst/>
                          <a:latin typeface="+mn-lt"/>
                        </a:rPr>
                        <a:t>, </a:t>
                      </a:r>
                      <a:r>
                        <a:rPr kumimoji="0" lang="en-US" altLang="en-US" sz="1800" b="1" i="0" u="none" strike="noStrike" cap="none" normalizeH="0" baseline="0">
                          <a:ln>
                            <a:noFill/>
                          </a:ln>
                          <a:solidFill>
                            <a:schemeClr val="tx1"/>
                          </a:solidFill>
                          <a:effectLst/>
                          <a:latin typeface="+mn-lt"/>
                        </a:rPr>
                        <a:t>y</a:t>
                      </a:r>
                      <a:r>
                        <a:rPr kumimoji="0" lang="en-US" altLang="en-US" sz="1800" b="0" i="0" u="none" strike="noStrike" cap="none" normalizeH="0" baseline="0">
                          <a:ln>
                            <a:noFill/>
                          </a:ln>
                          <a:solidFill>
                            <a:schemeClr val="tx1"/>
                          </a:solidFill>
                          <a:effectLst/>
                          <a:latin typeface="+mn-lt"/>
                        </a:rPr>
                        <a:t>);</a:t>
                      </a:r>
                    </a:p>
                  </a:txBody>
                  <a:tcPr marL="59099" marR="59099" marT="29549" marB="2954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text with bottom-left at (x, y)</a:t>
                      </a:r>
                    </a:p>
                  </a:txBody>
                  <a:tcPr marL="59099" marR="59099" marT="29549" marB="2954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80028270"/>
                  </a:ext>
                </a:extLst>
              </a:tr>
              <a:tr h="79337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mn-lt"/>
                        </a:rPr>
                        <a:t>g.fillOval</a:t>
                      </a:r>
                      <a:r>
                        <a:rPr kumimoji="0" lang="en-US" altLang="en-US" sz="1800" b="0" i="0" u="none" strike="noStrike" cap="none" normalizeH="0" baseline="0" dirty="0">
                          <a:ln>
                            <a:noFill/>
                          </a:ln>
                          <a:solidFill>
                            <a:schemeClr val="tx1"/>
                          </a:solidFill>
                          <a:effectLst/>
                          <a:latin typeface="+mn-lt"/>
                        </a:rPr>
                        <a:t>(</a:t>
                      </a:r>
                      <a:r>
                        <a:rPr kumimoji="0" lang="en-US" altLang="en-US" sz="1800" b="1" i="0" u="none" strike="noStrike" cap="none" normalizeH="0" baseline="0" dirty="0">
                          <a:ln>
                            <a:noFill/>
                          </a:ln>
                          <a:solidFill>
                            <a:schemeClr val="tx1"/>
                          </a:solidFill>
                          <a:effectLst/>
                          <a:latin typeface="+mn-lt"/>
                        </a:rPr>
                        <a:t>x</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y</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width</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height</a:t>
                      </a:r>
                      <a:r>
                        <a:rPr kumimoji="0" lang="en-US" altLang="en-US" sz="1800" b="0" i="0" u="none" strike="noStrike" cap="none" normalizeH="0" baseline="0" dirty="0">
                          <a:ln>
                            <a:noFill/>
                          </a:ln>
                          <a:solidFill>
                            <a:schemeClr val="tx1"/>
                          </a:solidFill>
                          <a:effectLst/>
                          <a:latin typeface="+mn-lt"/>
                        </a:rPr>
                        <a:t>);</a:t>
                      </a:r>
                    </a:p>
                  </a:txBody>
                  <a:tcPr marL="59099" marR="59099" marT="29549" marB="2954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fill largest oval that fits in a box of size width * height with top-left at (x, y)</a:t>
                      </a:r>
                    </a:p>
                  </a:txBody>
                  <a:tcPr marL="59099" marR="59099" marT="29549" marB="2954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65859209"/>
                  </a:ext>
                </a:extLst>
              </a:tr>
              <a:tr h="548616">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mn-lt"/>
                        </a:rPr>
                        <a:t>g.fillRect(</a:t>
                      </a:r>
                      <a:r>
                        <a:rPr kumimoji="0" lang="en-US" altLang="en-US" sz="1800" b="1" i="0" u="none" strike="noStrike" cap="none" normalizeH="0" baseline="0">
                          <a:ln>
                            <a:noFill/>
                          </a:ln>
                          <a:solidFill>
                            <a:schemeClr val="tx1"/>
                          </a:solidFill>
                          <a:effectLst/>
                          <a:latin typeface="+mn-lt"/>
                        </a:rPr>
                        <a:t>x</a:t>
                      </a:r>
                      <a:r>
                        <a:rPr kumimoji="0" lang="en-US" altLang="en-US" sz="1800" b="0" i="0" u="none" strike="noStrike" cap="none" normalizeH="0" baseline="0">
                          <a:ln>
                            <a:noFill/>
                          </a:ln>
                          <a:solidFill>
                            <a:schemeClr val="tx1"/>
                          </a:solidFill>
                          <a:effectLst/>
                          <a:latin typeface="+mn-lt"/>
                        </a:rPr>
                        <a:t>, </a:t>
                      </a:r>
                      <a:r>
                        <a:rPr kumimoji="0" lang="en-US" altLang="en-US" sz="1800" b="1" i="0" u="none" strike="noStrike" cap="none" normalizeH="0" baseline="0">
                          <a:ln>
                            <a:noFill/>
                          </a:ln>
                          <a:solidFill>
                            <a:schemeClr val="tx1"/>
                          </a:solidFill>
                          <a:effectLst/>
                          <a:latin typeface="+mn-lt"/>
                        </a:rPr>
                        <a:t>y</a:t>
                      </a:r>
                      <a:r>
                        <a:rPr kumimoji="0" lang="en-US" altLang="en-US" sz="1800" b="0" i="0" u="none" strike="noStrike" cap="none" normalizeH="0" baseline="0">
                          <a:ln>
                            <a:noFill/>
                          </a:ln>
                          <a:solidFill>
                            <a:schemeClr val="tx1"/>
                          </a:solidFill>
                          <a:effectLst/>
                          <a:latin typeface="+mn-lt"/>
                        </a:rPr>
                        <a:t>, </a:t>
                      </a:r>
                      <a:r>
                        <a:rPr kumimoji="0" lang="en-US" altLang="en-US" sz="1800" b="1" i="0" u="none" strike="noStrike" cap="none" normalizeH="0" baseline="0">
                          <a:ln>
                            <a:noFill/>
                          </a:ln>
                          <a:solidFill>
                            <a:schemeClr val="tx1"/>
                          </a:solidFill>
                          <a:effectLst/>
                          <a:latin typeface="+mn-lt"/>
                        </a:rPr>
                        <a:t>width</a:t>
                      </a:r>
                      <a:r>
                        <a:rPr kumimoji="0" lang="en-US" altLang="en-US" sz="1800" b="0" i="0" u="none" strike="noStrike" cap="none" normalizeH="0" baseline="0">
                          <a:ln>
                            <a:noFill/>
                          </a:ln>
                          <a:solidFill>
                            <a:schemeClr val="tx1"/>
                          </a:solidFill>
                          <a:effectLst/>
                          <a:latin typeface="+mn-lt"/>
                        </a:rPr>
                        <a:t>, </a:t>
                      </a:r>
                      <a:r>
                        <a:rPr kumimoji="0" lang="en-US" altLang="en-US" sz="1800" b="1" i="0" u="none" strike="noStrike" cap="none" normalizeH="0" baseline="0">
                          <a:ln>
                            <a:noFill/>
                          </a:ln>
                          <a:solidFill>
                            <a:schemeClr val="tx1"/>
                          </a:solidFill>
                          <a:effectLst/>
                          <a:latin typeface="+mn-lt"/>
                        </a:rPr>
                        <a:t>height</a:t>
                      </a:r>
                      <a:r>
                        <a:rPr kumimoji="0" lang="en-US" altLang="en-US" sz="1800" b="0" i="0" u="none" strike="noStrike" cap="none" normalizeH="0" baseline="0">
                          <a:ln>
                            <a:noFill/>
                          </a:ln>
                          <a:solidFill>
                            <a:schemeClr val="tx1"/>
                          </a:solidFill>
                          <a:effectLst/>
                          <a:latin typeface="+mn-lt"/>
                        </a:rPr>
                        <a:t>);</a:t>
                      </a:r>
                    </a:p>
                  </a:txBody>
                  <a:tcPr marL="59099" marR="59099" marT="29549" marB="2954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fill rectangle of size width * height with top-left at (x, y)</a:t>
                      </a:r>
                    </a:p>
                  </a:txBody>
                  <a:tcPr marL="59099" marR="59099" marT="29549" marB="2954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36082466"/>
                  </a:ext>
                </a:extLst>
              </a:tr>
              <a:tr h="548616">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mn-lt"/>
                        </a:rPr>
                        <a:t>g.setColor(</a:t>
                      </a:r>
                      <a:r>
                        <a:rPr kumimoji="0" lang="en-US" altLang="en-US" sz="1800" b="1" i="0" u="none" strike="noStrike" cap="none" normalizeH="0" baseline="0">
                          <a:ln>
                            <a:noFill/>
                          </a:ln>
                          <a:solidFill>
                            <a:schemeClr val="tx1"/>
                          </a:solidFill>
                          <a:effectLst/>
                          <a:latin typeface="+mn-lt"/>
                        </a:rPr>
                        <a:t>Color</a:t>
                      </a:r>
                      <a:r>
                        <a:rPr kumimoji="0" lang="en-US" altLang="en-US" sz="1800" b="0" i="0" u="none" strike="noStrike" cap="none" normalizeH="0" baseline="0">
                          <a:ln>
                            <a:noFill/>
                          </a:ln>
                          <a:solidFill>
                            <a:schemeClr val="tx1"/>
                          </a:solidFill>
                          <a:effectLst/>
                          <a:latin typeface="+mn-lt"/>
                        </a:rPr>
                        <a:t>);</a:t>
                      </a:r>
                    </a:p>
                  </a:txBody>
                  <a:tcPr marL="59099" marR="59099" marT="29549" marB="2954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set Graphics to paint any following shapes in the given color</a:t>
                      </a:r>
                    </a:p>
                  </a:txBody>
                  <a:tcPr marL="59099" marR="59099" marT="29549" marB="2954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37380666"/>
                  </a:ext>
                </a:extLst>
              </a:tr>
            </a:tbl>
          </a:graphicData>
        </a:graphic>
      </p:graphicFrame>
    </p:spTree>
    <p:extLst>
      <p:ext uri="{BB962C8B-B14F-4D97-AF65-F5344CB8AC3E}">
        <p14:creationId xmlns:p14="http://schemas.microsoft.com/office/powerpoint/2010/main" val="176935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1"/>
            <a:ext cx="8229600" cy="685799"/>
          </a:xfrm>
          <a:solidFill>
            <a:srgbClr val="00B0F0"/>
          </a:solidFill>
        </p:spPr>
        <p:txBody>
          <a:bodyPr/>
          <a:lstStyle/>
          <a:p>
            <a:r>
              <a:rPr lang="en-US" sz="4400" dirty="0">
                <a:solidFill>
                  <a:schemeClr val="bg1"/>
                </a:solidFill>
              </a:rPr>
              <a:t>In-Class Assignment 2,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685800"/>
            <a:ext cx="8232775" cy="5662749"/>
          </a:xfrm>
        </p:spPr>
        <p:txBody>
          <a:bodyPr/>
          <a:lstStyle/>
          <a:p>
            <a:r>
              <a:rPr lang="en-US" sz="1600" dirty="0"/>
              <a:t>Create a project and class named </a:t>
            </a:r>
            <a:r>
              <a:rPr lang="en-US" sz="1600" b="1" dirty="0" err="1"/>
              <a:t>JGraphics</a:t>
            </a:r>
            <a:r>
              <a:rPr lang="en-US" sz="1600" dirty="0"/>
              <a:t> in </a:t>
            </a:r>
            <a:r>
              <a:rPr lang="en-US" sz="1600" dirty="0" err="1"/>
              <a:t>BlueJ</a:t>
            </a:r>
            <a:r>
              <a:rPr lang="en-US" sz="1600" dirty="0"/>
              <a:t>.</a:t>
            </a:r>
            <a:endParaRPr lang="en-US" sz="1600" b="1" dirty="0"/>
          </a:p>
          <a:p>
            <a:r>
              <a:rPr lang="en-US" sz="1600" dirty="0"/>
              <a:t>Add </a:t>
            </a:r>
            <a:r>
              <a:rPr lang="en-US" sz="1600" b="1" dirty="0"/>
              <a:t>import </a:t>
            </a:r>
            <a:r>
              <a:rPr lang="en-US" sz="1600" b="1" dirty="0" err="1"/>
              <a:t>java.awt</a:t>
            </a:r>
            <a:r>
              <a:rPr lang="en-US" sz="1600" b="1" dirty="0"/>
              <a:t>.*;</a:t>
            </a:r>
            <a:r>
              <a:rPr lang="en-US" sz="1600" dirty="0"/>
              <a:t> at the beginning of the program.</a:t>
            </a:r>
          </a:p>
          <a:p>
            <a:r>
              <a:rPr lang="en-US" sz="1600" dirty="0"/>
              <a:t>Copy the </a:t>
            </a:r>
            <a:r>
              <a:rPr lang="en-US" sz="1600" b="1" dirty="0"/>
              <a:t>DrawingPanel.java</a:t>
            </a:r>
            <a:r>
              <a:rPr lang="en-US" sz="1600" dirty="0"/>
              <a:t> file to your project folder. </a:t>
            </a:r>
          </a:p>
          <a:p>
            <a:r>
              <a:rPr lang="en-US" sz="1600" dirty="0"/>
              <a:t>Within main(), do the following:</a:t>
            </a:r>
          </a:p>
          <a:p>
            <a:pPr lvl="1"/>
            <a:r>
              <a:rPr lang="en-US" sz="1600" dirty="0"/>
              <a:t>Create a </a:t>
            </a:r>
            <a:r>
              <a:rPr lang="en-US" sz="1600" dirty="0" err="1"/>
              <a:t>DrawingPanel</a:t>
            </a:r>
            <a:r>
              <a:rPr lang="en-US" sz="1600" dirty="0"/>
              <a:t> object named </a:t>
            </a:r>
            <a:r>
              <a:rPr lang="en-US" sz="1600" b="1" dirty="0"/>
              <a:t>panel </a:t>
            </a:r>
            <a:r>
              <a:rPr lang="en-US" sz="1600" dirty="0"/>
              <a:t>with width and height of 500.</a:t>
            </a:r>
          </a:p>
          <a:p>
            <a:pPr lvl="1"/>
            <a:r>
              <a:rPr lang="en-US" sz="1600" dirty="0"/>
              <a:t>Create a Graphics object named g.</a:t>
            </a:r>
          </a:p>
          <a:p>
            <a:pPr lvl="1"/>
            <a:r>
              <a:rPr lang="en-US" sz="1600" dirty="0"/>
              <a:t>Set the background color to LIGHT_GRAY</a:t>
            </a:r>
          </a:p>
          <a:p>
            <a:pPr lvl="1"/>
            <a:r>
              <a:rPr lang="en-US" sz="1600" dirty="0"/>
              <a:t>Draw a triangle by drawing three lines with the following coordinates:</a:t>
            </a:r>
          </a:p>
          <a:p>
            <a:pPr lvl="2"/>
            <a:r>
              <a:rPr lang="en-US" sz="1600" dirty="0"/>
              <a:t>(25, 75) and (100, 25)</a:t>
            </a:r>
          </a:p>
          <a:p>
            <a:pPr lvl="2"/>
            <a:r>
              <a:rPr lang="en-US" sz="1600" dirty="0"/>
              <a:t>(100, 25) and (175, 75)</a:t>
            </a:r>
          </a:p>
          <a:p>
            <a:pPr lvl="2"/>
            <a:r>
              <a:rPr lang="en-US" sz="1600" dirty="0"/>
              <a:t>(25,75) and (175, 75)</a:t>
            </a:r>
          </a:p>
          <a:p>
            <a:pPr lvl="1"/>
            <a:r>
              <a:rPr lang="en-US" sz="1600" dirty="0"/>
              <a:t>You should get this: </a:t>
            </a:r>
          </a:p>
        </p:txBody>
      </p:sp>
      <p:pic>
        <p:nvPicPr>
          <p:cNvPr id="4" name="Picture 3">
            <a:extLst>
              <a:ext uri="{FF2B5EF4-FFF2-40B4-BE49-F238E27FC236}">
                <a16:creationId xmlns:a16="http://schemas.microsoft.com/office/drawing/2014/main" id="{3292A7CF-50AB-49FC-AFDA-2D801F1D80B2}"/>
              </a:ext>
            </a:extLst>
          </p:cNvPr>
          <p:cNvPicPr>
            <a:picLocks noChangeAspect="1"/>
          </p:cNvPicPr>
          <p:nvPr/>
        </p:nvPicPr>
        <p:blipFill>
          <a:blip r:embed="rId2"/>
          <a:stretch>
            <a:fillRect/>
          </a:stretch>
        </p:blipFill>
        <p:spPr>
          <a:xfrm>
            <a:off x="3210582" y="4641087"/>
            <a:ext cx="1546948" cy="1843447"/>
          </a:xfrm>
          <a:prstGeom prst="rect">
            <a:avLst/>
          </a:prstGeom>
        </p:spPr>
      </p:pic>
    </p:spTree>
    <p:extLst>
      <p:ext uri="{BB962C8B-B14F-4D97-AF65-F5344CB8AC3E}">
        <p14:creationId xmlns:p14="http://schemas.microsoft.com/office/powerpoint/2010/main" val="405218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a:t>
            </a:r>
          </a:p>
        </p:txBody>
      </p:sp>
      <p:pic>
        <p:nvPicPr>
          <p:cNvPr id="5" name="Picture 2" descr="A paint pa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313160"/>
            <a:ext cx="9144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3"/>
          <p:cNvSpPr>
            <a:spLocks noGrp="1"/>
          </p:cNvSpPr>
          <p:nvPr>
            <p:ph type="body" idx="1"/>
          </p:nvPr>
        </p:nvSpPr>
        <p:spPr>
          <a:xfrm>
            <a:off x="457200" y="1600200"/>
            <a:ext cx="8229600" cy="1177506"/>
          </a:xfrm>
        </p:spPr>
        <p:txBody>
          <a:bodyPr/>
          <a:lstStyle/>
          <a:p>
            <a:pPr indent="-256032">
              <a:tabLst>
                <a:tab pos="2230438" algn="l"/>
                <a:tab pos="4117975" algn="l"/>
                <a:tab pos="5545138" algn="l"/>
                <a:tab pos="7432675" algn="l"/>
              </a:tabLst>
            </a:pPr>
            <a:r>
              <a:rPr lang="en-US" altLang="en-US" sz="2200" dirty="0"/>
              <a:t>Specified as predefined Color class constants:</a:t>
            </a:r>
          </a:p>
          <a:p>
            <a:pPr marL="639763" lvl="1" indent="-246063">
              <a:lnSpc>
                <a:spcPct val="90000"/>
              </a:lnSpc>
              <a:buFontTx/>
              <a:buNone/>
              <a:tabLst>
                <a:tab pos="2230438" algn="l"/>
                <a:tab pos="4117975" algn="l"/>
                <a:tab pos="5545138" algn="l"/>
                <a:tab pos="7432675" algn="l"/>
              </a:tabLst>
            </a:pPr>
            <a:r>
              <a:rPr lang="en-US" altLang="en-US" sz="2200" dirty="0"/>
              <a:t>	</a:t>
            </a:r>
            <a:r>
              <a:rPr lang="en-US" altLang="en-US" sz="2200" dirty="0" err="1"/>
              <a:t>Color.</a:t>
            </a:r>
            <a:r>
              <a:rPr lang="en-US" altLang="en-US" sz="2200" b="1" dirty="0" err="1"/>
              <a:t>Constant_name</a:t>
            </a:r>
            <a:endParaRPr lang="en-US" altLang="en-US" sz="2200" dirty="0"/>
          </a:p>
          <a:p>
            <a:pPr marL="639763" lvl="1" indent="-246063">
              <a:lnSpc>
                <a:spcPct val="90000"/>
              </a:lnSpc>
              <a:buFontTx/>
              <a:buNone/>
              <a:tabLst>
                <a:tab pos="2230438" algn="l"/>
                <a:tab pos="4117975" algn="l"/>
                <a:tab pos="5545138" algn="l"/>
                <a:tab pos="7432675" algn="l"/>
              </a:tabLst>
            </a:pPr>
            <a:r>
              <a:rPr lang="en-US" altLang="en-US" sz="2200" dirty="0"/>
              <a:t>	where </a:t>
            </a:r>
            <a:r>
              <a:rPr lang="en-US" altLang="en-US" sz="2200" b="1" dirty="0" err="1"/>
              <a:t>Constant_name</a:t>
            </a:r>
            <a:r>
              <a:rPr lang="en-US" altLang="en-US" sz="2200" dirty="0"/>
              <a:t> is one of:</a:t>
            </a:r>
          </a:p>
        </p:txBody>
      </p:sp>
      <p:pic>
        <p:nvPicPr>
          <p:cNvPr id="9" name="Picture 4" descr="BLACK, BLUE, CYAN, DARK UNDERSCORE GREY, GRAY, GREEN, LIGHT UNDERSCORE GREY, MAGENTA, ORANGE, PINK, RED, WHITE, YELLOW."/>
          <p:cNvPicPr>
            <a:picLocks noChangeAspect="1"/>
          </p:cNvPicPr>
          <p:nvPr/>
        </p:nvPicPr>
        <p:blipFill>
          <a:blip r:embed="rId3"/>
          <a:stretch>
            <a:fillRect/>
          </a:stretch>
        </p:blipFill>
        <p:spPr>
          <a:xfrm>
            <a:off x="509587" y="2931091"/>
            <a:ext cx="8124825" cy="1295400"/>
          </a:xfrm>
          <a:prstGeom prst="rect">
            <a:avLst/>
          </a:prstGeom>
        </p:spPr>
      </p:pic>
      <p:sp>
        <p:nvSpPr>
          <p:cNvPr id="6" name="Text Placeholder 5"/>
          <p:cNvSpPr>
            <a:spLocks noGrp="1"/>
          </p:cNvSpPr>
          <p:nvPr>
            <p:ph type="body" idx="13"/>
          </p:nvPr>
        </p:nvSpPr>
        <p:spPr>
          <a:xfrm>
            <a:off x="457200" y="4304125"/>
            <a:ext cx="8229600" cy="1958652"/>
          </a:xfrm>
        </p:spPr>
        <p:txBody>
          <a:bodyPr/>
          <a:lstStyle/>
          <a:p>
            <a:pPr marL="256032" lvl="2" indent="-256032">
              <a:spcBef>
                <a:spcPts val="1500"/>
              </a:spcBef>
              <a:buFont typeface="Arial" panose="020B0604020202020204" pitchFamily="34" charset="0"/>
              <a:buChar char="•"/>
              <a:tabLst>
                <a:tab pos="2230438" algn="l"/>
                <a:tab pos="4117975" algn="l"/>
                <a:tab pos="5545138" algn="l"/>
                <a:tab pos="7432675" algn="l"/>
              </a:tabLst>
            </a:pPr>
            <a:r>
              <a:rPr lang="en-US" altLang="en-US" sz="2200" dirty="0"/>
              <a:t> Or create one using </a:t>
            </a:r>
            <a:r>
              <a:rPr lang="en-US" altLang="en-US" sz="2200" u="sng" dirty="0"/>
              <a:t>R</a:t>
            </a:r>
            <a:r>
              <a:rPr lang="en-US" altLang="en-US" sz="2200" dirty="0"/>
              <a:t>ed-</a:t>
            </a:r>
            <a:r>
              <a:rPr lang="en-US" altLang="en-US" sz="2200" u="sng" dirty="0"/>
              <a:t>G</a:t>
            </a:r>
            <a:r>
              <a:rPr lang="en-US" altLang="en-US" sz="2200" dirty="0"/>
              <a:t>reen-</a:t>
            </a:r>
            <a:r>
              <a:rPr lang="en-US" altLang="en-US" sz="2200" u="sng" dirty="0"/>
              <a:t>B</a:t>
            </a:r>
            <a:r>
              <a:rPr lang="en-US" altLang="en-US" sz="2200" dirty="0"/>
              <a:t>lue (R</a:t>
            </a:r>
            <a:r>
              <a:rPr lang="en-US" altLang="en-US" sz="100" dirty="0"/>
              <a:t> </a:t>
            </a:r>
            <a:r>
              <a:rPr lang="en-US" altLang="en-US" sz="2200" dirty="0"/>
              <a:t>G</a:t>
            </a:r>
            <a:r>
              <a:rPr lang="en-US" altLang="en-US" sz="100" dirty="0"/>
              <a:t> </a:t>
            </a:r>
            <a:r>
              <a:rPr lang="en-US" altLang="en-US" sz="2200" dirty="0"/>
              <a:t>B) values of 0-255</a:t>
            </a:r>
          </a:p>
          <a:p>
            <a:pPr marL="639763" lvl="1" indent="-246063">
              <a:lnSpc>
                <a:spcPct val="90000"/>
              </a:lnSpc>
              <a:buFontTx/>
              <a:buNone/>
              <a:tabLst>
                <a:tab pos="2230438" algn="l"/>
                <a:tab pos="4117975" algn="l"/>
                <a:tab pos="5545138" algn="l"/>
                <a:tab pos="7432675" algn="l"/>
              </a:tabLst>
            </a:pPr>
            <a:r>
              <a:rPr lang="en-US" altLang="en-US" sz="2200" dirty="0"/>
              <a:t>	Color </a:t>
            </a:r>
            <a:r>
              <a:rPr lang="en-US" altLang="en-US" sz="2200" b="1" dirty="0"/>
              <a:t>name</a:t>
            </a:r>
            <a:r>
              <a:rPr lang="en-US" altLang="en-US" sz="2200" dirty="0"/>
              <a:t> = new Color(</a:t>
            </a:r>
            <a:r>
              <a:rPr lang="en-US" altLang="en-US" sz="2200" b="1" dirty="0"/>
              <a:t>red</a:t>
            </a:r>
            <a:r>
              <a:rPr lang="en-US" altLang="en-US" sz="2200" dirty="0"/>
              <a:t>, </a:t>
            </a:r>
            <a:r>
              <a:rPr lang="en-US" altLang="en-US" sz="2200" b="1" dirty="0"/>
              <a:t>green</a:t>
            </a:r>
            <a:r>
              <a:rPr lang="en-US" altLang="en-US" sz="2200" dirty="0"/>
              <a:t>, </a:t>
            </a:r>
            <a:r>
              <a:rPr lang="en-US" altLang="en-US" sz="2200" b="1" dirty="0"/>
              <a:t>blue</a:t>
            </a:r>
            <a:r>
              <a:rPr lang="en-US" altLang="en-US" sz="2200" dirty="0"/>
              <a:t>);</a:t>
            </a:r>
          </a:p>
          <a:p>
            <a:pPr marL="740664" lvl="1" indent="-283464">
              <a:tabLst>
                <a:tab pos="2230438" algn="l"/>
                <a:tab pos="4117975" algn="l"/>
                <a:tab pos="5545138" algn="l"/>
                <a:tab pos="7432675" algn="l"/>
              </a:tabLst>
            </a:pPr>
            <a:r>
              <a:rPr lang="en-US" altLang="en-US" sz="2200" dirty="0"/>
              <a:t>Example:</a:t>
            </a:r>
          </a:p>
          <a:p>
            <a:pPr marL="639763" lvl="1" indent="-246063">
              <a:lnSpc>
                <a:spcPct val="90000"/>
              </a:lnSpc>
              <a:buFontTx/>
              <a:buNone/>
              <a:tabLst>
                <a:tab pos="2230438" algn="l"/>
                <a:tab pos="4117975" algn="l"/>
                <a:tab pos="5545138" algn="l"/>
                <a:tab pos="7432675" algn="l"/>
              </a:tabLst>
            </a:pPr>
            <a:r>
              <a:rPr lang="en-US" altLang="en-US" sz="2200" dirty="0"/>
              <a:t>	Color brown = new Color(192, 128, 64);</a:t>
            </a:r>
          </a:p>
        </p:txBody>
      </p:sp>
    </p:spTree>
    <p:extLst>
      <p:ext uri="{BB962C8B-B14F-4D97-AF65-F5344CB8AC3E}">
        <p14:creationId xmlns:p14="http://schemas.microsoft.com/office/powerpoint/2010/main" val="403649741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5988</TotalTime>
  <Words>1340</Words>
  <Application>Microsoft Office PowerPoint</Application>
  <PresentationFormat>On-screen Show (4:3)</PresentationFormat>
  <Paragraphs>159</Paragraphs>
  <Slides>29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Courier New</vt:lpstr>
      <vt:lpstr>Noto Sans Symbols</vt:lpstr>
      <vt:lpstr>Times New Roman</vt:lpstr>
      <vt:lpstr>Verdana</vt:lpstr>
      <vt:lpstr>508 Lecture</vt:lpstr>
      <vt:lpstr>1_508 Lecture</vt:lpstr>
      <vt:lpstr>Building Java Programs</vt:lpstr>
      <vt:lpstr>Graphical Objects</vt:lpstr>
      <vt:lpstr>DrawingPanel</vt:lpstr>
      <vt:lpstr>Coordinate System</vt:lpstr>
      <vt:lpstr>Graphics</vt:lpstr>
      <vt:lpstr>Java Class Libraries, Import</vt:lpstr>
      <vt:lpstr>Graphics Methods</vt:lpstr>
      <vt:lpstr>In-Class Assignment 2, Part 1</vt:lpstr>
      <vt:lpstr>Color</vt:lpstr>
      <vt:lpstr>Using Colors</vt:lpstr>
      <vt:lpstr>Outlined Shapes</vt:lpstr>
      <vt:lpstr>In-Class Assignment 2, Part 2</vt:lpstr>
      <vt:lpstr>Superimposing Shapes</vt:lpstr>
      <vt:lpstr>In-Class Assignment 2, Part 3</vt:lpstr>
      <vt:lpstr>Drawing with Loops</vt:lpstr>
      <vt:lpstr>Zero-based Loops</vt:lpstr>
      <vt:lpstr>Java Book Figure</vt:lpstr>
      <vt:lpstr>Java Book Solution</vt:lpstr>
      <vt:lpstr>In-Class Assignment 2, Part 4</vt:lpstr>
      <vt:lpstr>Multiple Java Books</vt:lpstr>
      <vt:lpstr>Multiple Books Solution (1 of 2)</vt:lpstr>
      <vt:lpstr>Multiple Books Solution (2 of 2)</vt:lpstr>
      <vt:lpstr>Resizable Java Books</vt:lpstr>
      <vt:lpstr>Resizable Books Solution (1 of 2)</vt:lpstr>
      <vt:lpstr>Resizable Books Solution (2 of 2)</vt:lpstr>
      <vt:lpstr>Polygon</vt:lpstr>
      <vt:lpstr>DrawingPanel Methods</vt:lpstr>
      <vt:lpstr>Animation with Sleep</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kmuldrow</cp:lastModifiedBy>
  <cp:revision>230</cp:revision>
  <dcterms:modified xsi:type="dcterms:W3CDTF">2019-05-03T19:14:33Z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