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handoutMasterIdLst>
    <p:handoutMasterId r:id="rId23"/>
  </p:handoutMasterIdLst>
  <p:sldIdLst>
    <p:sldId id="270" r:id="rId2"/>
    <p:sldId id="334" r:id="rId3"/>
    <p:sldId id="302" r:id="rId4"/>
    <p:sldId id="303" r:id="rId5"/>
    <p:sldId id="306" r:id="rId6"/>
    <p:sldId id="307" r:id="rId7"/>
    <p:sldId id="335" r:id="rId8"/>
    <p:sldId id="336" r:id="rId9"/>
    <p:sldId id="304" r:id="rId10"/>
    <p:sldId id="372" r:id="rId11"/>
    <p:sldId id="308" r:id="rId12"/>
    <p:sldId id="337" r:id="rId13"/>
    <p:sldId id="373" r:id="rId14"/>
    <p:sldId id="340" r:id="rId15"/>
    <p:sldId id="341" r:id="rId16"/>
    <p:sldId id="374" r:id="rId17"/>
    <p:sldId id="375" r:id="rId18"/>
    <p:sldId id="305" r:id="rId19"/>
    <p:sldId id="342" r:id="rId20"/>
    <p:sldId id="298"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86512" autoAdjust="0"/>
  </p:normalViewPr>
  <p:slideViewPr>
    <p:cSldViewPr snapToGrid="0" snapToObjects="1">
      <p:cViewPr varScale="1">
        <p:scale>
          <a:sx n="74" d="100"/>
          <a:sy n="74" d="100"/>
        </p:scale>
        <p:origin x="84" y="606"/>
      </p:cViewPr>
      <p:guideLst>
        <p:guide orient="horz" pos="2136"/>
        <p:guide pos="288"/>
      </p:guideLst>
    </p:cSldViewPr>
  </p:slideViewPr>
  <p:outlineViewPr>
    <p:cViewPr>
      <p:scale>
        <a:sx n="33" d="100"/>
        <a:sy n="33" d="100"/>
      </p:scale>
      <p:origin x="0" y="-23844"/>
    </p:cViewPr>
  </p:outlin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14482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You have already called System.out.println and passed parameters to it.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08191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6892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16416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10213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Output:</a:t>
            </a:r>
          </a:p>
          <a:p>
            <a:r>
              <a:rPr lang="en-US" altLang="en-US" dirty="0"/>
              <a:t>2 and 4</a:t>
            </a:r>
          </a:p>
          <a:p>
            <a:r>
              <a:rPr lang="en-US" altLang="en-US" dirty="0"/>
              <a:t>9 and 3</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85088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47398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71042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63644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740558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812968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8">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2" r:id="rId2"/>
    <p:sldLayoutId id="2147483660" r:id="rId3"/>
    <p:sldLayoutId id="2147483651" r:id="rId4"/>
    <p:sldLayoutId id="2147483661"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215371"/>
            <a:ext cx="8229600" cy="520125"/>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Building Java Programs</a:t>
            </a:r>
          </a:p>
        </p:txBody>
      </p:sp>
      <p:sp>
        <p:nvSpPr>
          <p:cNvPr id="196" name="Text Placeholder 2"/>
          <p:cNvSpPr txBox="1">
            <a:spLocks noGrp="1"/>
          </p:cNvSpPr>
          <p:nvPr>
            <p:ph type="body" idx="1"/>
          </p:nvPr>
        </p:nvSpPr>
        <p:spPr>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b="0" i="0" u="none" strike="noStrike" cap="none" dirty="0">
                <a:solidFill>
                  <a:srgbClr val="007FA3"/>
                </a:solidFill>
                <a:ea typeface="Arial"/>
                <a:cs typeface="Arial"/>
                <a:sym typeface="Arial"/>
              </a:rPr>
              <a:t>Fourth Edition</a:t>
            </a: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lvl="0">
              <a:buSzPct val="25000"/>
            </a:pPr>
            <a:r>
              <a:rPr lang="en-US" dirty="0"/>
              <a:t>Chapter 3</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prstGeom prst="rect">
            <a:avLst/>
          </a:prstGeom>
          <a:noFill/>
          <a:ln>
            <a:noFill/>
          </a:ln>
        </p:spPr>
        <p:txBody>
          <a:bodyPr lIns="0" tIns="0" rIns="0" bIns="0" anchor="t" anchorCtr="0">
            <a:noAutofit/>
          </a:bodyPr>
          <a:lstStyle/>
          <a:p>
            <a:pPr lvl="0">
              <a:buSzPct val="25000"/>
            </a:pPr>
            <a:r>
              <a:rPr lang="en-US" dirty="0"/>
              <a:t>Parameters and Objects</a:t>
            </a:r>
          </a:p>
        </p:txBody>
      </p:sp>
      <p:pic>
        <p:nvPicPr>
          <p:cNvPr id="8"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900503" y="1600200"/>
            <a:ext cx="3506490" cy="4578192"/>
          </a:xfrm>
          <a:prstGeom prst="rect">
            <a:avLst/>
          </a:prstGeom>
        </p:spPr>
      </p:pic>
      <p:sp>
        <p:nvSpPr>
          <p:cNvPr id="2" name="Text Placeholder 6"/>
          <p:cNvSpPr>
            <a:spLocks noGrp="1"/>
          </p:cNvSpPr>
          <p:nvPr>
            <p:ph type="body" sz="quarter" idx="13"/>
          </p:nvPr>
        </p:nvSpPr>
        <p:spPr>
          <a:xfrm>
            <a:off x="1968500" y="6383338"/>
            <a:ext cx="6796088" cy="315636"/>
          </a:xfrm>
        </p:spPr>
        <p:txBody>
          <a:bodyPr/>
          <a:lstStyle/>
          <a:p>
            <a:pPr algn="r"/>
            <a:r>
              <a:rPr lang="en-US" altLang="en-US" sz="1200" dirty="0">
                <a:latin typeface="Verdana"/>
                <a:ea typeface="Verdana" panose="020B0604030504040204" pitchFamily="34" charset="0"/>
                <a:cs typeface="Verdana" panose="020B0604030504040204" pitchFamily="34" charset="0"/>
              </a:rPr>
              <a:t>Copyright © 2017, 2014, 2011 Pearson Education, Inc. All Rights Reserved</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solidFill>
            <a:srgbClr val="00B0F0"/>
          </a:solidFill>
        </p:spPr>
        <p:txBody>
          <a:bodyPr/>
          <a:lstStyle/>
          <a:p>
            <a:r>
              <a:rPr lang="en-US" sz="4400" dirty="0">
                <a:solidFill>
                  <a:schemeClr val="bg1"/>
                </a:solidFill>
              </a:rPr>
              <a:t>In-Class Assignment 1, Part 1</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p:txBody>
          <a:bodyPr/>
          <a:lstStyle/>
          <a:p>
            <a:r>
              <a:rPr lang="en-US" dirty="0"/>
              <a:t>Create the class </a:t>
            </a:r>
            <a:r>
              <a:rPr lang="en-US" b="1" dirty="0"/>
              <a:t>Stars</a:t>
            </a:r>
            <a:r>
              <a:rPr lang="en-US" dirty="0"/>
              <a:t> in </a:t>
            </a:r>
            <a:r>
              <a:rPr lang="en-US" dirty="0" err="1"/>
              <a:t>BluJ</a:t>
            </a:r>
            <a:endParaRPr lang="en-US" dirty="0"/>
          </a:p>
          <a:p>
            <a:r>
              <a:rPr lang="en-US" dirty="0"/>
              <a:t>Have the main program call a method called </a:t>
            </a:r>
            <a:r>
              <a:rPr lang="en-US" b="1" dirty="0"/>
              <a:t>line</a:t>
            </a:r>
            <a:r>
              <a:rPr lang="en-US" dirty="0"/>
              <a:t>, with a single parameter, like this:</a:t>
            </a:r>
          </a:p>
          <a:p>
            <a:pPr lvl="1"/>
            <a:r>
              <a:rPr lang="en-US" dirty="0"/>
              <a:t>line(6);</a:t>
            </a:r>
          </a:p>
          <a:p>
            <a:pPr lvl="1"/>
            <a:r>
              <a:rPr lang="en-US" dirty="0"/>
              <a:t>line(10);</a:t>
            </a:r>
          </a:p>
          <a:p>
            <a:r>
              <a:rPr lang="en-US" dirty="0"/>
              <a:t>Create the method called line that has a single integer parameter. Use a for loop to draw a line of stars. This for loop should use the parameter in its condition.</a:t>
            </a:r>
          </a:p>
        </p:txBody>
      </p:sp>
    </p:spTree>
    <p:extLst>
      <p:ext uri="{BB962C8B-B14F-4D97-AF65-F5344CB8AC3E}">
        <p14:creationId xmlns:p14="http://schemas.microsoft.com/office/powerpoint/2010/main" val="687092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Parameters</a:t>
            </a:r>
          </a:p>
        </p:txBody>
      </p:sp>
      <p:sp>
        <p:nvSpPr>
          <p:cNvPr id="3" name="Content Placeholder 2"/>
          <p:cNvSpPr>
            <a:spLocks noGrp="1"/>
          </p:cNvSpPr>
          <p:nvPr>
            <p:ph type="body" idx="1"/>
          </p:nvPr>
        </p:nvSpPr>
        <p:spPr>
          <a:xfrm>
            <a:off x="457200" y="1600200"/>
            <a:ext cx="8229600" cy="1371600"/>
          </a:xfrm>
        </p:spPr>
        <p:txBody>
          <a:bodyPr/>
          <a:lstStyle/>
          <a:p>
            <a:r>
              <a:rPr lang="en-US" altLang="en-US" sz="2200" dirty="0"/>
              <a:t>A method can accept multiple parameters. (separate by , )</a:t>
            </a:r>
          </a:p>
          <a:p>
            <a:pPr lvl="1"/>
            <a:r>
              <a:rPr lang="en-US" altLang="en-US" sz="2200" dirty="0"/>
              <a:t>When calling it, you must pass values for each parameter.</a:t>
            </a:r>
          </a:p>
          <a:p>
            <a:r>
              <a:rPr lang="en-US" altLang="en-US" sz="2200" dirty="0"/>
              <a:t>Declaration:</a:t>
            </a:r>
          </a:p>
        </p:txBody>
      </p:sp>
      <p:pic>
        <p:nvPicPr>
          <p:cNvPr id="4" name="Picture 3" descr="Computer code has 3 lines. The lines read as follows. Line 1. public static void name left parenthesis type name comma unspecified comma type name right parenthesis left brace. Line 2, intended once. Statement left parenthesis s right parenthesis semicolon. Line 3. right brace."/>
          <p:cNvPicPr>
            <a:picLocks noChangeAspect="1"/>
          </p:cNvPicPr>
          <p:nvPr/>
        </p:nvPicPr>
        <p:blipFill>
          <a:blip r:embed="rId2"/>
          <a:stretch>
            <a:fillRect/>
          </a:stretch>
        </p:blipFill>
        <p:spPr>
          <a:xfrm>
            <a:off x="714375" y="3186112"/>
            <a:ext cx="7239000" cy="1133537"/>
          </a:xfrm>
          <a:prstGeom prst="rect">
            <a:avLst/>
          </a:prstGeom>
        </p:spPr>
      </p:pic>
      <p:sp>
        <p:nvSpPr>
          <p:cNvPr id="5" name="Text Placeholder 4"/>
          <p:cNvSpPr>
            <a:spLocks noGrp="1"/>
          </p:cNvSpPr>
          <p:nvPr>
            <p:ph type="body" idx="13"/>
          </p:nvPr>
        </p:nvSpPr>
        <p:spPr>
          <a:xfrm>
            <a:off x="457200" y="4515070"/>
            <a:ext cx="6667500" cy="828565"/>
          </a:xfrm>
        </p:spPr>
        <p:txBody>
          <a:bodyPr/>
          <a:lstStyle/>
          <a:p>
            <a:r>
              <a:rPr lang="en-US" altLang="en-US" dirty="0"/>
              <a:t>Call:</a:t>
            </a:r>
          </a:p>
          <a:p>
            <a:pPr lvl="1">
              <a:lnSpc>
                <a:spcPct val="90000"/>
              </a:lnSpc>
              <a:buFontTx/>
              <a:buNone/>
            </a:pPr>
            <a:r>
              <a:rPr lang="en-US" altLang="en-US" b="1" dirty="0"/>
              <a:t>methodName</a:t>
            </a:r>
            <a:r>
              <a:rPr lang="en-US" altLang="en-US" b="1" i="1" dirty="0"/>
              <a:t> </a:t>
            </a:r>
            <a:r>
              <a:rPr lang="en-US" altLang="en-US" dirty="0"/>
              <a:t>(</a:t>
            </a:r>
            <a:r>
              <a:rPr lang="en-US" altLang="en-US" b="1" dirty="0">
                <a:solidFill>
                  <a:srgbClr val="003399"/>
                </a:solidFill>
              </a:rPr>
              <a:t>value</a:t>
            </a:r>
            <a:r>
              <a:rPr lang="en-US" altLang="en-US" dirty="0"/>
              <a:t>, </a:t>
            </a:r>
            <a:r>
              <a:rPr lang="en-US" altLang="en-US" b="1" dirty="0">
                <a:solidFill>
                  <a:srgbClr val="003399"/>
                </a:solidFill>
              </a:rPr>
              <a:t>value</a:t>
            </a:r>
            <a:r>
              <a:rPr lang="en-US" altLang="en-US" dirty="0"/>
              <a:t>, </a:t>
            </a:r>
            <a:r>
              <a:rPr lang="en-US" altLang="en-US" b="1" dirty="0"/>
              <a:t>...</a:t>
            </a:r>
            <a:r>
              <a:rPr lang="en-US" altLang="en-US" dirty="0"/>
              <a:t>, </a:t>
            </a:r>
            <a:r>
              <a:rPr lang="en-US" altLang="en-US" b="1" dirty="0">
                <a:solidFill>
                  <a:srgbClr val="003399"/>
                </a:solidFill>
              </a:rPr>
              <a:t>value</a:t>
            </a:r>
            <a:r>
              <a:rPr lang="en-US" altLang="en-US" dirty="0"/>
              <a:t>);</a:t>
            </a:r>
          </a:p>
        </p:txBody>
      </p:sp>
    </p:spTree>
    <p:extLst>
      <p:ext uri="{BB962C8B-B14F-4D97-AF65-F5344CB8AC3E}">
        <p14:creationId xmlns:p14="http://schemas.microsoft.com/office/powerpoint/2010/main" val="3228607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Params Example</a:t>
            </a:r>
          </a:p>
        </p:txBody>
      </p:sp>
      <p:pic>
        <p:nvPicPr>
          <p:cNvPr id="7" name="Picture 2" descr="Computer code has 12 lines. The lines read as follows. Line 1. public static void main left parenthesis String left bracket right bracket a r g s right parenthesis left brace. Line 2, indented once. Print Number left parenthesis 4 comma 9 right parenthesis semicolon. Line 3, indented once. Print Number left parenthesis 17 comma 6 right parenthesis semicolon. Line 4, indented once. Print Number left parenthesis 8 comma 0 right parenthesis semicolon. Line 5, indented once. Print Number left parenthesis 0 comma 8 right parenthesis semicolon. Line 6. right brace. Line 7. public static void print Number left parenthesis i n t number comma i n t count right parenthesis left brace. Line 8, indented once. for left parenthesis i n t, i equals 1 semicolon i less than sign equals count semicolon i plus plus right parenthesis left brace. Line 9, indented twice. System period out period print left parenthesis number right parenthesis semicolon. Line 10, indented once. right brace. Line 11, indented once. System period out period print l n left parenthesis right parenthesis semicolon. Line 12. right brace. The output code has 3 lines. The lines read as follows. Line 1. 4 4 4 4 4 4 4 4 4. Line 2. 1 7 1 7 1 7 1 7 1 7 1 7. Line 3. 0 0 0 0 0 0 0 0."/>
          <p:cNvPicPr>
            <a:picLocks noChangeAspect="1"/>
          </p:cNvPicPr>
          <p:nvPr/>
        </p:nvPicPr>
        <p:blipFill>
          <a:blip r:embed="rId2"/>
          <a:stretch>
            <a:fillRect/>
          </a:stretch>
        </p:blipFill>
        <p:spPr>
          <a:xfrm>
            <a:off x="571500" y="1607925"/>
            <a:ext cx="6846265" cy="4021350"/>
          </a:xfrm>
          <a:prstGeom prst="rect">
            <a:avLst/>
          </a:prstGeom>
        </p:spPr>
      </p:pic>
      <p:sp>
        <p:nvSpPr>
          <p:cNvPr id="3" name="Content Placeholder 3"/>
          <p:cNvSpPr>
            <a:spLocks noGrp="1"/>
          </p:cNvSpPr>
          <p:nvPr>
            <p:ph type="body" idx="1"/>
          </p:nvPr>
        </p:nvSpPr>
        <p:spPr>
          <a:xfrm>
            <a:off x="457200" y="5738812"/>
            <a:ext cx="8229600" cy="428625"/>
          </a:xfrm>
        </p:spPr>
        <p:txBody>
          <a:bodyPr/>
          <a:lstStyle/>
          <a:p>
            <a:r>
              <a:rPr lang="en-US" altLang="en-US" sz="2200" dirty="0"/>
              <a:t>Modify the </a:t>
            </a:r>
            <a:r>
              <a:rPr lang="en-US" altLang="en-US" sz="2200" dirty="0">
                <a:latin typeface="Courier New" panose="02070309020205020404" pitchFamily="49" charset="0"/>
                <a:cs typeface="Courier New" panose="02070309020205020404" pitchFamily="49" charset="0"/>
              </a:rPr>
              <a:t>Stars</a:t>
            </a:r>
            <a:r>
              <a:rPr lang="en-US" altLang="en-US" sz="2200" dirty="0"/>
              <a:t> program to draw boxes with parameters.</a:t>
            </a:r>
          </a:p>
        </p:txBody>
      </p:sp>
    </p:spTree>
    <p:extLst>
      <p:ext uri="{BB962C8B-B14F-4D97-AF65-F5344CB8AC3E}">
        <p14:creationId xmlns:p14="http://schemas.microsoft.com/office/powerpoint/2010/main" val="645609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solidFill>
            <a:srgbClr val="00B0F0"/>
          </a:solidFill>
        </p:spPr>
        <p:txBody>
          <a:bodyPr/>
          <a:lstStyle/>
          <a:p>
            <a:r>
              <a:rPr lang="en-US" sz="4400" dirty="0">
                <a:solidFill>
                  <a:schemeClr val="bg1"/>
                </a:solidFill>
              </a:rPr>
              <a:t>In-Class Assignment 1, Part 2</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a:xfrm>
            <a:off x="457200" y="1419225"/>
            <a:ext cx="8229600" cy="5181600"/>
          </a:xfrm>
        </p:spPr>
        <p:txBody>
          <a:bodyPr/>
          <a:lstStyle/>
          <a:p>
            <a:r>
              <a:rPr lang="en-US" sz="2000" dirty="0"/>
              <a:t>In the Stars class, define another method named </a:t>
            </a:r>
            <a:r>
              <a:rPr lang="en-US" sz="2000" b="1" dirty="0"/>
              <a:t>box</a:t>
            </a:r>
            <a:r>
              <a:rPr lang="en-US" sz="2000" dirty="0"/>
              <a:t>, which has two integer parameters, one for the length of the box and the other for the width of the box.</a:t>
            </a:r>
          </a:p>
          <a:p>
            <a:r>
              <a:rPr lang="en-US" sz="2000" dirty="0"/>
              <a:t>Use nested for loops to draw the box, following these directions:</a:t>
            </a:r>
          </a:p>
          <a:p>
            <a:pPr lvl="1"/>
            <a:r>
              <a:rPr lang="en-US" sz="2000" dirty="0"/>
              <a:t>The top and bottom rows of the box should be solid lines (so call the line() method). </a:t>
            </a:r>
          </a:p>
          <a:p>
            <a:pPr lvl="1"/>
            <a:r>
              <a:rPr lang="en-US" sz="2000" dirty="0"/>
              <a:t>The rows in between should have one star on each end and blanks in between them. </a:t>
            </a:r>
          </a:p>
          <a:p>
            <a:pPr lvl="2"/>
            <a:r>
              <a:rPr lang="en-US" sz="2000" dirty="0"/>
              <a:t>Think about how you would express the number of rows in between in terms of one of the parameters</a:t>
            </a:r>
          </a:p>
          <a:p>
            <a:pPr lvl="2"/>
            <a:r>
              <a:rPr lang="en-US" sz="2000" dirty="0"/>
              <a:t>Think about how you would express the number of blanks in terms of one of the parameters.</a:t>
            </a:r>
          </a:p>
          <a:p>
            <a:r>
              <a:rPr lang="en-US" sz="2000" dirty="0"/>
              <a:t>Call the box method from the main program, like this: box(10,3);</a:t>
            </a:r>
          </a:p>
        </p:txBody>
      </p:sp>
    </p:spTree>
    <p:extLst>
      <p:ext uri="{BB962C8B-B14F-4D97-AF65-F5344CB8AC3E}">
        <p14:creationId xmlns:p14="http://schemas.microsoft.com/office/powerpoint/2010/main" val="429389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Semantics</a:t>
            </a:r>
          </a:p>
        </p:txBody>
      </p:sp>
      <p:sp>
        <p:nvSpPr>
          <p:cNvPr id="3" name="Content Placeholder 2"/>
          <p:cNvSpPr>
            <a:spLocks noGrp="1"/>
          </p:cNvSpPr>
          <p:nvPr>
            <p:ph type="body" idx="1"/>
          </p:nvPr>
        </p:nvSpPr>
        <p:spPr>
          <a:xfrm>
            <a:off x="457200" y="1600201"/>
            <a:ext cx="8229600" cy="1470990"/>
          </a:xfrm>
        </p:spPr>
        <p:txBody>
          <a:bodyPr/>
          <a:lstStyle/>
          <a:p>
            <a:r>
              <a:rPr lang="en-US" altLang="en-US" sz="2200" b="1" dirty="0"/>
              <a:t>value semantics</a:t>
            </a:r>
            <a:r>
              <a:rPr lang="en-US" altLang="en-US" sz="2200" dirty="0"/>
              <a:t>: When primitive variables (int, double) are passed as parameters, their values are copied.</a:t>
            </a:r>
          </a:p>
          <a:p>
            <a:pPr lvl="1"/>
            <a:r>
              <a:rPr lang="en-US" altLang="en-US" sz="2200" dirty="0"/>
              <a:t>Modifying the parameter will not affect the variable passed in.</a:t>
            </a:r>
          </a:p>
        </p:txBody>
      </p:sp>
      <p:pic>
        <p:nvPicPr>
          <p:cNvPr id="4" name="Picture 3" descr="Computer code has 9 lines. The lines read as follows. Line 1. public static void strange left parenthesis i n t, x right parenthesis. Line 2, indented once. left brace x equals x plus 1 semicolon. Line 3, indented once. System period out period print l n left parenthesis double quote 1 period x equals double quote plus x right parenthesis semicolon. Line 4. right brace. Line 5. public static void main left parenthesis String left bracket right bracket a r g s right parenthesis left brace. Line 6, indented once. i n t, x equals 23 semicolon. Line 7, indented once. strange left parenthesis x right parenthesis semicolon. Line 8, indented once. System period out period print l n left parenthesis double quote 2 period x equals double quote plus x right parenthesis semicolon. Line 9, indented once. Unspecified. Line 10. right brace. An output code has 2 lines. The lines read as follows. Line 1. X equals 24. Line 2. X equals 23."/>
          <p:cNvPicPr>
            <a:picLocks noChangeAspect="1"/>
          </p:cNvPicPr>
          <p:nvPr/>
        </p:nvPicPr>
        <p:blipFill>
          <a:blip r:embed="rId3"/>
          <a:stretch>
            <a:fillRect/>
          </a:stretch>
        </p:blipFill>
        <p:spPr>
          <a:xfrm>
            <a:off x="628650" y="3162301"/>
            <a:ext cx="6391508" cy="2962274"/>
          </a:xfrm>
          <a:prstGeom prst="rect">
            <a:avLst/>
          </a:prstGeom>
        </p:spPr>
      </p:pic>
    </p:spTree>
    <p:extLst>
      <p:ext uri="{BB962C8B-B14F-4D97-AF65-F5344CB8AC3E}">
        <p14:creationId xmlns:p14="http://schemas.microsoft.com/office/powerpoint/2010/main" val="1099755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Mystery” Problem</a:t>
            </a:r>
          </a:p>
        </p:txBody>
      </p:sp>
      <p:pic>
        <p:nvPicPr>
          <p:cNvPr id="4" name="Picture 2" descr="Computer code has 12 lines. The lines read as follows. Line 1. public class Parameter Mystery left brace. Line 2, indented once. public static void main left parenthesis String left bracket right bracket a r g s right parenthesis left brace. Line 3, indented twice. i n t, x equals 9 semicolon. Line 4, indented twice. i n t, y equals 2 semicolon. Line 5, indented twice. i n t, z equals 5 semicolon. Line 6, indented twice. mystery left parenthesis z comma y comma x right parenthesis semicolon. Line 7, indented twice. mystery left parenthesis y comma x comma z right parenthesis semicolon. Line 8, indented once. right brace. Line 9, indented once. public static void mystery left parenthesis i n t, x comma i n t, z comma i n t, y right parenthesis left brace. Line 10, indented twice. System period out period print l n left parenthesis z plus double quote and double quote plus left parenthesis y minus x right parenthesis right parenthesis semicolon. Line 11, indented once. right brace. Line 12. right brace. In the line 9, there are three rectangles present corresponding to the variables x, z and y."/>
          <p:cNvPicPr>
            <a:picLocks noChangeAspect="1"/>
          </p:cNvPicPr>
          <p:nvPr/>
        </p:nvPicPr>
        <p:blipFill>
          <a:blip r:embed="rId3"/>
          <a:stretch>
            <a:fillRect/>
          </a:stretch>
        </p:blipFill>
        <p:spPr>
          <a:xfrm>
            <a:off x="561975" y="1724025"/>
            <a:ext cx="6896100" cy="4354616"/>
          </a:xfrm>
          <a:prstGeom prst="rect">
            <a:avLst/>
          </a:prstGeom>
        </p:spPr>
      </p:pic>
    </p:spTree>
    <p:extLst>
      <p:ext uri="{BB962C8B-B14F-4D97-AF65-F5344CB8AC3E}">
        <p14:creationId xmlns:p14="http://schemas.microsoft.com/office/powerpoint/2010/main" val="1946397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a:t>
            </a:r>
          </a:p>
        </p:txBody>
      </p:sp>
      <p:sp>
        <p:nvSpPr>
          <p:cNvPr id="3" name="Content Placeholder 2"/>
          <p:cNvSpPr>
            <a:spLocks noGrp="1"/>
          </p:cNvSpPr>
          <p:nvPr>
            <p:ph type="body" idx="1"/>
          </p:nvPr>
        </p:nvSpPr>
        <p:spPr>
          <a:xfrm>
            <a:off x="457200" y="1600201"/>
            <a:ext cx="8229600" cy="1470990"/>
          </a:xfrm>
        </p:spPr>
        <p:txBody>
          <a:bodyPr/>
          <a:lstStyle/>
          <a:p>
            <a:r>
              <a:rPr lang="en-US" altLang="en-US" sz="2200" b="1" dirty="0"/>
              <a:t>value semantics</a:t>
            </a:r>
            <a:r>
              <a:rPr lang="en-US" altLang="en-US" sz="2200" dirty="0"/>
              <a:t>: When primitive variables (int, double) are passed as parameters, their values are copied.</a:t>
            </a:r>
          </a:p>
          <a:p>
            <a:pPr lvl="1"/>
            <a:r>
              <a:rPr lang="en-US" altLang="en-US" sz="2200" dirty="0"/>
              <a:t>Modifying the parameter will not affect the variable passed in.</a:t>
            </a:r>
          </a:p>
        </p:txBody>
      </p:sp>
      <p:pic>
        <p:nvPicPr>
          <p:cNvPr id="4" name="Picture 3" descr="Computer code has 9 lines. The lines read as follows. Line 1. public static void strange left parenthesis i n t, x right parenthesis. Line 2, indented once. left brace x equals x plus 1 semicolon. Line 3, indented once. System period out period print l n left parenthesis double quote 1 period x equals double quote plus x right parenthesis semicolon. Line 4. right brace. Line 5. public static void main left parenthesis String left bracket right bracket a r g s right parenthesis left brace. Line 6, indented once. i n t, x equals 23 semicolon. Line 7, indented once. strange left parenthesis x right parenthesis semicolon. Line 8, indented once. System period out period print l n left parenthesis double quote 2 period x equals double quote plus x right parenthesis semicolon. Line 9, indented once. Unspecified. Line 10. right brace. An output code has 2 lines. The lines read as follows. Line 1. X equals 24. Line 2. X equals 23."/>
          <p:cNvPicPr>
            <a:picLocks noChangeAspect="1"/>
          </p:cNvPicPr>
          <p:nvPr/>
        </p:nvPicPr>
        <p:blipFill>
          <a:blip r:embed="rId3"/>
          <a:stretch>
            <a:fillRect/>
          </a:stretch>
        </p:blipFill>
        <p:spPr>
          <a:xfrm>
            <a:off x="628650" y="3162301"/>
            <a:ext cx="6391508" cy="2962274"/>
          </a:xfrm>
          <a:prstGeom prst="rect">
            <a:avLst/>
          </a:prstGeom>
        </p:spPr>
      </p:pic>
    </p:spTree>
    <p:extLst>
      <p:ext uri="{BB962C8B-B14F-4D97-AF65-F5344CB8AC3E}">
        <p14:creationId xmlns:p14="http://schemas.microsoft.com/office/powerpoint/2010/main" val="3334599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solidFill>
            <a:srgbClr val="00B0F0"/>
          </a:solidFill>
        </p:spPr>
        <p:txBody>
          <a:bodyPr/>
          <a:lstStyle/>
          <a:p>
            <a:r>
              <a:rPr lang="en-US" sz="4400" dirty="0">
                <a:solidFill>
                  <a:schemeClr val="bg1"/>
                </a:solidFill>
              </a:rPr>
              <a:t>In-Class Assignment 1, Part 3</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a:xfrm>
            <a:off x="457200" y="1419225"/>
            <a:ext cx="8229600" cy="5181600"/>
          </a:xfrm>
        </p:spPr>
        <p:txBody>
          <a:bodyPr/>
          <a:lstStyle/>
          <a:p>
            <a:r>
              <a:rPr lang="en-US" sz="2000" dirty="0"/>
              <a:t>In the Stars class, add two integer variables to main: </a:t>
            </a:r>
            <a:r>
              <a:rPr lang="en-US" sz="2000" b="1" dirty="0" err="1"/>
              <a:t>len</a:t>
            </a:r>
            <a:r>
              <a:rPr lang="en-US" sz="2000" dirty="0"/>
              <a:t> and </a:t>
            </a:r>
            <a:r>
              <a:rPr lang="en-US" sz="2000" b="1" dirty="0"/>
              <a:t>wid</a:t>
            </a:r>
            <a:r>
              <a:rPr lang="en-US" sz="2000" dirty="0"/>
              <a:t>.</a:t>
            </a:r>
          </a:p>
          <a:p>
            <a:r>
              <a:rPr lang="en-US" sz="2000" dirty="0"/>
              <a:t>Give these variables any values you want, although make sure the value for </a:t>
            </a:r>
            <a:r>
              <a:rPr lang="en-US" sz="2000" dirty="0" err="1"/>
              <a:t>len</a:t>
            </a:r>
            <a:r>
              <a:rPr lang="en-US" sz="2000" dirty="0"/>
              <a:t> is greater than the value for wid.</a:t>
            </a:r>
          </a:p>
          <a:p>
            <a:r>
              <a:rPr lang="en-US" sz="2000" dirty="0"/>
              <a:t>Call the line and box methods from main using these variables.</a:t>
            </a:r>
          </a:p>
          <a:p>
            <a:r>
              <a:rPr lang="en-US" sz="2000" dirty="0"/>
              <a:t>Define another method called </a:t>
            </a:r>
            <a:r>
              <a:rPr lang="en-US" sz="2000" b="1" dirty="0"/>
              <a:t>box()</a:t>
            </a:r>
            <a:r>
              <a:rPr lang="en-US" sz="2000" dirty="0"/>
              <a:t> that has no parameters and draws a box of length 11 and width 5.</a:t>
            </a:r>
          </a:p>
          <a:p>
            <a:r>
              <a:rPr lang="en-US" sz="2000" dirty="0"/>
              <a:t>Call the box() method from main.</a:t>
            </a:r>
          </a:p>
        </p:txBody>
      </p:sp>
    </p:spTree>
    <p:extLst>
      <p:ext uri="{BB962C8B-B14F-4D97-AF65-F5344CB8AC3E}">
        <p14:creationId xmlns:p14="http://schemas.microsoft.com/office/powerpoint/2010/main" val="4032144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1</a:t>
            </a:r>
          </a:p>
        </p:txBody>
      </p:sp>
      <p:sp>
        <p:nvSpPr>
          <p:cNvPr id="3" name="Content Placeholder 2"/>
          <p:cNvSpPr>
            <a:spLocks noGrp="1"/>
          </p:cNvSpPr>
          <p:nvPr>
            <p:ph type="body" idx="1"/>
          </p:nvPr>
        </p:nvSpPr>
        <p:spPr>
          <a:xfrm>
            <a:off x="457200" y="1600201"/>
            <a:ext cx="8229600" cy="1809750"/>
          </a:xfrm>
        </p:spPr>
        <p:txBody>
          <a:bodyPr/>
          <a:lstStyle/>
          <a:p>
            <a:r>
              <a:rPr lang="en-US" altLang="en-US" b="1" dirty="0"/>
              <a:t>string</a:t>
            </a:r>
            <a:r>
              <a:rPr lang="en-US" altLang="en-US" dirty="0"/>
              <a:t>: A sequence of text characters.</a:t>
            </a:r>
          </a:p>
          <a:p>
            <a:pPr lvl="1">
              <a:buFontTx/>
              <a:buNone/>
            </a:pPr>
            <a:r>
              <a:rPr lang="en-US" altLang="en-US" dirty="0"/>
              <a:t>	</a:t>
            </a:r>
            <a:r>
              <a:rPr lang="en-US" altLang="en-US" dirty="0">
                <a:latin typeface="Courier New" panose="02070309020205020404" pitchFamily="49" charset="0"/>
                <a:cs typeface="Courier New" panose="02070309020205020404" pitchFamily="49" charset="0"/>
              </a:rPr>
              <a:t>String</a:t>
            </a:r>
            <a:r>
              <a:rPr lang="en-US" altLang="en-US" dirty="0"/>
              <a:t> </a:t>
            </a:r>
            <a:r>
              <a:rPr lang="en-US" altLang="en-US" b="1" dirty="0"/>
              <a:t>name</a:t>
            </a:r>
            <a:r>
              <a:rPr lang="en-US" altLang="en-US" dirty="0"/>
              <a:t> = “</a:t>
            </a:r>
            <a:r>
              <a:rPr lang="en-US" altLang="en-US" b="1" dirty="0"/>
              <a:t>text</a:t>
            </a:r>
            <a:r>
              <a:rPr lang="en-US" altLang="en-US" dirty="0"/>
              <a:t>”;</a:t>
            </a:r>
          </a:p>
          <a:p>
            <a:pPr lvl="1">
              <a:buFontTx/>
              <a:buNone/>
            </a:pPr>
            <a:r>
              <a:rPr lang="en-US" altLang="en-US" dirty="0"/>
              <a:t>	</a:t>
            </a:r>
            <a:r>
              <a:rPr lang="en-US" altLang="en-US" dirty="0">
                <a:latin typeface="Courier New" panose="02070309020205020404" pitchFamily="49" charset="0"/>
                <a:cs typeface="Courier New" panose="02070309020205020404" pitchFamily="49" charset="0"/>
              </a:rPr>
              <a:t>String</a:t>
            </a:r>
            <a:r>
              <a:rPr lang="en-US" altLang="en-US" dirty="0"/>
              <a:t> </a:t>
            </a:r>
            <a:r>
              <a:rPr lang="en-US" altLang="en-US" b="1" dirty="0"/>
              <a:t>name</a:t>
            </a:r>
            <a:r>
              <a:rPr lang="en-US" altLang="en-US" dirty="0"/>
              <a:t> = </a:t>
            </a:r>
            <a:r>
              <a:rPr lang="en-US" altLang="en-US" b="1" dirty="0"/>
              <a:t>expression</a:t>
            </a:r>
            <a:r>
              <a:rPr lang="en-US" altLang="en-US" dirty="0"/>
              <a:t>;</a:t>
            </a:r>
          </a:p>
          <a:p>
            <a:pPr lvl="1"/>
            <a:r>
              <a:rPr lang="en-US" altLang="en-US" dirty="0"/>
              <a:t>Examples:</a:t>
            </a:r>
            <a:endParaRPr lang="en-US" altLang="en-US" b="1" dirty="0"/>
          </a:p>
        </p:txBody>
      </p:sp>
      <p:pic>
        <p:nvPicPr>
          <p:cNvPr id="4" name="Picture 3" descr="Computer code has 4 lines. The lines read as follows. Line 1. String name equals double quote Marla Singer double quote. Line 2. i n t, x equals 3 semicolon. Line 3. i n t, y equals 5 semicolon. Line 4. String point equals double quote left parenthesis double quote plus x plus double quote comma double quote plus y plus double quote right parenthesis double quote semicolon."/>
          <p:cNvPicPr>
            <a:picLocks noChangeAspect="1"/>
          </p:cNvPicPr>
          <p:nvPr/>
        </p:nvPicPr>
        <p:blipFill>
          <a:blip r:embed="rId2"/>
          <a:stretch>
            <a:fillRect/>
          </a:stretch>
        </p:blipFill>
        <p:spPr>
          <a:xfrm>
            <a:off x="1314450" y="3567112"/>
            <a:ext cx="6934200" cy="1743075"/>
          </a:xfrm>
          <a:prstGeom prst="rect">
            <a:avLst/>
          </a:prstGeom>
        </p:spPr>
      </p:pic>
    </p:spTree>
    <p:extLst>
      <p:ext uri="{BB962C8B-B14F-4D97-AF65-F5344CB8AC3E}">
        <p14:creationId xmlns:p14="http://schemas.microsoft.com/office/powerpoint/2010/main" val="1461962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as Parameters</a:t>
            </a:r>
          </a:p>
        </p:txBody>
      </p:sp>
      <p:pic>
        <p:nvPicPr>
          <p:cNvPr id="5" name="Picture 2" descr="Computer code has 10 lines. The lines read as follows. Line 1. public class String Parameters left brace. Line 2, indented once. public static void main left parenthesis String left bracket right bracket a r g s right parenthesis left brace. Line 3, indented twice. Say Hello left parenthesis double quote Marty double quote right parenthesis semicolon. Line 4, indented twice. String teacher equals double quote Bictolia double quote semicolon. Line 5, indented twice. Say Hello left parenthesis teacher right parenthesis semicolon. Line 6, indented once. right brace. Line 7, indented once. public static void say Hello left parenthesis String name right parenthesis left brace. Line 8, indented twice. System period out period print l n left parenthesis double quote Welcome comma double quote plus name right parenthesis semicolon. Line 9, indented once. right brace. Line 10. right brace. An output code has 2 lines. The lines read as follows. Line 1. Welcome comma Marty. Line 2. Welcome comma Bictolia."/>
          <p:cNvPicPr>
            <a:picLocks noChangeAspect="1"/>
          </p:cNvPicPr>
          <p:nvPr/>
        </p:nvPicPr>
        <p:blipFill>
          <a:blip r:embed="rId3"/>
          <a:stretch>
            <a:fillRect/>
          </a:stretch>
        </p:blipFill>
        <p:spPr>
          <a:xfrm>
            <a:off x="457200" y="1622390"/>
            <a:ext cx="6819900" cy="3681196"/>
          </a:xfrm>
          <a:prstGeom prst="rect">
            <a:avLst/>
          </a:prstGeom>
        </p:spPr>
      </p:pic>
      <p:sp>
        <p:nvSpPr>
          <p:cNvPr id="3" name="Content Placeholder 3"/>
          <p:cNvSpPr>
            <a:spLocks noGrp="1"/>
          </p:cNvSpPr>
          <p:nvPr>
            <p:ph type="body" idx="1"/>
          </p:nvPr>
        </p:nvSpPr>
        <p:spPr>
          <a:xfrm>
            <a:off x="457200" y="5457826"/>
            <a:ext cx="8229600" cy="733424"/>
          </a:xfrm>
        </p:spPr>
        <p:txBody>
          <a:bodyPr/>
          <a:lstStyle/>
          <a:p>
            <a:r>
              <a:rPr lang="en-US" altLang="en-US" sz="2200" dirty="0"/>
              <a:t>Modify the </a:t>
            </a:r>
            <a:r>
              <a:rPr lang="en-US" altLang="en-US" sz="2200" dirty="0">
                <a:latin typeface="Courier New" panose="02070309020205020404" pitchFamily="49" charset="0"/>
                <a:cs typeface="Courier New" panose="02070309020205020404" pitchFamily="49" charset="0"/>
              </a:rPr>
              <a:t>Stars</a:t>
            </a:r>
            <a:r>
              <a:rPr lang="en-US" altLang="en-US" sz="2200" b="1" dirty="0"/>
              <a:t> </a:t>
            </a:r>
            <a:r>
              <a:rPr lang="en-US" altLang="en-US" sz="2200" dirty="0"/>
              <a:t>program</a:t>
            </a:r>
            <a:r>
              <a:rPr lang="en-US" altLang="en-US" sz="2200" b="1" dirty="0"/>
              <a:t> </a:t>
            </a:r>
            <a:r>
              <a:rPr lang="en-US" altLang="en-US" sz="2200" dirty="0"/>
              <a:t>to use string parameters. Use a method named </a:t>
            </a:r>
            <a:r>
              <a:rPr lang="en-US" altLang="en-US" sz="2200" dirty="0">
                <a:latin typeface="Courier New" panose="02070309020205020404" pitchFamily="49" charset="0"/>
                <a:cs typeface="Courier New" panose="02070309020205020404" pitchFamily="49" charset="0"/>
              </a:rPr>
              <a:t>repeat </a:t>
            </a:r>
            <a:r>
              <a:rPr lang="en-US" altLang="en-US" sz="2200" dirty="0"/>
              <a:t>that prints a string many times.</a:t>
            </a:r>
          </a:p>
        </p:txBody>
      </p:sp>
    </p:spTree>
    <p:extLst>
      <p:ext uri="{BB962C8B-B14F-4D97-AF65-F5344CB8AC3E}">
        <p14:creationId xmlns:p14="http://schemas.microsoft.com/office/powerpoint/2010/main" val="320400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Redundant Figures</a:t>
            </a:r>
          </a:p>
        </p:txBody>
      </p:sp>
      <p:pic>
        <p:nvPicPr>
          <p:cNvPr id="4" name="Picture 2" descr="A diagram of asterisks in 5 arrangements. The first arrangement is 13 asterisks arranged in a line. The second arrangement is 7 asterisks arranged in a line. The third arrangement is 36 asterisks arranged in a line. The fourth arrangement is a rectangle that is 10 asterisks long and 3 asterisks wide. The fifth arrangement is a rectangle that is 5 asterisks long and 4 asterisks wide."/>
          <p:cNvPicPr>
            <a:picLocks noChangeAspect="1"/>
          </p:cNvPicPr>
          <p:nvPr/>
        </p:nvPicPr>
        <p:blipFill>
          <a:blip r:embed="rId2"/>
          <a:stretch>
            <a:fillRect/>
          </a:stretch>
        </p:blipFill>
        <p:spPr>
          <a:xfrm>
            <a:off x="633827" y="1644304"/>
            <a:ext cx="6086475" cy="4276725"/>
          </a:xfrm>
          <a:prstGeom prst="rect">
            <a:avLst/>
          </a:prstGeom>
        </p:spPr>
      </p:pic>
    </p:spTree>
    <p:extLst>
      <p:ext uri="{BB962C8B-B14F-4D97-AF65-F5344CB8AC3E}">
        <p14:creationId xmlns:p14="http://schemas.microsoft.com/office/powerpoint/2010/main" val="246178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Redundant Solution</a:t>
            </a:r>
            <a:endParaRPr lang="en-US" sz="2000" b="0" dirty="0"/>
          </a:p>
        </p:txBody>
      </p:sp>
      <p:pic>
        <p:nvPicPr>
          <p:cNvPr id="5" name="Picture 2" descr="Computer code has 26 lines. The lines read as follows. Line 1. public class Stars 1 left brace. Line 2, indented once. public static void main left parenthesis String left bracket right bracket a r g s right parenthesis left brace. Line 3, indented twice. Line 0f 13 left parenthesis right parenthesis semicolon. Line 4, indented twice. Line 0f 7 left parenthesis right parenthesis semicolon. Line 5, indented twice. Line 0f 35 left parenthesis right parenthesis semicolon. Line 6, indented twice. Box 10 times 3 left parenthesis right parenthesis semicolon. Line 7, indented twice. Box 5 times 4 left parenthesis right parenthesis semicolon. Line 8, indented once. right brace. Line 9, indented once. public static void line Of l3 left parenthesis right parenthesis left brace. Line 10, indented twice. for left parenthesis i n t, i equals 1 semicolon i less than sign equals 13 semicolon i plus plus right parenthesis left brace. Line 11, indented 3 times. System period out period print left parenthesis double quote asterisk double quote right parenthesis semicolon. Line 12, indented twice. right brace. Line 13, indented twice. System period out period print l n left parenthesis right parenthesis semicolon. Line 14, indented once. right brace. Line 15, indented once. public static void line Of 7 left parenthesis right parenthesis left brace. Line 16, indented twice. for left parenthesis i n t, i equals 1 semicolon i less than sign equals 7 semicolon i plus plus right parenthesis left brace. Line 17, indented 3 times. System period out period print left parenthesis double quote asterisk double quote right parenthesis semicolon. Line 18, indented twice. right brace. Line 19, indented twice. System period out period print l n left parenthesis right parenthesis semicolon. Line 20, indented once. right brace. Line 21, indented once. public static void line Of 35 left parenthesis right parenthesis left brace. Line 22, indented twice. for left parenthesis i n t, i equals 1 semicolon i less than sign equals 35 semicolon i plus plus right parenthesis left brace. Line 23, indented 3 times. System period out period print left parenthesis double quote asterisk double quote right parenthesis semicolon. Line 24, indented twice. right brace. Line 25, indented twice. System period out period print l n left parenthesis right parenthesis semicolon. Line 26, indented once. right brace. The code goes on."/>
          <p:cNvPicPr>
            <a:picLocks noChangeAspect="1"/>
          </p:cNvPicPr>
          <p:nvPr/>
        </p:nvPicPr>
        <p:blipFill>
          <a:blip r:embed="rId3"/>
          <a:stretch>
            <a:fillRect/>
          </a:stretch>
        </p:blipFill>
        <p:spPr>
          <a:xfrm>
            <a:off x="457200" y="1631052"/>
            <a:ext cx="4319588" cy="4524159"/>
          </a:xfrm>
          <a:prstGeom prst="rect">
            <a:avLst/>
          </a:prstGeom>
        </p:spPr>
      </p:pic>
      <p:sp>
        <p:nvSpPr>
          <p:cNvPr id="3" name="Content Placeholder 3"/>
          <p:cNvSpPr>
            <a:spLocks noGrp="1"/>
          </p:cNvSpPr>
          <p:nvPr>
            <p:ph type="body" idx="1"/>
          </p:nvPr>
        </p:nvSpPr>
        <p:spPr>
          <a:xfrm>
            <a:off x="4850296" y="1604410"/>
            <a:ext cx="3836504" cy="4597319"/>
          </a:xfrm>
        </p:spPr>
        <p:txBody>
          <a:bodyPr/>
          <a:lstStyle/>
          <a:p>
            <a:r>
              <a:rPr lang="en-US" altLang="en-US" sz="2200" dirty="0"/>
              <a:t>This code is redundant.</a:t>
            </a:r>
          </a:p>
          <a:p>
            <a:r>
              <a:rPr lang="en-US" altLang="en-US" sz="2200" dirty="0"/>
              <a:t>Would variables help?</a:t>
            </a:r>
            <a:br>
              <a:rPr lang="en-US" altLang="en-US" sz="2200" dirty="0"/>
            </a:br>
            <a:r>
              <a:rPr lang="en-US" altLang="en-US" sz="2200" dirty="0"/>
              <a:t>Would constants help?</a:t>
            </a:r>
          </a:p>
          <a:p>
            <a:r>
              <a:rPr lang="en-US" altLang="en-US" sz="2200" dirty="0"/>
              <a:t>What is a better solution?</a:t>
            </a:r>
          </a:p>
          <a:p>
            <a:pPr lvl="1"/>
            <a:r>
              <a:rPr lang="en-US" altLang="en-US" sz="2200" b="1" dirty="0"/>
              <a:t>line</a:t>
            </a:r>
            <a:r>
              <a:rPr lang="en-US" altLang="en-US" sz="2200" dirty="0"/>
              <a:t> - A method to draw a line of any number of stars.</a:t>
            </a:r>
          </a:p>
          <a:p>
            <a:pPr lvl="1"/>
            <a:r>
              <a:rPr lang="en-US" altLang="en-US" sz="2200" b="1" dirty="0"/>
              <a:t>box</a:t>
            </a:r>
            <a:r>
              <a:rPr lang="en-US" altLang="en-US" sz="2200" dirty="0"/>
              <a:t> - A method to draw a box of any size.</a:t>
            </a:r>
          </a:p>
        </p:txBody>
      </p:sp>
    </p:spTree>
    <p:extLst>
      <p:ext uri="{BB962C8B-B14F-4D97-AF65-F5344CB8AC3E}">
        <p14:creationId xmlns:p14="http://schemas.microsoft.com/office/powerpoint/2010/main" val="82906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Parameterization</a:t>
            </a:r>
            <a:endParaRPr lang="en-US" sz="2000" b="0" dirty="0"/>
          </a:p>
        </p:txBody>
      </p:sp>
      <p:sp>
        <p:nvSpPr>
          <p:cNvPr id="3" name="Content Placeholder 2"/>
          <p:cNvSpPr>
            <a:spLocks noGrp="1"/>
          </p:cNvSpPr>
          <p:nvPr>
            <p:ph type="body" idx="1"/>
          </p:nvPr>
        </p:nvSpPr>
        <p:spPr>
          <a:xfrm>
            <a:off x="457200" y="1600201"/>
            <a:ext cx="8249478" cy="2911474"/>
          </a:xfrm>
        </p:spPr>
        <p:txBody>
          <a:bodyPr/>
          <a:lstStyle/>
          <a:p>
            <a:r>
              <a:rPr lang="en-US" altLang="en-US" b="1" dirty="0"/>
              <a:t>parameter</a:t>
            </a:r>
            <a:r>
              <a:rPr lang="en-US" altLang="en-US" dirty="0"/>
              <a:t>: A value passed to a method by its caller.</a:t>
            </a:r>
          </a:p>
          <a:p>
            <a:pPr lvl="1"/>
            <a:r>
              <a:rPr lang="en-US" altLang="en-US" dirty="0"/>
              <a:t>Instead of </a:t>
            </a:r>
            <a:r>
              <a:rPr lang="en-US" altLang="en-US" dirty="0">
                <a:latin typeface="Courier New" panose="02070309020205020404" pitchFamily="49" charset="0"/>
                <a:cs typeface="Courier New" panose="02070309020205020404" pitchFamily="49" charset="0"/>
              </a:rPr>
              <a:t>lineOf7, lineOf13</a:t>
            </a:r>
            <a:r>
              <a:rPr lang="en-US" altLang="en-US" dirty="0"/>
              <a:t>, write line to draw any length.</a:t>
            </a:r>
          </a:p>
          <a:p>
            <a:pPr lvl="2"/>
            <a:r>
              <a:rPr lang="en-US" altLang="en-US" dirty="0"/>
              <a:t>When </a:t>
            </a:r>
            <a:r>
              <a:rPr lang="en-US" altLang="en-US" b="1" dirty="0"/>
              <a:t>declaring</a:t>
            </a:r>
            <a:r>
              <a:rPr lang="en-US" altLang="en-US" i="1" dirty="0"/>
              <a:t> </a:t>
            </a:r>
            <a:r>
              <a:rPr lang="en-US" altLang="en-US" dirty="0"/>
              <a:t>the method, we will state that it requires a parameter for the number of stars.</a:t>
            </a:r>
          </a:p>
          <a:p>
            <a:pPr lvl="2"/>
            <a:r>
              <a:rPr lang="en-US" altLang="en-US" dirty="0"/>
              <a:t>When </a:t>
            </a:r>
            <a:r>
              <a:rPr lang="en-US" altLang="en-US" b="1" dirty="0"/>
              <a:t>calling</a:t>
            </a:r>
            <a:r>
              <a:rPr lang="en-US" altLang="en-US" dirty="0"/>
              <a:t> the method, we will specify how many stars to draw.</a:t>
            </a:r>
          </a:p>
        </p:txBody>
      </p:sp>
      <p:pic>
        <p:nvPicPr>
          <p:cNvPr id="4" name="Picture 3" descr="Main leads to 2 lines. The first is 7 and the result is a line of 7 asterisks. The second is 13 and the result is a line of 13 asterisks."/>
          <p:cNvPicPr>
            <a:picLocks noChangeAspect="1"/>
          </p:cNvPicPr>
          <p:nvPr/>
        </p:nvPicPr>
        <p:blipFill>
          <a:blip r:embed="rId2"/>
          <a:stretch>
            <a:fillRect/>
          </a:stretch>
        </p:blipFill>
        <p:spPr>
          <a:xfrm>
            <a:off x="933646" y="4643826"/>
            <a:ext cx="7053683" cy="1450974"/>
          </a:xfrm>
          <a:prstGeom prst="rect">
            <a:avLst/>
          </a:prstGeom>
        </p:spPr>
      </p:pic>
    </p:spTree>
    <p:extLst>
      <p:ext uri="{BB962C8B-B14F-4D97-AF65-F5344CB8AC3E}">
        <p14:creationId xmlns:p14="http://schemas.microsoft.com/office/powerpoint/2010/main" val="212544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 Parameter</a:t>
            </a:r>
          </a:p>
        </p:txBody>
      </p:sp>
      <p:sp>
        <p:nvSpPr>
          <p:cNvPr id="3" name="Content Placeholder 2"/>
          <p:cNvSpPr>
            <a:spLocks noGrp="1"/>
          </p:cNvSpPr>
          <p:nvPr>
            <p:ph type="body" idx="1"/>
          </p:nvPr>
        </p:nvSpPr>
        <p:spPr>
          <a:xfrm>
            <a:off x="457200" y="1600200"/>
            <a:ext cx="8229600" cy="417443"/>
          </a:xfrm>
        </p:spPr>
        <p:txBody>
          <a:bodyPr/>
          <a:lstStyle/>
          <a:p>
            <a:pPr marL="432" indent="0">
              <a:buNone/>
            </a:pPr>
            <a:r>
              <a:rPr lang="en-US" altLang="en-US" sz="2200" dirty="0"/>
              <a:t>Stating that a method requires a parameter in order to run</a:t>
            </a:r>
          </a:p>
        </p:txBody>
      </p:sp>
      <p:pic>
        <p:nvPicPr>
          <p:cNvPr id="5" name="Picture 3" descr="Computer code has 3 lines. The lines read as follows. Line 1. public static void name left parenthesis type name right parenthesis left brace. Line 2, intended once. statement left parenthesis s right parenthesis semicolon. Line 3. right brace. Another code titled, example has 3 lines. The lines read as follows. Line 1. public static void say Password left parenthesis i n t code right parenthesis. Line 2, intended once. System period out period print l n left parenthesis double quote The password is colon code right parenthesis semicolon. Line 3. right brace."/>
          <p:cNvPicPr>
            <a:picLocks noChangeAspect="1"/>
          </p:cNvPicPr>
          <p:nvPr/>
        </p:nvPicPr>
        <p:blipFill>
          <a:blip r:embed="rId2"/>
          <a:stretch>
            <a:fillRect/>
          </a:stretch>
        </p:blipFill>
        <p:spPr>
          <a:xfrm>
            <a:off x="457200" y="2074537"/>
            <a:ext cx="7305675" cy="3196766"/>
          </a:xfrm>
          <a:prstGeom prst="rect">
            <a:avLst/>
          </a:prstGeom>
        </p:spPr>
      </p:pic>
      <p:sp>
        <p:nvSpPr>
          <p:cNvPr id="6" name="Content Placeholder 4"/>
          <p:cNvSpPr>
            <a:spLocks noGrp="1"/>
          </p:cNvSpPr>
          <p:nvPr>
            <p:ph type="body" idx="13"/>
          </p:nvPr>
        </p:nvSpPr>
        <p:spPr>
          <a:xfrm>
            <a:off x="457200" y="5328197"/>
            <a:ext cx="8229600" cy="779911"/>
          </a:xfrm>
        </p:spPr>
        <p:txBody>
          <a:bodyPr/>
          <a:lstStyle/>
          <a:p>
            <a:pPr lvl="1"/>
            <a:r>
              <a:rPr lang="en-US" altLang="en-US" sz="2000" dirty="0"/>
              <a:t>When </a:t>
            </a:r>
            <a:r>
              <a:rPr lang="en-US" altLang="en-US" sz="2000" dirty="0">
                <a:latin typeface="Courier New" panose="02070309020205020404" pitchFamily="49" charset="0"/>
                <a:cs typeface="Courier New" panose="02070309020205020404" pitchFamily="49" charset="0"/>
              </a:rPr>
              <a:t>sayPassword</a:t>
            </a:r>
            <a:r>
              <a:rPr lang="en-US" altLang="en-US" sz="2000" dirty="0"/>
              <a:t> is called, the caller must specify</a:t>
            </a:r>
            <a:br>
              <a:rPr lang="en-US" altLang="en-US" sz="2000" dirty="0"/>
            </a:br>
            <a:r>
              <a:rPr lang="en-US" altLang="en-US" sz="2000" dirty="0"/>
              <a:t>the integer code to print.</a:t>
            </a:r>
          </a:p>
        </p:txBody>
      </p:sp>
    </p:spTree>
    <p:extLst>
      <p:ext uri="{BB962C8B-B14F-4D97-AF65-F5344CB8AC3E}">
        <p14:creationId xmlns:p14="http://schemas.microsoft.com/office/powerpoint/2010/main" val="1461962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 Parameter</a:t>
            </a:r>
          </a:p>
        </p:txBody>
      </p:sp>
      <p:sp>
        <p:nvSpPr>
          <p:cNvPr id="3" name="Content Placeholder 2"/>
          <p:cNvSpPr>
            <a:spLocks noGrp="1"/>
          </p:cNvSpPr>
          <p:nvPr>
            <p:ph type="body" idx="1"/>
          </p:nvPr>
        </p:nvSpPr>
        <p:spPr>
          <a:xfrm>
            <a:off x="457200" y="1600200"/>
            <a:ext cx="8229600" cy="1480370"/>
          </a:xfrm>
        </p:spPr>
        <p:txBody>
          <a:bodyPr/>
          <a:lstStyle/>
          <a:p>
            <a:pPr algn="ctr">
              <a:buFontTx/>
              <a:buNone/>
            </a:pPr>
            <a:r>
              <a:rPr lang="en-US" altLang="en-US" dirty="0"/>
              <a:t>Calling a method and specifying values for its parameters</a:t>
            </a:r>
            <a:endParaRPr lang="en-US" altLang="en-US" b="1" dirty="0"/>
          </a:p>
          <a:p>
            <a:pPr lvl="1">
              <a:buFontTx/>
              <a:buNone/>
            </a:pPr>
            <a:r>
              <a:rPr lang="en-US" altLang="en-US" b="1" dirty="0"/>
              <a:t>name </a:t>
            </a:r>
            <a:r>
              <a:rPr lang="en-US" altLang="en-US" dirty="0"/>
              <a:t>(</a:t>
            </a:r>
            <a:r>
              <a:rPr lang="en-US" altLang="en-US" b="1" dirty="0">
                <a:solidFill>
                  <a:srgbClr val="003399"/>
                </a:solidFill>
              </a:rPr>
              <a:t>expression</a:t>
            </a:r>
            <a:r>
              <a:rPr lang="en-US" altLang="en-US" dirty="0"/>
              <a:t>);</a:t>
            </a:r>
          </a:p>
          <a:p>
            <a:r>
              <a:rPr lang="en-US" altLang="en-US" dirty="0"/>
              <a:t>Example:</a:t>
            </a:r>
          </a:p>
        </p:txBody>
      </p:sp>
      <p:pic>
        <p:nvPicPr>
          <p:cNvPr id="8" name="Picture 3" descr="Computer code has 4 lines. The lines read as follows. Line 1. public static void main left parenthesis string left bracket right bracket a r g s right parenthesis left brace. Line 2, intended once. say password left parenthesis 42 right parenthesis semicolon. Line 3, intended once. say password left parenthesis 1 2 3 4 5 right parenthesis semicolon. Line 4. right brace."/>
          <p:cNvPicPr>
            <a:picLocks noChangeAspect="1"/>
          </p:cNvPicPr>
          <p:nvPr/>
        </p:nvPicPr>
        <p:blipFill>
          <a:blip r:embed="rId3"/>
          <a:stretch>
            <a:fillRect/>
          </a:stretch>
        </p:blipFill>
        <p:spPr>
          <a:xfrm>
            <a:off x="809625" y="3144480"/>
            <a:ext cx="7219950" cy="1476375"/>
          </a:xfrm>
          <a:prstGeom prst="rect">
            <a:avLst/>
          </a:prstGeom>
        </p:spPr>
      </p:pic>
      <p:sp>
        <p:nvSpPr>
          <p:cNvPr id="5" name="Text Placeholder 4"/>
          <p:cNvSpPr>
            <a:spLocks noGrp="1"/>
          </p:cNvSpPr>
          <p:nvPr>
            <p:ph type="body" idx="13"/>
          </p:nvPr>
        </p:nvSpPr>
        <p:spPr>
          <a:xfrm>
            <a:off x="457200" y="4684765"/>
            <a:ext cx="8229600" cy="1496960"/>
          </a:xfrm>
        </p:spPr>
        <p:txBody>
          <a:bodyPr/>
          <a:lstStyle/>
          <a:p>
            <a:pPr lvl="1">
              <a:lnSpc>
                <a:spcPct val="90000"/>
              </a:lnSpc>
              <a:buFontTx/>
              <a:buNone/>
            </a:pPr>
            <a:r>
              <a:rPr lang="en-US" altLang="en-US" dirty="0"/>
              <a:t>Output:</a:t>
            </a:r>
          </a:p>
          <a:p>
            <a:pPr lvl="1">
              <a:lnSpc>
                <a:spcPct val="90000"/>
              </a:lnSpc>
              <a:buFontTx/>
              <a:buNone/>
            </a:pPr>
            <a:r>
              <a:rPr lang="en-US" altLang="en-US" dirty="0"/>
              <a:t>The password is 42</a:t>
            </a:r>
          </a:p>
          <a:p>
            <a:pPr lvl="1">
              <a:lnSpc>
                <a:spcPct val="90000"/>
              </a:lnSpc>
              <a:buFontTx/>
              <a:buNone/>
            </a:pPr>
            <a:r>
              <a:rPr lang="en-US" altLang="en-US" dirty="0"/>
              <a:t>The password is 12345</a:t>
            </a:r>
          </a:p>
        </p:txBody>
      </p:sp>
    </p:spTree>
    <p:extLst>
      <p:ext uri="{BB962C8B-B14F-4D97-AF65-F5344CB8AC3E}">
        <p14:creationId xmlns:p14="http://schemas.microsoft.com/office/powerpoint/2010/main" val="1372245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 and Loops</a:t>
            </a:r>
          </a:p>
        </p:txBody>
      </p:sp>
      <p:sp>
        <p:nvSpPr>
          <p:cNvPr id="3" name="Content Placeholder 2"/>
          <p:cNvSpPr>
            <a:spLocks noGrp="1"/>
          </p:cNvSpPr>
          <p:nvPr>
            <p:ph type="body" idx="1"/>
          </p:nvPr>
        </p:nvSpPr>
        <p:spPr>
          <a:xfrm>
            <a:off x="457200" y="1600200"/>
            <a:ext cx="8229600" cy="828675"/>
          </a:xfrm>
        </p:spPr>
        <p:txBody>
          <a:bodyPr/>
          <a:lstStyle/>
          <a:p>
            <a:r>
              <a:rPr lang="en-US" altLang="en-US" dirty="0"/>
              <a:t>A parameter can guide the number of repetitions of a loop.</a:t>
            </a:r>
          </a:p>
        </p:txBody>
      </p:sp>
      <p:pic>
        <p:nvPicPr>
          <p:cNvPr id="6" name="Picture 3" descr="Computer code has 8 lines. The lines read as follows. Line 1. public static void main left parenthesis String left bracket right bracket a r g s right parenthesis left brace. Line 2, indented once. chant left parenthesis 3 right parenthesis semicolon. Line 3. right brace. Line 4. public static void chant left parenthesis i n t times right parenthesis left brace. Line 5, indented once. for left parenthesis i n t, i equals 1 semicolon i less than sign equals times semicolon i plus plus right parenthesis left brace. Line 6, indented twice. System period out period print l n left parenthesis double quote Just a salad ellipsis double quote right parenthesis semicolon. Line 7, indented once. right brace. Line 8. right brace. An output code has 3 lines. The lines read as follows. Line 1. Just a salad ellipsis. Line 2. Just a salad ellipsis. Line 3. Just a salad ellipsis."/>
          <p:cNvPicPr>
            <a:picLocks noChangeAspect="1"/>
          </p:cNvPicPr>
          <p:nvPr/>
        </p:nvPicPr>
        <p:blipFill>
          <a:blip r:embed="rId3"/>
          <a:stretch>
            <a:fillRect/>
          </a:stretch>
        </p:blipFill>
        <p:spPr>
          <a:xfrm>
            <a:off x="733425" y="2548145"/>
            <a:ext cx="6200775" cy="3685775"/>
          </a:xfrm>
          <a:prstGeom prst="rect">
            <a:avLst/>
          </a:prstGeom>
        </p:spPr>
      </p:pic>
    </p:spTree>
    <p:extLst>
      <p:ext uri="{BB962C8B-B14F-4D97-AF65-F5344CB8AC3E}">
        <p14:creationId xmlns:p14="http://schemas.microsoft.com/office/powerpoint/2010/main" val="2873413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Parameters are Passed</a:t>
            </a:r>
          </a:p>
        </p:txBody>
      </p:sp>
      <p:sp>
        <p:nvSpPr>
          <p:cNvPr id="3" name="Content Placeholder 2"/>
          <p:cNvSpPr>
            <a:spLocks noGrp="1"/>
          </p:cNvSpPr>
          <p:nvPr>
            <p:ph type="body" idx="1"/>
          </p:nvPr>
        </p:nvSpPr>
        <p:spPr>
          <a:xfrm>
            <a:off x="457200" y="1600200"/>
            <a:ext cx="8229600" cy="1426679"/>
          </a:xfrm>
        </p:spPr>
        <p:txBody>
          <a:bodyPr/>
          <a:lstStyle/>
          <a:p>
            <a:r>
              <a:rPr lang="en-US" altLang="en-US" dirty="0"/>
              <a:t>When the method is called:</a:t>
            </a:r>
          </a:p>
          <a:p>
            <a:pPr lvl="1"/>
            <a:r>
              <a:rPr lang="en-US" altLang="en-US" dirty="0"/>
              <a:t>The value is stored into the parameter variable.</a:t>
            </a:r>
          </a:p>
          <a:p>
            <a:pPr lvl="1"/>
            <a:r>
              <a:rPr lang="en-US" altLang="en-US" dirty="0"/>
              <a:t>The method’s code executes using that value.</a:t>
            </a:r>
          </a:p>
        </p:txBody>
      </p:sp>
      <p:pic>
        <p:nvPicPr>
          <p:cNvPr id="4" name="Picture 3" descr="Computer code has 9 lines. The lines read as follows. Line 1. public static void main left parenthesis String left bracket right bracket a r g s right parenthesis left brace. Line 2, indented once. chant left parenthesis 3 right parenthesis semicolon. The value 3 in this line is stored in a memory location. Line 3, indented once. chant left parenthesis 7 right parenthesis semicolon. The value 7 in this line is stored in a memory location. Line 4. right brace. Line 5. public static void chant left parenthesis i n t times right parenthesis left brace. Line 6, indented once. for left parenthesis i n t, i equals 1 semicolon i less than sign equals times semicolon i plus plus right parenthesis left brace. Line 7, indented twice. System period out period print l n left parenthesis double quote Just a salad ellipsis double quote right parenthesis semicolon. Line 8, indented once. right brace. Line 9. right brace."/>
          <p:cNvPicPr>
            <a:picLocks noChangeAspect="1"/>
          </p:cNvPicPr>
          <p:nvPr/>
        </p:nvPicPr>
        <p:blipFill>
          <a:blip r:embed="rId3"/>
          <a:stretch>
            <a:fillRect/>
          </a:stretch>
        </p:blipFill>
        <p:spPr>
          <a:xfrm>
            <a:off x="1019538" y="3128376"/>
            <a:ext cx="6413548" cy="3121423"/>
          </a:xfrm>
          <a:prstGeom prst="rect">
            <a:avLst/>
          </a:prstGeom>
        </p:spPr>
      </p:pic>
    </p:spTree>
    <p:extLst>
      <p:ext uri="{BB962C8B-B14F-4D97-AF65-F5344CB8AC3E}">
        <p14:creationId xmlns:p14="http://schemas.microsoft.com/office/powerpoint/2010/main" val="1417916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Errors</a:t>
            </a:r>
            <a:endParaRPr lang="en-US" sz="2000" b="0" dirty="0"/>
          </a:p>
        </p:txBody>
      </p:sp>
      <p:sp>
        <p:nvSpPr>
          <p:cNvPr id="3" name="Content Placeholder 2"/>
          <p:cNvSpPr>
            <a:spLocks noGrp="1"/>
          </p:cNvSpPr>
          <p:nvPr>
            <p:ph type="body" idx="1"/>
          </p:nvPr>
        </p:nvSpPr>
        <p:spPr/>
        <p:txBody>
          <a:bodyPr/>
          <a:lstStyle/>
          <a:p>
            <a:r>
              <a:rPr lang="en-US" altLang="en-US" dirty="0"/>
              <a:t>If a method accepts a parameter, it is illegal to call it without passing any value for that parameter.</a:t>
            </a:r>
          </a:p>
          <a:p>
            <a:pPr lvl="1">
              <a:buFontTx/>
              <a:buNone/>
            </a:pPr>
            <a:r>
              <a:rPr lang="en-US" altLang="en-US" dirty="0">
                <a:solidFill>
                  <a:srgbClr val="A50021"/>
                </a:solidFill>
              </a:rPr>
              <a:t>	chant();      </a:t>
            </a:r>
            <a:r>
              <a:rPr lang="en-US" altLang="en-US" b="1" dirty="0">
                <a:solidFill>
                  <a:srgbClr val="A50021"/>
                </a:solidFill>
              </a:rPr>
              <a:t>// Error: parameter value required</a:t>
            </a:r>
          </a:p>
          <a:p>
            <a:r>
              <a:rPr lang="en-US" altLang="en-US" dirty="0"/>
              <a:t>The value passed to a method must be of the correct type.</a:t>
            </a:r>
          </a:p>
          <a:p>
            <a:pPr lvl="1">
              <a:buFontTx/>
              <a:buNone/>
            </a:pPr>
            <a:r>
              <a:rPr lang="en-US" altLang="en-US" dirty="0">
                <a:solidFill>
                  <a:srgbClr val="A50021"/>
                </a:solidFill>
              </a:rPr>
              <a:t>	chant(3.7);   </a:t>
            </a:r>
            <a:r>
              <a:rPr lang="en-US" altLang="en-US" b="1" dirty="0">
                <a:solidFill>
                  <a:srgbClr val="A50021"/>
                </a:solidFill>
              </a:rPr>
              <a:t>// Error: must be of type int</a:t>
            </a:r>
            <a:endParaRPr lang="en-US" altLang="en-US" dirty="0">
              <a:solidFill>
                <a:srgbClr val="A50021"/>
              </a:solidFill>
            </a:endParaRPr>
          </a:p>
          <a:p>
            <a:r>
              <a:rPr lang="en-US" altLang="en-US" dirty="0"/>
              <a:t>Exercise: Change the Stars program to use a parameterized method for drawing lines of stars.</a:t>
            </a:r>
            <a:endParaRPr lang="en-US" altLang="en-US" dirty="0">
              <a:solidFill>
                <a:srgbClr val="A50021"/>
              </a:solidFill>
            </a:endParaRPr>
          </a:p>
        </p:txBody>
      </p:sp>
    </p:spTree>
    <p:extLst>
      <p:ext uri="{BB962C8B-B14F-4D97-AF65-F5344CB8AC3E}">
        <p14:creationId xmlns:p14="http://schemas.microsoft.com/office/powerpoint/2010/main" val="524177658"/>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5702</TotalTime>
  <Words>749</Words>
  <Application>Microsoft Office PowerPoint</Application>
  <PresentationFormat>On-screen Show (4:3)</PresentationFormat>
  <Paragraphs>99</Paragraphs>
  <Slides>20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Courier New</vt:lpstr>
      <vt:lpstr>Noto Sans Symbols</vt:lpstr>
      <vt:lpstr>Times New Roman</vt:lpstr>
      <vt:lpstr>Verdana</vt:lpstr>
      <vt:lpstr>508 Lecture</vt:lpstr>
      <vt:lpstr>Building Java Programs</vt:lpstr>
      <vt:lpstr>Redundant Figures</vt:lpstr>
      <vt:lpstr>A Redundant Solution</vt:lpstr>
      <vt:lpstr>Parameterization</vt:lpstr>
      <vt:lpstr>Declaring a Parameter</vt:lpstr>
      <vt:lpstr>Passing a Parameter</vt:lpstr>
      <vt:lpstr>Parameters and Loops</vt:lpstr>
      <vt:lpstr>How Parameters are Passed</vt:lpstr>
      <vt:lpstr>Common Errors</vt:lpstr>
      <vt:lpstr>In-Class Assignment 1, Part 1</vt:lpstr>
      <vt:lpstr>Multiple Parameters</vt:lpstr>
      <vt:lpstr>Multiple Params Example</vt:lpstr>
      <vt:lpstr>In-Class Assignment 1, Part 2</vt:lpstr>
      <vt:lpstr>Value Semantics</vt:lpstr>
      <vt:lpstr>“Parameter Mystery” Problem</vt:lpstr>
      <vt:lpstr>Overloading</vt:lpstr>
      <vt:lpstr>In-Class Assignment 1, Part 3</vt:lpstr>
      <vt:lpstr>Strings 1</vt:lpstr>
      <vt:lpstr>Strings as Parameters</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dc:title>
  <dc:subject>Engineering Computer Science</dc:subject>
  <dc:creator>Reges/Stepp</dc:creator>
  <cp:keywords>Engineering Computer Science</cp:keywords>
  <cp:lastModifiedBy>kmuldrow</cp:lastModifiedBy>
  <cp:revision>231</cp:revision>
  <dcterms:modified xsi:type="dcterms:W3CDTF">2019-03-03T00:48:41Z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