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handoutMasterIdLst>
    <p:handoutMasterId r:id="rId20"/>
  </p:handoutMasterIdLst>
  <p:sldIdLst>
    <p:sldId id="270" r:id="rId2"/>
    <p:sldId id="345" r:id="rId3"/>
    <p:sldId id="309" r:id="rId4"/>
    <p:sldId id="311" r:id="rId5"/>
    <p:sldId id="310" r:id="rId6"/>
    <p:sldId id="346" r:id="rId7"/>
    <p:sldId id="347" r:id="rId8"/>
    <p:sldId id="348" r:id="rId9"/>
    <p:sldId id="349" r:id="rId10"/>
    <p:sldId id="350" r:id="rId11"/>
    <p:sldId id="372" r:id="rId12"/>
    <p:sldId id="351" r:id="rId13"/>
    <p:sldId id="352" r:id="rId14"/>
    <p:sldId id="353" r:id="rId15"/>
    <p:sldId id="354" r:id="rId16"/>
    <p:sldId id="373" r:id="rId17"/>
    <p:sldId id="298"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86512" autoAdjust="0"/>
  </p:normalViewPr>
  <p:slideViewPr>
    <p:cSldViewPr snapToGrid="0" snapToObjects="1">
      <p:cViewPr varScale="1">
        <p:scale>
          <a:sx n="98" d="100"/>
          <a:sy n="98" d="100"/>
        </p:scale>
        <p:origin x="1674" y="96"/>
      </p:cViewPr>
      <p:guideLst>
        <p:guide orient="horz" pos="2136"/>
        <p:guide pos="288"/>
      </p:guideLst>
    </p:cSldViewPr>
  </p:slideViewPr>
  <p:outlineViewPr>
    <p:cViewPr>
      <p:scale>
        <a:sx n="33" d="100"/>
        <a:sy n="33" d="100"/>
      </p:scale>
      <p:origin x="0" y="-23844"/>
    </p:cViewPr>
  </p:outlin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10/14/2018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3644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81296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2" r:id="rId2"/>
    <p:sldLayoutId id="2147483660" r:id="rId3"/>
    <p:sldLayoutId id="2147483651" r:id="rId4"/>
    <p:sldLayoutId id="2147483661"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1"/>
            <a:ext cx="8229600" cy="520125"/>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3, Section 3.2</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pPr lvl="0">
              <a:buSzPct val="25000"/>
            </a:pPr>
            <a:r>
              <a:rPr lang="en-US" dirty="0"/>
              <a:t>Parameters and Objects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0503" y="1600200"/>
            <a:ext cx="3506490" cy="4578192"/>
          </a:xfrm>
          <a:prstGeom prst="rect">
            <a:avLst/>
          </a:prstGeom>
        </p:spPr>
      </p:pic>
      <p:sp>
        <p:nvSpPr>
          <p:cNvPr id="2" name="Text Placeholder 6"/>
          <p:cNvSpPr>
            <a:spLocks noGrp="1"/>
          </p:cNvSpPr>
          <p:nvPr>
            <p:ph type="body" sz="quarter" idx="13"/>
          </p:nvPr>
        </p:nvSpPr>
        <p:spPr>
          <a:xfrm>
            <a:off x="1968500" y="6383338"/>
            <a:ext cx="6796088" cy="315636"/>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Type Casting</a:t>
            </a:r>
          </a:p>
        </p:txBody>
      </p:sp>
      <p:sp>
        <p:nvSpPr>
          <p:cNvPr id="3" name="Text Placeholder 2"/>
          <p:cNvSpPr>
            <a:spLocks noGrp="1"/>
          </p:cNvSpPr>
          <p:nvPr>
            <p:ph type="body" idx="1"/>
          </p:nvPr>
        </p:nvSpPr>
        <p:spPr>
          <a:xfrm>
            <a:off x="457200" y="1600201"/>
            <a:ext cx="8229600" cy="800100"/>
          </a:xfrm>
        </p:spPr>
        <p:txBody>
          <a:bodyPr/>
          <a:lstStyle/>
          <a:p>
            <a:r>
              <a:rPr lang="en-US" altLang="en-US" dirty="0"/>
              <a:t>Type casting has high precedence and only casts the item immediately next to it.</a:t>
            </a:r>
          </a:p>
        </p:txBody>
      </p:sp>
      <p:pic>
        <p:nvPicPr>
          <p:cNvPr id="6" name="Picture 3" descr="Computer code has 2 lines. The lines read as follows. Line 1. double x equals left parenthesis double right parenthesis 1 plus 1 over 2 semicolon forward slash forward slash 1. Line 2. double y equals 1 plus left parenthesis double right parenthesis 1 over 2 semicolon forward slash forward slash 1.5."/>
          <p:cNvPicPr>
            <a:picLocks noChangeAspect="1"/>
          </p:cNvPicPr>
          <p:nvPr/>
        </p:nvPicPr>
        <p:blipFill>
          <a:blip r:embed="rId2"/>
          <a:stretch>
            <a:fillRect/>
          </a:stretch>
        </p:blipFill>
        <p:spPr>
          <a:xfrm>
            <a:off x="866775" y="2647950"/>
            <a:ext cx="7820025" cy="781050"/>
          </a:xfrm>
          <a:prstGeom prst="rect">
            <a:avLst/>
          </a:prstGeom>
        </p:spPr>
      </p:pic>
      <p:sp>
        <p:nvSpPr>
          <p:cNvPr id="4" name="Text Placeholder 4"/>
          <p:cNvSpPr>
            <a:spLocks noGrp="1"/>
          </p:cNvSpPr>
          <p:nvPr>
            <p:ph type="body" idx="13"/>
          </p:nvPr>
        </p:nvSpPr>
        <p:spPr>
          <a:xfrm>
            <a:off x="457200" y="3598314"/>
            <a:ext cx="8229600" cy="477785"/>
          </a:xfrm>
        </p:spPr>
        <p:txBody>
          <a:bodyPr/>
          <a:lstStyle/>
          <a:p>
            <a:r>
              <a:rPr lang="en-US" altLang="en-US" dirty="0"/>
              <a:t>You can use parentheses to force evaluation order.</a:t>
            </a:r>
          </a:p>
        </p:txBody>
      </p:sp>
      <p:pic>
        <p:nvPicPr>
          <p:cNvPr id="7" name="Picture 5" descr="Computer code reads, double average equals left parenthesis double right parenthesis left parenthesis a plus b plus c right parenthesis forward slash 3 semicolon."/>
          <p:cNvPicPr>
            <a:picLocks noChangeAspect="1"/>
          </p:cNvPicPr>
          <p:nvPr/>
        </p:nvPicPr>
        <p:blipFill>
          <a:blip r:embed="rId3"/>
          <a:stretch>
            <a:fillRect/>
          </a:stretch>
        </p:blipFill>
        <p:spPr>
          <a:xfrm>
            <a:off x="866775" y="4267267"/>
            <a:ext cx="7658100" cy="371475"/>
          </a:xfrm>
          <a:prstGeom prst="rect">
            <a:avLst/>
          </a:prstGeom>
        </p:spPr>
      </p:pic>
      <p:sp>
        <p:nvSpPr>
          <p:cNvPr id="5" name="Text Placeholder 6"/>
          <p:cNvSpPr>
            <a:spLocks noGrp="1"/>
          </p:cNvSpPr>
          <p:nvPr>
            <p:ph type="body" idx="14"/>
          </p:nvPr>
        </p:nvSpPr>
        <p:spPr>
          <a:xfrm>
            <a:off x="457200" y="4800601"/>
            <a:ext cx="8229600" cy="444550"/>
          </a:xfrm>
        </p:spPr>
        <p:txBody>
          <a:bodyPr/>
          <a:lstStyle/>
          <a:p>
            <a:r>
              <a:rPr lang="en-US" altLang="en-US" dirty="0"/>
              <a:t>A conversion to </a:t>
            </a:r>
            <a:r>
              <a:rPr lang="en-US" altLang="en-US" b="1" dirty="0"/>
              <a:t>double </a:t>
            </a:r>
            <a:r>
              <a:rPr lang="en-US" altLang="en-US" dirty="0"/>
              <a:t>can be achieved in other ways.</a:t>
            </a:r>
            <a:endParaRPr lang="en-US" dirty="0"/>
          </a:p>
        </p:txBody>
      </p:sp>
      <p:pic>
        <p:nvPicPr>
          <p:cNvPr id="8" name="Picture 7" descr="Computer code reads, double average equals 1 period 0 times left parenthesis a plus b plus c right parenthesis forward slash 3 semicolon."/>
          <p:cNvPicPr>
            <a:picLocks noChangeAspect="1"/>
          </p:cNvPicPr>
          <p:nvPr/>
        </p:nvPicPr>
        <p:blipFill>
          <a:blip r:embed="rId4"/>
          <a:stretch>
            <a:fillRect/>
          </a:stretch>
        </p:blipFill>
        <p:spPr>
          <a:xfrm>
            <a:off x="1085850" y="5499125"/>
            <a:ext cx="7181850" cy="304800"/>
          </a:xfrm>
          <a:prstGeom prst="rect">
            <a:avLst/>
          </a:prstGeom>
        </p:spPr>
      </p:pic>
    </p:spTree>
    <p:extLst>
      <p:ext uri="{BB962C8B-B14F-4D97-AF65-F5344CB8AC3E}">
        <p14:creationId xmlns:p14="http://schemas.microsoft.com/office/powerpoint/2010/main" val="129400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p:txBody>
          <a:bodyPr/>
          <a:lstStyle/>
          <a:p>
            <a:r>
              <a:rPr lang="en-US" dirty="0"/>
              <a:t>Create the class </a:t>
            </a:r>
            <a:r>
              <a:rPr lang="en-US" b="1" dirty="0" err="1"/>
              <a:t>MathStuff</a:t>
            </a:r>
            <a:r>
              <a:rPr lang="en-US" dirty="0"/>
              <a:t> in BluJ</a:t>
            </a:r>
          </a:p>
          <a:p>
            <a:r>
              <a:rPr lang="en-US" dirty="0"/>
              <a:t>Create a main program and then display each of the following (declaring variables is optional):</a:t>
            </a:r>
          </a:p>
          <a:p>
            <a:pPr lvl="1"/>
            <a:r>
              <a:rPr lang="en-US" dirty="0" err="1"/>
              <a:t>Math.pow</a:t>
            </a:r>
            <a:r>
              <a:rPr lang="en-US" dirty="0"/>
              <a:t>(8,3);</a:t>
            </a:r>
          </a:p>
          <a:p>
            <a:pPr lvl="1"/>
            <a:r>
              <a:rPr lang="en-US" dirty="0" err="1"/>
              <a:t>Math.ceil</a:t>
            </a:r>
            <a:r>
              <a:rPr lang="en-US" dirty="0"/>
              <a:t>(4.22);</a:t>
            </a:r>
          </a:p>
          <a:p>
            <a:pPr lvl="1"/>
            <a:r>
              <a:rPr lang="en-US" dirty="0" err="1"/>
              <a:t>Math.round</a:t>
            </a:r>
            <a:r>
              <a:rPr lang="en-US" dirty="0"/>
              <a:t>(4.22);</a:t>
            </a:r>
          </a:p>
          <a:p>
            <a:pPr lvl="1"/>
            <a:r>
              <a:rPr lang="en-US" dirty="0" err="1"/>
              <a:t>Math.floor</a:t>
            </a:r>
            <a:r>
              <a:rPr lang="en-US" dirty="0"/>
              <a:t>(4.75);</a:t>
            </a:r>
          </a:p>
          <a:p>
            <a:pPr lvl="1"/>
            <a:r>
              <a:rPr lang="en-US" dirty="0" err="1"/>
              <a:t>Math.round</a:t>
            </a:r>
            <a:r>
              <a:rPr lang="en-US" dirty="0"/>
              <a:t>(4.75);</a:t>
            </a:r>
          </a:p>
        </p:txBody>
      </p:sp>
    </p:spTree>
    <p:extLst>
      <p:ext uri="{BB962C8B-B14F-4D97-AF65-F5344CB8AC3E}">
        <p14:creationId xmlns:p14="http://schemas.microsoft.com/office/powerpoint/2010/main" val="201754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a Value</a:t>
            </a:r>
          </a:p>
        </p:txBody>
      </p:sp>
      <p:pic>
        <p:nvPicPr>
          <p:cNvPr id="4" name="Picture 2" descr="Two computer codes. Computer code 1 has 5 lines. The lines read as follows. Line 1. public static type name left parenthesis parameters right parenthesis left brace. Line 2, indented once. statements semicolon. Line 3. Unspecified. Line 4, indented once. return expression semicolon. Line 5. right brace. Computer code, 2 has 7 lines. The lines read as follows. Line 1. forward slash forward slash Returns the slope of the line between the given points period. Line 2. public static double slope left parenthesis i n t, x 1 comma i n t, y 1 comma i n t, x 2 comma I n t, y 2 right parenthesis left brace. Line 3, indented once. double d y equals y 2 minus y 1 semicolon. Line 4, indented once. double d x equals x 2 minus x1 semicolon. Line 5, indented once. return d y forward slash d x semicolon. Line 6. right brace. Line 7. Hyphen slope left parenthesis 1 comma 3 comma 5 comma 11 right parenthesis returns 2.0."/>
          <p:cNvPicPr>
            <a:picLocks noChangeAspect="1"/>
          </p:cNvPicPr>
          <p:nvPr/>
        </p:nvPicPr>
        <p:blipFill>
          <a:blip r:embed="rId2"/>
          <a:stretch>
            <a:fillRect/>
          </a:stretch>
        </p:blipFill>
        <p:spPr>
          <a:xfrm>
            <a:off x="457200" y="1543050"/>
            <a:ext cx="7886700" cy="4671093"/>
          </a:xfrm>
          <a:prstGeom prst="rect">
            <a:avLst/>
          </a:prstGeom>
        </p:spPr>
      </p:pic>
    </p:spTree>
    <p:extLst>
      <p:ext uri="{BB962C8B-B14F-4D97-AF65-F5344CB8AC3E}">
        <p14:creationId xmlns:p14="http://schemas.microsoft.com/office/powerpoint/2010/main" val="281546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Examples</a:t>
            </a:r>
          </a:p>
        </p:txBody>
      </p:sp>
      <p:pic>
        <p:nvPicPr>
          <p:cNvPr id="4" name="Picture 2" descr="Computer code has 10 lines. The lines read as follows. Line 1. forward slash forward slash Converts degrees Fahrenheit to Celsius period. Line 2. public static double f T o C left parenthesis double degrees F right parenthesis left brace. Line 3, indented once. double degrees C equals 5.0 forward slash 9.0 asterisk left parenthesis degrees F minus 32 right parenthesis semicolon. Line 4, indented once. return degrees C semicolon. Line 5. right brace. Line 6. forward slash forward slash Computes triangle hypotenuse length given its side lengths period. Line 7. public static double hypotenuse left parenthesis i n t, a comma i n t, b right parenthesis left brace. Line 8, indented once. double c equals Math period s q r t left parenthesis a asterisk a plus b asterisk b right parenthesis semicolon. Line 9, indented once. return c semicolon. Line 10. right brace."/>
          <p:cNvPicPr>
            <a:picLocks noChangeAspect="1"/>
          </p:cNvPicPr>
          <p:nvPr/>
        </p:nvPicPr>
        <p:blipFill>
          <a:blip r:embed="rId2"/>
          <a:stretch>
            <a:fillRect/>
          </a:stretch>
        </p:blipFill>
        <p:spPr>
          <a:xfrm>
            <a:off x="825756" y="1618042"/>
            <a:ext cx="7371124" cy="2628035"/>
          </a:xfrm>
          <a:prstGeom prst="rect">
            <a:avLst/>
          </a:prstGeom>
        </p:spPr>
      </p:pic>
      <p:sp>
        <p:nvSpPr>
          <p:cNvPr id="3" name="Content Placeholder 3"/>
          <p:cNvSpPr>
            <a:spLocks noGrp="1"/>
          </p:cNvSpPr>
          <p:nvPr>
            <p:ph type="body" idx="1"/>
          </p:nvPr>
        </p:nvSpPr>
        <p:spPr>
          <a:xfrm>
            <a:off x="457200" y="4397293"/>
            <a:ext cx="8229600" cy="810811"/>
          </a:xfrm>
        </p:spPr>
        <p:txBody>
          <a:bodyPr/>
          <a:lstStyle/>
          <a:p>
            <a:r>
              <a:rPr lang="en-US" altLang="en-US" dirty="0"/>
              <a:t>You can shorten the examples by returning an expression:</a:t>
            </a:r>
          </a:p>
        </p:txBody>
      </p:sp>
      <p:pic>
        <p:nvPicPr>
          <p:cNvPr id="5" name="Picture 4" descr="Computer code has 3 lines. The lines read as follows. Line 1. Public static double f T o C left parenthesis double degrees F right parenthesis left brace. Line 2, intended once. Return 5.0 forward slash 9.0 asterisk left parenthesis degrees F minus 32 right parenthesis semicolon. Line 3. Right brace."/>
          <p:cNvPicPr>
            <a:picLocks noChangeAspect="1"/>
          </p:cNvPicPr>
          <p:nvPr/>
        </p:nvPicPr>
        <p:blipFill>
          <a:blip r:embed="rId3"/>
          <a:stretch>
            <a:fillRect/>
          </a:stretch>
        </p:blipFill>
        <p:spPr>
          <a:xfrm>
            <a:off x="1053743" y="5281934"/>
            <a:ext cx="6356707" cy="925235"/>
          </a:xfrm>
          <a:prstGeom prst="rect">
            <a:avLst/>
          </a:prstGeom>
        </p:spPr>
      </p:pic>
    </p:spTree>
    <p:extLst>
      <p:ext uri="{BB962C8B-B14F-4D97-AF65-F5344CB8AC3E}">
        <p14:creationId xmlns:p14="http://schemas.microsoft.com/office/powerpoint/2010/main" val="52053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 Not Storing</a:t>
            </a:r>
          </a:p>
        </p:txBody>
      </p:sp>
      <p:sp>
        <p:nvSpPr>
          <p:cNvPr id="3" name="Content Placeholder 2"/>
          <p:cNvSpPr>
            <a:spLocks noGrp="1"/>
          </p:cNvSpPr>
          <p:nvPr>
            <p:ph type="body" idx="1"/>
          </p:nvPr>
        </p:nvSpPr>
        <p:spPr>
          <a:xfrm>
            <a:off x="457200" y="1636820"/>
            <a:ext cx="8229600" cy="887305"/>
          </a:xfrm>
        </p:spPr>
        <p:txBody>
          <a:bodyPr/>
          <a:lstStyle/>
          <a:p>
            <a:r>
              <a:rPr lang="en-US" altLang="en-US" dirty="0"/>
              <a:t>Many students incorrectly think that a return statement sends a variable’s name back to the calling method.</a:t>
            </a:r>
          </a:p>
        </p:txBody>
      </p:sp>
      <p:pic>
        <p:nvPicPr>
          <p:cNvPr id="6" name="Picture 3" descr="Computer code has 10 lines. The lines read as follows. Line 1. public static void main left parenthesis String left bracket right bracket a r g s right parenthesis left brace. Line 2, indented once. Slope left parenthesis 0 comma 0 comma 6 comma 3 right parenthesis semicolon. Line 3, indented once. System period out period print l n left parenthesis double quote The slope is double quote plus result right parenthesis semicolon forward slash forward slash ERROR colon. Line 4. right brace forward slash forward slash result not defined. Line 5. public static double slope left parenthesis i n t, x 1 comma i n t, x 2 comma i n t, y 1 comma i n t, y 2 right parenthesis left brace. Line 6, indented once. double d y equals y 2 minus y 1 semicolon. Line 7, indented once. double d x equals x 2 minus x 1 semicolon. Line 8, indented once. double result equals d y over d x semicolon. Line 9, indented once. return result semicolon. Line 10. right brace."/>
          <p:cNvPicPr>
            <a:picLocks noChangeAspect="1"/>
          </p:cNvPicPr>
          <p:nvPr/>
        </p:nvPicPr>
        <p:blipFill>
          <a:blip r:embed="rId2"/>
          <a:stretch>
            <a:fillRect/>
          </a:stretch>
        </p:blipFill>
        <p:spPr>
          <a:xfrm>
            <a:off x="552451" y="2619375"/>
            <a:ext cx="7745458" cy="3028950"/>
          </a:xfrm>
          <a:prstGeom prst="rect">
            <a:avLst/>
          </a:prstGeom>
        </p:spPr>
      </p:pic>
    </p:spTree>
    <p:extLst>
      <p:ext uri="{BB962C8B-B14F-4D97-AF65-F5344CB8AC3E}">
        <p14:creationId xmlns:p14="http://schemas.microsoft.com/office/powerpoint/2010/main" val="2716887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Common Error</a:t>
            </a:r>
          </a:p>
        </p:txBody>
      </p:sp>
      <p:sp>
        <p:nvSpPr>
          <p:cNvPr id="3" name="Content Placeholder 2"/>
          <p:cNvSpPr>
            <a:spLocks noGrp="1"/>
          </p:cNvSpPr>
          <p:nvPr>
            <p:ph type="body" idx="1"/>
          </p:nvPr>
        </p:nvSpPr>
        <p:spPr>
          <a:xfrm>
            <a:off x="457200" y="1636820"/>
            <a:ext cx="8229600" cy="1334980"/>
          </a:xfrm>
        </p:spPr>
        <p:txBody>
          <a:bodyPr/>
          <a:lstStyle/>
          <a:p>
            <a:r>
              <a:rPr lang="en-US" altLang="en-US" dirty="0"/>
              <a:t>Instead, returning sends the variable’s </a:t>
            </a:r>
            <a:r>
              <a:rPr lang="en-US" altLang="en-US" b="1" dirty="0"/>
              <a:t>value</a:t>
            </a:r>
            <a:r>
              <a:rPr lang="en-US" altLang="en-US" i="1" dirty="0"/>
              <a:t> </a:t>
            </a:r>
            <a:r>
              <a:rPr lang="en-US" altLang="en-US" dirty="0"/>
              <a:t>back.</a:t>
            </a:r>
          </a:p>
          <a:p>
            <a:pPr lvl="1"/>
            <a:r>
              <a:rPr lang="en-US" altLang="en-US" dirty="0"/>
              <a:t>The returned value must be stored into a variable or used in an expression to be useful to the caller.</a:t>
            </a:r>
          </a:p>
        </p:txBody>
      </p:sp>
      <p:pic>
        <p:nvPicPr>
          <p:cNvPr id="4" name="Picture 3" descr="Computer code has 10 lines. The lines read as follows. Line 1. public static void main left parenthesis String left bracket right bracket a r g s right parenthesis left brace. Line 2, indented once. Double s = slope left parenthesis 0 comma 0 comma 6 comma 3 right parenthesis semicolon. Line 3, indented once. System period out period print l n left parenthesis double quote The slope is double quote plus s. Line 4. right brace. Line 5. public static double slope left parenthesis i n t, x 1 comma i n t, x 2 comma i n t, y 1 comma i n t, y 2 right parenthesis left brace. Line 6, indented once. double d y equals y 2 minus y 1 semicolon. Line 7, indented once. double d x equals x 2 minus x 1 semicolon. Line 8, indented once. double result equals d y over d x semicolon. Line 9, indented once. return result semicolon. Line 10. right brace. "/>
          <p:cNvPicPr>
            <a:picLocks noChangeAspect="1"/>
          </p:cNvPicPr>
          <p:nvPr/>
        </p:nvPicPr>
        <p:blipFill>
          <a:blip r:embed="rId2"/>
          <a:stretch>
            <a:fillRect/>
          </a:stretch>
        </p:blipFill>
        <p:spPr>
          <a:xfrm>
            <a:off x="781050" y="3048000"/>
            <a:ext cx="7131230" cy="2790825"/>
          </a:xfrm>
          <a:prstGeom prst="rect">
            <a:avLst/>
          </a:prstGeom>
        </p:spPr>
      </p:pic>
    </p:spTree>
    <p:extLst>
      <p:ext uri="{BB962C8B-B14F-4D97-AF65-F5344CB8AC3E}">
        <p14:creationId xmlns:p14="http://schemas.microsoft.com/office/powerpoint/2010/main" val="33212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419225"/>
            <a:ext cx="8229600" cy="5181600"/>
          </a:xfrm>
        </p:spPr>
        <p:txBody>
          <a:bodyPr/>
          <a:lstStyle/>
          <a:p>
            <a:r>
              <a:rPr lang="en-US" sz="2000" dirty="0"/>
              <a:t>In the </a:t>
            </a:r>
            <a:r>
              <a:rPr lang="en-US" sz="2000"/>
              <a:t>MathStuff </a:t>
            </a:r>
            <a:r>
              <a:rPr lang="en-US" sz="2000" dirty="0"/>
              <a:t>class, define the following two methods:</a:t>
            </a:r>
          </a:p>
          <a:p>
            <a:pPr lvl="1"/>
            <a:r>
              <a:rPr lang="en-US" sz="2000" b="1" dirty="0"/>
              <a:t>area</a:t>
            </a:r>
            <a:r>
              <a:rPr lang="en-US" sz="2000" dirty="0"/>
              <a:t> – calculates the area of a circle; requires one double parameter for the radius; returns an integer value</a:t>
            </a:r>
          </a:p>
          <a:p>
            <a:pPr lvl="1"/>
            <a:r>
              <a:rPr lang="en-US" sz="2000" b="1" dirty="0"/>
              <a:t>volume</a:t>
            </a:r>
            <a:r>
              <a:rPr lang="en-US" sz="2000" dirty="0"/>
              <a:t> -  calculates the volume of a sphere; requires one double parameter for the radius; returns an integer value</a:t>
            </a:r>
          </a:p>
          <a:p>
            <a:r>
              <a:rPr lang="en-US" sz="2000" dirty="0"/>
              <a:t>Use a local variable in one of your defined methods to return the value.</a:t>
            </a:r>
          </a:p>
          <a:p>
            <a:r>
              <a:rPr lang="en-US" sz="2000" dirty="0"/>
              <a:t>You will need to use the </a:t>
            </a:r>
            <a:r>
              <a:rPr lang="en-US" sz="2000" dirty="0" err="1"/>
              <a:t>Math.pow</a:t>
            </a:r>
            <a:r>
              <a:rPr lang="en-US" sz="2000" dirty="0"/>
              <a:t>() method and type casting in both of the defined methods.</a:t>
            </a:r>
          </a:p>
        </p:txBody>
      </p:sp>
    </p:spTree>
    <p:extLst>
      <p:ext uri="{BB962C8B-B14F-4D97-AF65-F5344CB8AC3E}">
        <p14:creationId xmlns:p14="http://schemas.microsoft.com/office/powerpoint/2010/main" val="371077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Return Values</a:t>
            </a:r>
          </a:p>
        </p:txBody>
      </p:sp>
    </p:spTree>
    <p:extLst>
      <p:ext uri="{BB962C8B-B14F-4D97-AF65-F5344CB8AC3E}">
        <p14:creationId xmlns:p14="http://schemas.microsoft.com/office/powerpoint/2010/main" val="193897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 Math Class</a:t>
            </a:r>
            <a:endParaRPr lang="en-US" sz="2000" b="0" dirty="0"/>
          </a:p>
        </p:txBody>
      </p:sp>
      <p:graphicFrame>
        <p:nvGraphicFramePr>
          <p:cNvPr id="6" name="Table 2"/>
          <p:cNvGraphicFramePr>
            <a:graphicFrameLocks noGrp="1"/>
          </p:cNvGraphicFramePr>
          <p:nvPr>
            <p:extLst>
              <p:ext uri="{D42A27DB-BD31-4B8C-83A1-F6EECF244321}">
                <p14:modId xmlns:p14="http://schemas.microsoft.com/office/powerpoint/2010/main" val="2628271261"/>
              </p:ext>
            </p:extLst>
          </p:nvPr>
        </p:nvGraphicFramePr>
        <p:xfrm>
          <a:off x="467139" y="1601244"/>
          <a:ext cx="5778601" cy="4543271"/>
        </p:xfrm>
        <a:graphic>
          <a:graphicData uri="http://schemas.openxmlformats.org/drawingml/2006/table">
            <a:tbl>
              <a:tblPr firstRow="1"/>
              <a:tblGrid>
                <a:gridCol w="2681492">
                  <a:extLst>
                    <a:ext uri="{9D8B030D-6E8A-4147-A177-3AD203B41FA5}">
                      <a16:colId xmlns:a16="http://schemas.microsoft.com/office/drawing/2014/main" val="1475767575"/>
                    </a:ext>
                  </a:extLst>
                </a:gridCol>
                <a:gridCol w="3097109">
                  <a:extLst>
                    <a:ext uri="{9D8B030D-6E8A-4147-A177-3AD203B41FA5}">
                      <a16:colId xmlns:a16="http://schemas.microsoft.com/office/drawing/2014/main" val="1823727432"/>
                    </a:ext>
                  </a:extLst>
                </a:gridCol>
              </a:tblGrid>
              <a:tr h="29076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rPr>
                        <a:t>Method name</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rPr>
                        <a:t>Description</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03951086"/>
                  </a:ext>
                </a:extLst>
              </a:tr>
              <a:tr h="29076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Math.abs(</a:t>
                      </a:r>
                      <a:r>
                        <a:rPr kumimoji="0" lang="en-US" altLang="en-US" sz="1400" b="0" i="0" u="none" strike="noStrike" cap="none" normalizeH="0" baseline="0" dirty="0">
                          <a:ln>
                            <a:noFill/>
                          </a:ln>
                          <a:solidFill>
                            <a:schemeClr val="tx1"/>
                          </a:solidFill>
                          <a:effectLst/>
                          <a:latin typeface="+mn-lt"/>
                        </a:rPr>
                        <a:t>value</a:t>
                      </a:r>
                      <a:r>
                        <a:rPr kumimoji="0" lang="en-US" altLang="en-US" sz="1400" b="0" i="0" u="none" strike="noStrike" cap="none" normalizeH="0" baseline="0" dirty="0">
                          <a:ln>
                            <a:noFill/>
                          </a:ln>
                          <a:solidFill>
                            <a:schemeClr val="tx1"/>
                          </a:solidFill>
                          <a:effectLst/>
                          <a:latin typeface="Courier New" panose="02070309020205020404" pitchFamily="49" charset="0"/>
                        </a:rPr>
                        <a:t>)</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absolute value</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35090571"/>
                  </a:ext>
                </a:extLst>
              </a:tr>
              <a:tr h="29076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Math.ceil(</a:t>
                      </a:r>
                      <a:r>
                        <a:rPr kumimoji="0" lang="en-US" altLang="en-US" sz="1400" b="0" i="0" u="none" strike="noStrike" cap="none" normalizeH="0" baseline="0" dirty="0">
                          <a:ln>
                            <a:noFill/>
                          </a:ln>
                          <a:solidFill>
                            <a:schemeClr val="tx1"/>
                          </a:solidFill>
                          <a:effectLst/>
                          <a:latin typeface="+mn-lt"/>
                        </a:rPr>
                        <a:t>value</a:t>
                      </a:r>
                      <a:r>
                        <a:rPr kumimoji="0" lang="en-US" altLang="en-US" sz="1400" b="0" i="0" u="none" strike="noStrike" cap="none" normalizeH="0" baseline="0" dirty="0">
                          <a:ln>
                            <a:noFill/>
                          </a:ln>
                          <a:solidFill>
                            <a:schemeClr val="tx1"/>
                          </a:solidFill>
                          <a:effectLst/>
                          <a:latin typeface="Courier New" panose="02070309020205020404" pitchFamily="49" charset="0"/>
                        </a:rPr>
                        <a:t>)</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rounds up</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70351663"/>
                  </a:ext>
                </a:extLst>
              </a:tr>
              <a:tr h="29076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Math.floor(</a:t>
                      </a:r>
                      <a:r>
                        <a:rPr kumimoji="0" lang="en-US" altLang="en-US" sz="1400" b="0" i="0" u="none" strike="noStrike" cap="none" normalizeH="0" baseline="0" dirty="0">
                          <a:ln>
                            <a:noFill/>
                          </a:ln>
                          <a:solidFill>
                            <a:schemeClr val="tx1"/>
                          </a:solidFill>
                          <a:effectLst/>
                          <a:latin typeface="+mn-lt"/>
                        </a:rPr>
                        <a:t>value</a:t>
                      </a:r>
                      <a:r>
                        <a:rPr kumimoji="0" lang="en-US" altLang="en-US" sz="1400" b="0" i="0" u="none" strike="noStrike" cap="none" normalizeH="0" baseline="0" dirty="0">
                          <a:ln>
                            <a:noFill/>
                          </a:ln>
                          <a:solidFill>
                            <a:schemeClr val="tx1"/>
                          </a:solidFill>
                          <a:effectLst/>
                          <a:latin typeface="Courier New" panose="02070309020205020404" pitchFamily="49" charset="0"/>
                        </a:rPr>
                        <a:t>)</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rounds down</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72641103"/>
                  </a:ext>
                </a:extLst>
              </a:tr>
              <a:tr h="29076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Math.log10(</a:t>
                      </a:r>
                      <a:r>
                        <a:rPr kumimoji="0" lang="en-US" altLang="en-US" sz="1400" b="0" i="0" u="none" strike="noStrike" cap="none" normalizeH="0" baseline="0" dirty="0">
                          <a:ln>
                            <a:noFill/>
                          </a:ln>
                          <a:solidFill>
                            <a:schemeClr val="tx1"/>
                          </a:solidFill>
                          <a:effectLst/>
                          <a:latin typeface="+mn-lt"/>
                        </a:rPr>
                        <a:t>value</a:t>
                      </a:r>
                      <a:r>
                        <a:rPr kumimoji="0" lang="en-US" altLang="en-US" sz="1400" b="0" i="0" u="none" strike="noStrike" cap="none" normalizeH="0" baseline="0" dirty="0">
                          <a:ln>
                            <a:noFill/>
                          </a:ln>
                          <a:solidFill>
                            <a:schemeClr val="tx1"/>
                          </a:solidFill>
                          <a:effectLst/>
                          <a:latin typeface="Courier New" panose="02070309020205020404" pitchFamily="49" charset="0"/>
                        </a:rPr>
                        <a:t>)</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logarithm, base 10</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4535076"/>
                  </a:ext>
                </a:extLst>
              </a:tr>
              <a:tr h="29076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Math.max</a:t>
                      </a:r>
                      <a:r>
                        <a:rPr kumimoji="0" lang="en-US" altLang="en-US" sz="1400" b="0" i="0" u="none" strike="noStrike" cap="none" normalizeH="0" baseline="0" dirty="0">
                          <a:ln>
                            <a:noFill/>
                          </a:ln>
                          <a:solidFill>
                            <a:schemeClr val="tx1"/>
                          </a:solidFill>
                          <a:effectLst/>
                          <a:latin typeface="+mn-lt"/>
                        </a:rPr>
                        <a:t>(</a:t>
                      </a:r>
                      <a:r>
                        <a:rPr kumimoji="0" lang="en-US" altLang="en-US" sz="1400" b="0" i="1" u="none" strike="noStrike" cap="none" normalizeH="0" baseline="0" dirty="0">
                          <a:ln>
                            <a:noFill/>
                          </a:ln>
                          <a:solidFill>
                            <a:schemeClr val="tx1"/>
                          </a:solidFill>
                          <a:effectLst/>
                          <a:latin typeface="+mn-lt"/>
                        </a:rPr>
                        <a:t>value1</a:t>
                      </a:r>
                      <a:r>
                        <a:rPr kumimoji="0" lang="en-US" altLang="en-US" sz="1400" b="0" i="0" u="none" strike="noStrike" cap="none" normalizeH="0" baseline="0" dirty="0">
                          <a:ln>
                            <a:noFill/>
                          </a:ln>
                          <a:solidFill>
                            <a:schemeClr val="tx1"/>
                          </a:solidFill>
                          <a:effectLst/>
                          <a:latin typeface="+mn-lt"/>
                        </a:rPr>
                        <a:t>, </a:t>
                      </a:r>
                      <a:r>
                        <a:rPr kumimoji="0" lang="en-US" altLang="en-US" sz="1400" b="0" i="1" u="none" strike="noStrike" cap="none" normalizeH="0" baseline="0" dirty="0">
                          <a:ln>
                            <a:noFill/>
                          </a:ln>
                          <a:solidFill>
                            <a:schemeClr val="tx1"/>
                          </a:solidFill>
                          <a:effectLst/>
                          <a:latin typeface="+mn-lt"/>
                        </a:rPr>
                        <a:t>value2</a:t>
                      </a:r>
                      <a:r>
                        <a:rPr kumimoji="0" lang="en-US" altLang="en-US" sz="1400" b="0" i="0" u="none" strike="noStrike" cap="none" normalizeH="0" baseline="0" dirty="0">
                          <a:ln>
                            <a:noFill/>
                          </a:ln>
                          <a:solidFill>
                            <a:schemeClr val="tx1"/>
                          </a:solidFill>
                          <a:effectLst/>
                          <a:latin typeface="Courier New" panose="02070309020205020404" pitchFamily="49" charset="0"/>
                        </a:rPr>
                        <a:t>)</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larger of two values</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17853607"/>
                  </a:ext>
                </a:extLst>
              </a:tr>
              <a:tr h="29076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Math.min(</a:t>
                      </a:r>
                      <a:r>
                        <a:rPr kumimoji="0" lang="en-US" altLang="en-US" sz="1400" b="0" i="1" u="none" strike="noStrike" cap="none" normalizeH="0" baseline="0" dirty="0">
                          <a:ln>
                            <a:noFill/>
                          </a:ln>
                          <a:solidFill>
                            <a:schemeClr val="tx1"/>
                          </a:solidFill>
                          <a:effectLst/>
                          <a:latin typeface="+mn-lt"/>
                          <a:cs typeface="Courier New" panose="02070309020205020404" pitchFamily="49" charset="0"/>
                        </a:rPr>
                        <a:t>value1</a:t>
                      </a:r>
                      <a:r>
                        <a:rPr kumimoji="0" lang="en-US" altLang="en-US" sz="1400" b="0" i="0" u="none" strike="noStrike" cap="none" normalizeH="0" baseline="0" dirty="0">
                          <a:ln>
                            <a:noFill/>
                          </a:ln>
                          <a:solidFill>
                            <a:schemeClr val="tx1"/>
                          </a:solidFill>
                          <a:effectLst/>
                          <a:latin typeface="+mn-lt"/>
                          <a:cs typeface="Courier New" panose="02070309020205020404" pitchFamily="49" charset="0"/>
                        </a:rPr>
                        <a:t>, </a:t>
                      </a:r>
                      <a:r>
                        <a:rPr kumimoji="0" lang="en-US" altLang="en-US" sz="1400" b="0" i="1" u="none" strike="noStrike" cap="none" normalizeH="0" baseline="0" dirty="0">
                          <a:ln>
                            <a:noFill/>
                          </a:ln>
                          <a:solidFill>
                            <a:schemeClr val="tx1"/>
                          </a:solidFill>
                          <a:effectLst/>
                          <a:latin typeface="+mn-lt"/>
                          <a:cs typeface="Courier New" panose="02070309020205020404" pitchFamily="49" charset="0"/>
                        </a:rPr>
                        <a:t>value2</a:t>
                      </a:r>
                      <a:r>
                        <a:rPr kumimoji="0" lang="en-US" altLang="en-US" sz="1400" b="0" i="0" u="none" strike="noStrike" cap="none" normalizeH="0" baseline="0" dirty="0">
                          <a:ln>
                            <a:noFill/>
                          </a:ln>
                          <a:solidFill>
                            <a:schemeClr val="tx1"/>
                          </a:solidFill>
                          <a:effectLst/>
                          <a:latin typeface="+mn-lt"/>
                        </a:rPr>
                        <a:t>)</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smaller of two values</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19565973"/>
                  </a:ext>
                </a:extLst>
              </a:tr>
              <a:tr h="29076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Math.pow(</a:t>
                      </a:r>
                      <a:r>
                        <a:rPr kumimoji="0" lang="en-US" altLang="en-US" sz="1400" b="0" i="1" u="none" strike="noStrike" cap="none" normalizeH="0" baseline="0" dirty="0">
                          <a:ln>
                            <a:noFill/>
                          </a:ln>
                          <a:solidFill>
                            <a:schemeClr val="tx1"/>
                          </a:solidFill>
                          <a:effectLst/>
                          <a:latin typeface="+mn-lt"/>
                        </a:rPr>
                        <a:t>base</a:t>
                      </a:r>
                      <a:r>
                        <a:rPr kumimoji="0" lang="en-US" altLang="en-US" sz="1400" b="0" i="0" u="none" strike="noStrike" cap="none" normalizeH="0" baseline="0" dirty="0">
                          <a:ln>
                            <a:noFill/>
                          </a:ln>
                          <a:solidFill>
                            <a:schemeClr val="tx1"/>
                          </a:solidFill>
                          <a:effectLst/>
                          <a:latin typeface="+mn-lt"/>
                        </a:rPr>
                        <a:t>, </a:t>
                      </a:r>
                      <a:r>
                        <a:rPr kumimoji="0" lang="en-US" altLang="en-US" sz="1400" b="0" i="1" u="none" strike="noStrike" cap="none" normalizeH="0" baseline="0" dirty="0">
                          <a:ln>
                            <a:noFill/>
                          </a:ln>
                          <a:solidFill>
                            <a:schemeClr val="tx1"/>
                          </a:solidFill>
                          <a:effectLst/>
                          <a:latin typeface="+mn-lt"/>
                        </a:rPr>
                        <a:t>exp</a:t>
                      </a:r>
                      <a:r>
                        <a:rPr kumimoji="0" lang="en-US" altLang="en-US" sz="1400" b="0" i="0" u="none" strike="noStrike" cap="none" normalizeH="0" baseline="0" dirty="0">
                          <a:ln>
                            <a:noFill/>
                          </a:ln>
                          <a:solidFill>
                            <a:schemeClr val="tx1"/>
                          </a:solidFill>
                          <a:effectLst/>
                          <a:latin typeface="Courier New" panose="02070309020205020404" pitchFamily="49" charset="0"/>
                        </a:rPr>
                        <a:t>)</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1" u="none" strike="noStrike" cap="none" normalizeH="0" baseline="0" dirty="0">
                          <a:ln>
                            <a:noFill/>
                          </a:ln>
                          <a:solidFill>
                            <a:schemeClr val="tx1"/>
                          </a:solidFill>
                          <a:effectLst/>
                          <a:latin typeface="+mn-lt"/>
                        </a:rPr>
                        <a:t>base</a:t>
                      </a:r>
                      <a:r>
                        <a:rPr kumimoji="0" lang="en-US" altLang="en-US" sz="1400" b="0" i="0" u="none" strike="noStrike" cap="none" normalizeH="0" baseline="0" dirty="0">
                          <a:ln>
                            <a:noFill/>
                          </a:ln>
                          <a:solidFill>
                            <a:schemeClr val="tx1"/>
                          </a:solidFill>
                          <a:effectLst/>
                          <a:latin typeface="+mn-lt"/>
                        </a:rPr>
                        <a:t> to the </a:t>
                      </a:r>
                      <a:r>
                        <a:rPr kumimoji="0" lang="en-US" altLang="en-US" sz="1400" b="0" i="1" u="none" strike="noStrike" cap="none" normalizeH="0" baseline="0" dirty="0">
                          <a:ln>
                            <a:noFill/>
                          </a:ln>
                          <a:solidFill>
                            <a:schemeClr val="tx1"/>
                          </a:solidFill>
                          <a:effectLst/>
                          <a:latin typeface="+mn-lt"/>
                        </a:rPr>
                        <a:t>exp</a:t>
                      </a:r>
                      <a:r>
                        <a:rPr kumimoji="0" lang="en-US" altLang="en-US" sz="1400" b="0" i="0" u="none" strike="noStrike" cap="none" normalizeH="0" baseline="0" dirty="0">
                          <a:ln>
                            <a:noFill/>
                          </a:ln>
                          <a:solidFill>
                            <a:schemeClr val="tx1"/>
                          </a:solidFill>
                          <a:effectLst/>
                          <a:latin typeface="+mn-lt"/>
                        </a:rPr>
                        <a:t> power</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41617478"/>
                  </a:ext>
                </a:extLst>
              </a:tr>
              <a:tr h="29076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Math.random()</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random </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double</a:t>
                      </a:r>
                      <a:r>
                        <a:rPr kumimoji="0" lang="en-US" altLang="en-US" sz="1400" b="0" i="0" u="none" strike="noStrike" cap="none" normalizeH="0" baseline="0" dirty="0">
                          <a:ln>
                            <a:noFill/>
                          </a:ln>
                          <a:solidFill>
                            <a:schemeClr val="tx1"/>
                          </a:solidFill>
                          <a:effectLst/>
                          <a:latin typeface="+mn-lt"/>
                        </a:rPr>
                        <a:t> between 0 and 1</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80149206"/>
                  </a:ext>
                </a:extLst>
              </a:tr>
              <a:tr h="29076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Math.round(</a:t>
                      </a:r>
                      <a:r>
                        <a:rPr kumimoji="0" lang="en-US" altLang="en-US" sz="1400" b="0" i="0" u="none" strike="noStrike" cap="none" normalizeH="0" baseline="0" dirty="0">
                          <a:ln>
                            <a:noFill/>
                          </a:ln>
                          <a:solidFill>
                            <a:schemeClr val="tx1"/>
                          </a:solidFill>
                          <a:effectLst/>
                          <a:latin typeface="+mn-lt"/>
                        </a:rPr>
                        <a:t>value</a:t>
                      </a:r>
                      <a:r>
                        <a:rPr kumimoji="0" lang="en-US" altLang="en-US" sz="1400" b="0" i="0" u="none" strike="noStrike" cap="none" normalizeH="0" baseline="0" dirty="0">
                          <a:ln>
                            <a:noFill/>
                          </a:ln>
                          <a:solidFill>
                            <a:schemeClr val="tx1"/>
                          </a:solidFill>
                          <a:effectLst/>
                          <a:latin typeface="Courier New" panose="02070309020205020404" pitchFamily="49" charset="0"/>
                        </a:rPr>
                        <a:t>)</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nearest whole number</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69183727"/>
                  </a:ext>
                </a:extLst>
              </a:tr>
              <a:tr h="29076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Math.sqrt(</a:t>
                      </a:r>
                      <a:r>
                        <a:rPr kumimoji="0" lang="en-US" altLang="en-US" sz="1400" b="0" i="0" u="none" strike="noStrike" cap="none" normalizeH="0" baseline="0" dirty="0">
                          <a:ln>
                            <a:noFill/>
                          </a:ln>
                          <a:solidFill>
                            <a:schemeClr val="tx1"/>
                          </a:solidFill>
                          <a:effectLst/>
                          <a:latin typeface="+mn-lt"/>
                        </a:rPr>
                        <a:t>value</a:t>
                      </a:r>
                      <a:r>
                        <a:rPr kumimoji="0" lang="en-US" altLang="en-US" sz="1400" b="0" i="0" u="none" strike="noStrike" cap="none" normalizeH="0" baseline="0" dirty="0">
                          <a:ln>
                            <a:noFill/>
                          </a:ln>
                          <a:solidFill>
                            <a:schemeClr val="tx1"/>
                          </a:solidFill>
                          <a:effectLst/>
                          <a:latin typeface="Courier New" panose="02070309020205020404" pitchFamily="49" charset="0"/>
                        </a:rPr>
                        <a:t>)</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square root</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71852311"/>
                  </a:ext>
                </a:extLst>
              </a:tr>
              <a:tr h="79826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Math.sin(</a:t>
                      </a:r>
                      <a:r>
                        <a:rPr kumimoji="0" lang="en-US" altLang="en-US" sz="1400" b="0" i="0" u="none" strike="noStrike" cap="none" normalizeH="0" baseline="0" dirty="0">
                          <a:ln>
                            <a:noFill/>
                          </a:ln>
                          <a:solidFill>
                            <a:schemeClr val="tx1"/>
                          </a:solidFill>
                          <a:effectLst/>
                          <a:latin typeface="+mn-lt"/>
                        </a:rPr>
                        <a:t>value</a:t>
                      </a:r>
                      <a:r>
                        <a:rPr kumimoji="0" lang="en-US" altLang="en-US" sz="1400" b="0" i="0" u="none" strike="noStrike" cap="none" normalizeH="0" baseline="0" dirty="0">
                          <a:ln>
                            <a:noFill/>
                          </a:ln>
                          <a:solidFill>
                            <a:schemeClr val="tx1"/>
                          </a:solidFill>
                          <a:effectLst/>
                          <a:latin typeface="Courier New" panose="02070309020205020404" pitchFamily="49"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Math.cos(</a:t>
                      </a:r>
                      <a:r>
                        <a:rPr kumimoji="0" lang="en-US" altLang="en-US" sz="1400" b="0" i="0" u="none" strike="noStrike" cap="none" normalizeH="0" baseline="0" dirty="0">
                          <a:ln>
                            <a:noFill/>
                          </a:ln>
                          <a:solidFill>
                            <a:schemeClr val="tx1"/>
                          </a:solidFill>
                          <a:effectLst/>
                          <a:latin typeface="+mn-lt"/>
                        </a:rPr>
                        <a:t>value</a:t>
                      </a:r>
                      <a:r>
                        <a:rPr kumimoji="0" lang="en-US" altLang="en-US" sz="1400" b="0" i="0" u="none" strike="noStrike" cap="none" normalizeH="0" baseline="0" dirty="0">
                          <a:ln>
                            <a:noFill/>
                          </a:ln>
                          <a:solidFill>
                            <a:schemeClr val="tx1"/>
                          </a:solidFill>
                          <a:effectLst/>
                          <a:latin typeface="Courier New" panose="02070309020205020404" pitchFamily="49"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Math.tan(</a:t>
                      </a:r>
                      <a:r>
                        <a:rPr kumimoji="0" lang="en-US" altLang="en-US" sz="1400" b="0" i="0" u="none" strike="noStrike" cap="none" normalizeH="0" baseline="0" dirty="0">
                          <a:ln>
                            <a:noFill/>
                          </a:ln>
                          <a:solidFill>
                            <a:schemeClr val="tx1"/>
                          </a:solidFill>
                          <a:effectLst/>
                          <a:latin typeface="+mn-lt"/>
                        </a:rPr>
                        <a:t>value</a:t>
                      </a:r>
                      <a:r>
                        <a:rPr kumimoji="0" lang="en-US" altLang="en-US" sz="1400" b="0" i="0" u="none" strike="noStrike" cap="none" normalizeH="0" baseline="0" dirty="0">
                          <a:ln>
                            <a:noFill/>
                          </a:ln>
                          <a:solidFill>
                            <a:schemeClr val="tx1"/>
                          </a:solidFill>
                          <a:effectLst/>
                          <a:latin typeface="Courier New" panose="02070309020205020404" pitchFamily="49" charset="0"/>
                        </a:rPr>
                        <a:t>)</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sine/cosine/tangent of</a:t>
                      </a:r>
                      <a:br>
                        <a:rPr kumimoji="0" lang="en-US" altLang="en-US" sz="1400" b="0" i="0" u="none" strike="noStrike" cap="none" normalizeH="0" baseline="0" dirty="0">
                          <a:ln>
                            <a:noFill/>
                          </a:ln>
                          <a:solidFill>
                            <a:schemeClr val="tx1"/>
                          </a:solidFill>
                          <a:effectLst/>
                          <a:latin typeface="+mn-lt"/>
                        </a:rPr>
                      </a:br>
                      <a:r>
                        <a:rPr kumimoji="0" lang="en-US" altLang="en-US" sz="1400" b="0" i="0" u="none" strike="noStrike" cap="none" normalizeH="0" baseline="0" dirty="0">
                          <a:ln>
                            <a:noFill/>
                          </a:ln>
                          <a:solidFill>
                            <a:schemeClr val="tx1"/>
                          </a:solidFill>
                          <a:effectLst/>
                          <a:latin typeface="+mn-lt"/>
                        </a:rPr>
                        <a:t>an angle in radians</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85326902"/>
                  </a:ext>
                </a:extLst>
              </a:tr>
              <a:tr h="544513">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Math.toDegrees(</a:t>
                      </a:r>
                      <a:r>
                        <a:rPr kumimoji="0" lang="en-US" altLang="en-US" sz="1400" b="0" i="0" u="none" strike="noStrike" cap="none" normalizeH="0" baseline="0" dirty="0">
                          <a:ln>
                            <a:noFill/>
                          </a:ln>
                          <a:solidFill>
                            <a:schemeClr val="tx1"/>
                          </a:solidFill>
                          <a:effectLst/>
                          <a:latin typeface="+mn-lt"/>
                        </a:rPr>
                        <a:t>value</a:t>
                      </a:r>
                      <a:r>
                        <a:rPr kumimoji="0" lang="en-US" altLang="en-US" sz="1400" b="0" i="0" u="none" strike="noStrike" cap="none" normalizeH="0" baseline="0" dirty="0">
                          <a:ln>
                            <a:noFill/>
                          </a:ln>
                          <a:solidFill>
                            <a:schemeClr val="tx1"/>
                          </a:solidFill>
                          <a:effectLst/>
                          <a:latin typeface="Courier New" panose="02070309020205020404" pitchFamily="49"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Math.toRadians(</a:t>
                      </a:r>
                      <a:r>
                        <a:rPr kumimoji="0" lang="en-US" altLang="en-US" sz="1400" b="0" i="0" u="none" strike="noStrike" cap="none" normalizeH="0" baseline="0" dirty="0">
                          <a:ln>
                            <a:noFill/>
                          </a:ln>
                          <a:solidFill>
                            <a:schemeClr val="tx1"/>
                          </a:solidFill>
                          <a:effectLst/>
                          <a:latin typeface="+mn-lt"/>
                        </a:rPr>
                        <a:t>value</a:t>
                      </a:r>
                      <a:r>
                        <a:rPr kumimoji="0" lang="en-US" altLang="en-US" sz="1400" b="0" i="0" u="none" strike="noStrike" cap="none" normalizeH="0" baseline="0" dirty="0">
                          <a:ln>
                            <a:noFill/>
                          </a:ln>
                          <a:solidFill>
                            <a:schemeClr val="tx1"/>
                          </a:solidFill>
                          <a:effectLst/>
                          <a:latin typeface="Courier New" panose="02070309020205020404" pitchFamily="49" charset="0"/>
                        </a:rPr>
                        <a:t>)</a:t>
                      </a:r>
                    </a:p>
                  </a:txBody>
                  <a:tcPr marL="74965" marR="74965" marT="37487" marB="3748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convert degrees to</a:t>
                      </a:r>
                      <a:br>
                        <a:rPr kumimoji="0" lang="en-US" altLang="en-US" sz="1400" b="0" i="0" u="none" strike="noStrike" cap="none" normalizeH="0" baseline="0" dirty="0">
                          <a:ln>
                            <a:noFill/>
                          </a:ln>
                          <a:solidFill>
                            <a:schemeClr val="tx1"/>
                          </a:solidFill>
                          <a:effectLst/>
                          <a:latin typeface="+mn-lt"/>
                        </a:rPr>
                      </a:br>
                      <a:r>
                        <a:rPr kumimoji="0" lang="en-US" altLang="en-US" sz="1400" b="0" i="0" u="none" strike="noStrike" cap="none" normalizeH="0" baseline="0" dirty="0">
                          <a:ln>
                            <a:noFill/>
                          </a:ln>
                          <a:solidFill>
                            <a:schemeClr val="tx1"/>
                          </a:solidFill>
                          <a:effectLst/>
                          <a:latin typeface="+mn-lt"/>
                        </a:rPr>
                        <a:t>radians and back</a:t>
                      </a:r>
                    </a:p>
                  </a:txBody>
                  <a:tcPr marL="74965" marR="74965" marT="37487" marB="3748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570271037"/>
                  </a:ext>
                </a:extLst>
              </a:tr>
            </a:tbl>
          </a:graphicData>
        </a:graphic>
      </p:graphicFrame>
      <p:graphicFrame>
        <p:nvGraphicFramePr>
          <p:cNvPr id="7" name="Table 3"/>
          <p:cNvGraphicFramePr>
            <a:graphicFrameLocks noGrp="1"/>
          </p:cNvGraphicFramePr>
          <p:nvPr>
            <p:extLst>
              <p:ext uri="{D42A27DB-BD31-4B8C-83A1-F6EECF244321}">
                <p14:modId xmlns:p14="http://schemas.microsoft.com/office/powerpoint/2010/main" val="2488411698"/>
              </p:ext>
            </p:extLst>
          </p:nvPr>
        </p:nvGraphicFramePr>
        <p:xfrm>
          <a:off x="6245741" y="5214992"/>
          <a:ext cx="2441059" cy="927390"/>
        </p:xfrm>
        <a:graphic>
          <a:graphicData uri="http://schemas.openxmlformats.org/drawingml/2006/table">
            <a:tbl>
              <a:tblPr firstRow="1"/>
              <a:tblGrid>
                <a:gridCol w="1073731">
                  <a:extLst>
                    <a:ext uri="{9D8B030D-6E8A-4147-A177-3AD203B41FA5}">
                      <a16:colId xmlns:a16="http://schemas.microsoft.com/office/drawing/2014/main" val="1340470769"/>
                    </a:ext>
                  </a:extLst>
                </a:gridCol>
                <a:gridCol w="1367328">
                  <a:extLst>
                    <a:ext uri="{9D8B030D-6E8A-4147-A177-3AD203B41FA5}">
                      <a16:colId xmlns:a16="http://schemas.microsoft.com/office/drawing/2014/main" val="2471684492"/>
                    </a:ext>
                  </a:extLst>
                </a:gridCol>
              </a:tblGrid>
              <a:tr h="30183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500" b="1" i="0" u="none" strike="noStrike" cap="none" normalizeH="0" baseline="0" dirty="0">
                          <a:ln>
                            <a:noFill/>
                          </a:ln>
                          <a:solidFill>
                            <a:schemeClr val="tx1"/>
                          </a:solidFill>
                          <a:effectLst/>
                          <a:latin typeface="+mn-lt"/>
                        </a:rPr>
                        <a:t>Constant </a:t>
                      </a:r>
                    </a:p>
                  </a:txBody>
                  <a:tcPr marL="80530" marR="80530" marT="40265" marB="4026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500" b="1" i="0" u="none" strike="noStrike" cap="none" normalizeH="0" baseline="0" dirty="0">
                          <a:ln>
                            <a:noFill/>
                          </a:ln>
                          <a:solidFill>
                            <a:schemeClr val="tx1"/>
                          </a:solidFill>
                          <a:effectLst/>
                          <a:latin typeface="+mn-lt"/>
                        </a:rPr>
                        <a:t>Description</a:t>
                      </a:r>
                    </a:p>
                  </a:txBody>
                  <a:tcPr marL="80530" marR="80530" marT="40265" marB="4026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3587421"/>
                  </a:ext>
                </a:extLst>
              </a:tr>
              <a:tr h="30183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Math.E</a:t>
                      </a:r>
                    </a:p>
                  </a:txBody>
                  <a:tcPr marL="80530" marR="80530" marT="40265" marB="4026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n-lt"/>
                        </a:rPr>
                        <a:t>2.7182818...</a:t>
                      </a:r>
                    </a:p>
                  </a:txBody>
                  <a:tcPr marL="80530" marR="80530" marT="40265" marB="4026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26335555"/>
                  </a:ext>
                </a:extLst>
              </a:tr>
              <a:tr h="30183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Math.P</a:t>
                      </a:r>
                      <a:r>
                        <a:rPr kumimoji="0" lang="en-US" altLang="en-US" sz="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a:t>
                      </a:r>
                    </a:p>
                  </a:txBody>
                  <a:tcPr marL="80530" marR="80530" marT="40265" marB="4026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n-lt"/>
                        </a:rPr>
                        <a:t>3.1415926...</a:t>
                      </a:r>
                    </a:p>
                  </a:txBody>
                  <a:tcPr marL="80530" marR="80530" marT="40265" marB="4026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45079059"/>
                  </a:ext>
                </a:extLst>
              </a:tr>
            </a:tbl>
          </a:graphicData>
        </a:graphic>
      </p:graphicFrame>
    </p:spTree>
    <p:extLst>
      <p:ext uri="{BB962C8B-B14F-4D97-AF65-F5344CB8AC3E}">
        <p14:creationId xmlns:p14="http://schemas.microsoft.com/office/powerpoint/2010/main" val="385329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Math Methods</a:t>
            </a:r>
          </a:p>
        </p:txBody>
      </p:sp>
      <p:sp>
        <p:nvSpPr>
          <p:cNvPr id="3" name="Content Placeholder 2"/>
          <p:cNvSpPr>
            <a:spLocks noGrp="1"/>
          </p:cNvSpPr>
          <p:nvPr>
            <p:ph type="body" idx="1"/>
          </p:nvPr>
        </p:nvSpPr>
        <p:spPr>
          <a:xfrm>
            <a:off x="457200" y="1600200"/>
            <a:ext cx="8229600" cy="952500"/>
          </a:xfrm>
        </p:spPr>
        <p:txBody>
          <a:bodyPr/>
          <a:lstStyle/>
          <a:p>
            <a:pPr lvl="1">
              <a:buFontTx/>
              <a:buNone/>
            </a:pPr>
            <a:r>
              <a:rPr lang="en-US" altLang="en-US" sz="2000" dirty="0">
                <a:latin typeface="Courier New" panose="02070309020205020404" pitchFamily="49" charset="0"/>
                <a:cs typeface="Courier New" panose="02070309020205020404" pitchFamily="49" charset="0"/>
              </a:rPr>
              <a:t>Math</a:t>
            </a:r>
            <a:r>
              <a:rPr lang="en-US" altLang="en-US" sz="2000" dirty="0"/>
              <a:t>.</a:t>
            </a:r>
            <a:r>
              <a:rPr lang="en-US" altLang="en-US" sz="2000" b="1" dirty="0"/>
              <a:t>methodName</a:t>
            </a:r>
            <a:r>
              <a:rPr lang="en-US" altLang="en-US" sz="2000" dirty="0"/>
              <a:t>(</a:t>
            </a:r>
            <a:r>
              <a:rPr lang="en-US" altLang="en-US" sz="2000" b="1" dirty="0"/>
              <a:t>parameters</a:t>
            </a:r>
            <a:r>
              <a:rPr lang="en-US" altLang="en-US" sz="2000" dirty="0"/>
              <a:t>)</a:t>
            </a:r>
          </a:p>
          <a:p>
            <a:r>
              <a:rPr lang="en-US" altLang="en-US" sz="2000" dirty="0"/>
              <a:t>Examples:</a:t>
            </a:r>
          </a:p>
        </p:txBody>
      </p:sp>
      <p:pic>
        <p:nvPicPr>
          <p:cNvPr id="4" name="Picture 3" descr="Computer code has 5 lines. The lines read as follows. Line 1. double square Root equals Math period s q r t left parenthesis 121.0 right parenthesis semicolon. Line 2. System period out period print l n left parenthesis square Root right parenthesis semicolon forward slash forward slash 11 period 0. Line 3. i n t absolute Value equals Math period abs left parenthesis negative 50 right parenthesis semicolon. Line 4. System period out period print l n left parenthesis absolute Value right parenthesis semicolon forward slash forward slash 50. Line 5. System period out period print l n left parenthesis Math period min left parenthesis 3 comma 7 right parenthesis plus 2 right parenthesis semicolon forward slash forward slash 5."/>
          <p:cNvPicPr>
            <a:picLocks noChangeAspect="1"/>
          </p:cNvPicPr>
          <p:nvPr/>
        </p:nvPicPr>
        <p:blipFill>
          <a:blip r:embed="rId2"/>
          <a:stretch>
            <a:fillRect/>
          </a:stretch>
        </p:blipFill>
        <p:spPr>
          <a:xfrm>
            <a:off x="923925" y="2669381"/>
            <a:ext cx="7762875" cy="2124075"/>
          </a:xfrm>
          <a:prstGeom prst="rect">
            <a:avLst/>
          </a:prstGeom>
        </p:spPr>
      </p:pic>
      <p:sp>
        <p:nvSpPr>
          <p:cNvPr id="6" name="Content Placeholder 4"/>
          <p:cNvSpPr>
            <a:spLocks noGrp="1"/>
          </p:cNvSpPr>
          <p:nvPr>
            <p:ph type="body" idx="13"/>
          </p:nvPr>
        </p:nvSpPr>
        <p:spPr>
          <a:xfrm>
            <a:off x="457200" y="4910138"/>
            <a:ext cx="8229600" cy="1214438"/>
          </a:xfrm>
        </p:spPr>
        <p:txBody>
          <a:bodyPr/>
          <a:lstStyle/>
          <a:p>
            <a:r>
              <a:rPr lang="en-US" altLang="en-US" sz="2000" dirty="0"/>
              <a:t>The </a:t>
            </a:r>
            <a:r>
              <a:rPr lang="en-US" altLang="en-US" sz="2000" dirty="0">
                <a:latin typeface="Courier New" panose="02070309020205020404" pitchFamily="49" charset="0"/>
                <a:cs typeface="Courier New" panose="02070309020205020404" pitchFamily="49" charset="0"/>
              </a:rPr>
              <a:t>Math </a:t>
            </a:r>
            <a:r>
              <a:rPr lang="en-US" altLang="en-US" sz="2000" dirty="0"/>
              <a:t>methods do not print to the console.</a:t>
            </a:r>
          </a:p>
          <a:p>
            <a:pPr lvl="1"/>
            <a:r>
              <a:rPr lang="en-US" altLang="en-US" sz="2000" dirty="0"/>
              <a:t>Each method produces (“returns”) a numeric result.</a:t>
            </a:r>
          </a:p>
          <a:p>
            <a:pPr lvl="1"/>
            <a:r>
              <a:rPr lang="en-US" altLang="en-US" sz="2000" dirty="0"/>
              <a:t>The results are used as expressions (printed, stored, etc.).</a:t>
            </a:r>
          </a:p>
        </p:txBody>
      </p:sp>
    </p:spTree>
    <p:extLst>
      <p:ext uri="{BB962C8B-B14F-4D97-AF65-F5344CB8AC3E}">
        <p14:creationId xmlns:p14="http://schemas.microsoft.com/office/powerpoint/2010/main" val="58071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a:t>
            </a:r>
            <a:r>
              <a:rPr lang="en-US" sz="2000" b="0" dirty="0"/>
              <a:t>(1 of 2)</a:t>
            </a:r>
          </a:p>
        </p:txBody>
      </p:sp>
      <p:sp>
        <p:nvSpPr>
          <p:cNvPr id="3" name="Content Placeholder 2"/>
          <p:cNvSpPr>
            <a:spLocks noGrp="1"/>
          </p:cNvSpPr>
          <p:nvPr>
            <p:ph type="body" idx="1"/>
          </p:nvPr>
        </p:nvSpPr>
        <p:spPr>
          <a:xfrm>
            <a:off x="457200" y="1600201"/>
            <a:ext cx="8229600" cy="4581524"/>
          </a:xfrm>
        </p:spPr>
        <p:txBody>
          <a:bodyPr/>
          <a:lstStyle/>
          <a:p>
            <a:r>
              <a:rPr lang="en-US" altLang="en-US" b="1" dirty="0"/>
              <a:t>return</a:t>
            </a:r>
            <a:r>
              <a:rPr lang="en-US" altLang="en-US" dirty="0"/>
              <a:t>: To send out a value as the result of a method.</a:t>
            </a:r>
          </a:p>
          <a:p>
            <a:pPr lvl="1"/>
            <a:r>
              <a:rPr lang="en-US" altLang="en-US" dirty="0"/>
              <a:t>The opposite of a parameter:</a:t>
            </a:r>
          </a:p>
          <a:p>
            <a:pPr lvl="2"/>
            <a:r>
              <a:rPr lang="en-US" altLang="en-US" dirty="0"/>
              <a:t>Parameters send information </a:t>
            </a:r>
            <a:r>
              <a:rPr lang="en-US" altLang="en-US" b="1" dirty="0"/>
              <a:t>in</a:t>
            </a:r>
            <a:r>
              <a:rPr lang="en-US" altLang="en-US" i="1" dirty="0"/>
              <a:t> </a:t>
            </a:r>
            <a:r>
              <a:rPr lang="en-US" altLang="en-US" dirty="0"/>
              <a:t>from the caller to the method.</a:t>
            </a:r>
          </a:p>
          <a:p>
            <a:pPr lvl="2"/>
            <a:r>
              <a:rPr lang="en-US" altLang="en-US" dirty="0"/>
              <a:t>Return values send information </a:t>
            </a:r>
            <a:r>
              <a:rPr lang="en-US" altLang="en-US" b="1" dirty="0"/>
              <a:t>out</a:t>
            </a:r>
            <a:r>
              <a:rPr lang="en-US" altLang="en-US" i="1" dirty="0"/>
              <a:t> </a:t>
            </a:r>
            <a:r>
              <a:rPr lang="en-US" altLang="en-US" dirty="0"/>
              <a:t>from a method to its caller.</a:t>
            </a:r>
          </a:p>
          <a:p>
            <a:pPr lvl="3"/>
            <a:r>
              <a:rPr lang="en-US" altLang="en-US" dirty="0"/>
              <a:t>A call to the method can be used as part of an expression.</a:t>
            </a:r>
          </a:p>
        </p:txBody>
      </p:sp>
    </p:spTree>
    <p:extLst>
      <p:ext uri="{BB962C8B-B14F-4D97-AF65-F5344CB8AC3E}">
        <p14:creationId xmlns:p14="http://schemas.microsoft.com/office/powerpoint/2010/main" val="273280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a:t>
            </a:r>
            <a:r>
              <a:rPr lang="en-US" sz="2000" b="0" dirty="0"/>
              <a:t>(2 of 2)</a:t>
            </a:r>
          </a:p>
        </p:txBody>
      </p:sp>
      <p:pic>
        <p:nvPicPr>
          <p:cNvPr id="3" name="Picture 2" descr="Main leads to two functions, as follows. In one function, main gives the value, negative 42, to the function, math period a b s left parenthesis negative 42 right parenthesis. The function returns 42 to main. In the other function, main gives the value, 2.71 to the function, math period round left parenthesis 2.71 right parenthesis. The function returns 3 to main."/>
          <p:cNvPicPr>
            <a:picLocks noChangeAspect="1"/>
          </p:cNvPicPr>
          <p:nvPr/>
        </p:nvPicPr>
        <p:blipFill>
          <a:blip r:embed="rId2"/>
          <a:stretch>
            <a:fillRect/>
          </a:stretch>
        </p:blipFill>
        <p:spPr>
          <a:xfrm>
            <a:off x="2054134" y="2133487"/>
            <a:ext cx="5035732" cy="2591025"/>
          </a:xfrm>
          <a:prstGeom prst="rect">
            <a:avLst/>
          </a:prstGeom>
        </p:spPr>
      </p:pic>
    </p:spTree>
    <p:extLst>
      <p:ext uri="{BB962C8B-B14F-4D97-AF65-F5344CB8AC3E}">
        <p14:creationId xmlns:p14="http://schemas.microsoft.com/office/powerpoint/2010/main" val="139067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Questions</a:t>
            </a:r>
          </a:p>
        </p:txBody>
      </p:sp>
      <p:sp>
        <p:nvSpPr>
          <p:cNvPr id="3" name="Content Placeholder 2"/>
          <p:cNvSpPr>
            <a:spLocks noGrp="1"/>
          </p:cNvSpPr>
          <p:nvPr>
            <p:ph type="body" idx="1"/>
          </p:nvPr>
        </p:nvSpPr>
        <p:spPr>
          <a:xfrm>
            <a:off x="457200" y="1600200"/>
            <a:ext cx="8229600" cy="457200"/>
          </a:xfrm>
        </p:spPr>
        <p:txBody>
          <a:bodyPr/>
          <a:lstStyle/>
          <a:p>
            <a:r>
              <a:rPr lang="en-US" altLang="en-US" sz="2200" dirty="0"/>
              <a:t>Evaluate the following expressions:</a:t>
            </a:r>
          </a:p>
        </p:txBody>
      </p:sp>
      <p:pic>
        <p:nvPicPr>
          <p:cNvPr id="5" name="Picture 3" descr="Seven math expressions. Expression 1. Math period a b s left parenthesis negative 1.23 right parenthesis Expression 2. Math period p o w left parenthesis 3 comma 2 right parenthesis. Expression 3. Math period p o w left parenthesis 10 comma negative 2 right parenthesis. Expression 4. Math period s q r t left parenthesis 121.0 right parenthesis minus Math period s q r t left parenthesis 256.0 right parenthesis. Expression 5. Math period round left parenthesis Math period PI right parenthesis plus Math period round left parenthesis Math period E right parenthesis Expression 6. Math period ceil left parenthesis 6.022 right parenthesis plus Math period floor left parenthesis 15.9994 right parenthesis Expression 7. Math period a b s left parenthesis Math period min left parenthesis negative 3 comma negative 5 right parenthesis right parenthesis."/>
          <p:cNvPicPr>
            <a:picLocks noChangeAspect="1"/>
          </p:cNvPicPr>
          <p:nvPr/>
        </p:nvPicPr>
        <p:blipFill>
          <a:blip r:embed="rId2"/>
          <a:stretch>
            <a:fillRect/>
          </a:stretch>
        </p:blipFill>
        <p:spPr>
          <a:xfrm>
            <a:off x="904875" y="2148886"/>
            <a:ext cx="6772275" cy="2374694"/>
          </a:xfrm>
          <a:prstGeom prst="rect">
            <a:avLst/>
          </a:prstGeom>
        </p:spPr>
      </p:pic>
      <p:sp>
        <p:nvSpPr>
          <p:cNvPr id="6" name="Content Placeholder 4"/>
          <p:cNvSpPr>
            <a:spLocks noGrp="1"/>
          </p:cNvSpPr>
          <p:nvPr>
            <p:ph type="body" idx="13"/>
          </p:nvPr>
        </p:nvSpPr>
        <p:spPr>
          <a:xfrm>
            <a:off x="457200" y="4615067"/>
            <a:ext cx="8229600" cy="1714501"/>
          </a:xfrm>
        </p:spPr>
        <p:txBody>
          <a:bodyPr/>
          <a:lstStyle/>
          <a:p>
            <a:r>
              <a:rPr lang="en-US" altLang="en-US" sz="2200" dirty="0">
                <a:latin typeface="Courier New" panose="02070309020205020404" pitchFamily="49" charset="0"/>
                <a:cs typeface="Courier New" panose="02070309020205020404" pitchFamily="49" charset="0"/>
              </a:rPr>
              <a:t>Math.max </a:t>
            </a:r>
            <a:r>
              <a:rPr lang="en-US" altLang="en-US" sz="2200" dirty="0"/>
              <a:t>and</a:t>
            </a:r>
            <a:r>
              <a:rPr lang="en-US" altLang="en-US" sz="2200" dirty="0">
                <a:latin typeface="Courier New" panose="02070309020205020404" pitchFamily="49" charset="0"/>
                <a:cs typeface="Courier New" panose="02070309020205020404" pitchFamily="49" charset="0"/>
              </a:rPr>
              <a:t> Math.min </a:t>
            </a:r>
            <a:r>
              <a:rPr lang="en-US" altLang="en-US" sz="2200" dirty="0"/>
              <a:t>can be used to bound numbers.</a:t>
            </a:r>
          </a:p>
          <a:p>
            <a:pPr lvl="1">
              <a:buFontTx/>
              <a:buNone/>
            </a:pPr>
            <a:r>
              <a:rPr lang="en-US" altLang="en-US" sz="2200" dirty="0"/>
              <a:t>Consider an </a:t>
            </a:r>
            <a:r>
              <a:rPr lang="en-US" altLang="en-US" sz="2200" dirty="0">
                <a:latin typeface="Courier New" panose="02070309020205020404" pitchFamily="49" charset="0"/>
                <a:cs typeface="Courier New" panose="02070309020205020404" pitchFamily="49" charset="0"/>
              </a:rPr>
              <a:t>int</a:t>
            </a:r>
            <a:r>
              <a:rPr lang="en-US" altLang="en-US" sz="2200" dirty="0"/>
              <a:t> variable named </a:t>
            </a:r>
            <a:r>
              <a:rPr lang="en-US" altLang="en-US" sz="2200" dirty="0">
                <a:latin typeface="Courier New" panose="02070309020205020404" pitchFamily="49" charset="0"/>
                <a:cs typeface="Courier New" panose="02070309020205020404" pitchFamily="49" charset="0"/>
              </a:rPr>
              <a:t>age</a:t>
            </a:r>
            <a:r>
              <a:rPr lang="en-US" altLang="en-US" sz="2200" b="1" dirty="0"/>
              <a:t>.</a:t>
            </a:r>
          </a:p>
          <a:p>
            <a:pPr lvl="1"/>
            <a:r>
              <a:rPr lang="en-US" altLang="en-US" sz="2200" dirty="0"/>
              <a:t>What statement would replace negative ages with 0?</a:t>
            </a:r>
          </a:p>
          <a:p>
            <a:pPr lvl="1"/>
            <a:r>
              <a:rPr lang="en-US" altLang="en-US" sz="2200" dirty="0"/>
              <a:t>What statement would cap the maximum age to 40?</a:t>
            </a:r>
          </a:p>
        </p:txBody>
      </p:sp>
    </p:spTree>
    <p:extLst>
      <p:ext uri="{BB962C8B-B14F-4D97-AF65-F5344CB8AC3E}">
        <p14:creationId xmlns:p14="http://schemas.microsoft.com/office/powerpoint/2010/main" val="390077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Quirks of Real Numbers</a:t>
            </a:r>
          </a:p>
        </p:txBody>
      </p:sp>
      <p:sp>
        <p:nvSpPr>
          <p:cNvPr id="3" name="Content Placeholder 2"/>
          <p:cNvSpPr>
            <a:spLocks noGrp="1"/>
          </p:cNvSpPr>
          <p:nvPr>
            <p:ph type="body" idx="1"/>
          </p:nvPr>
        </p:nvSpPr>
        <p:spPr>
          <a:xfrm>
            <a:off x="457200" y="1600200"/>
            <a:ext cx="8229600" cy="1885950"/>
          </a:xfrm>
        </p:spPr>
        <p:txBody>
          <a:bodyPr/>
          <a:lstStyle/>
          <a:p>
            <a:r>
              <a:rPr lang="en-US" altLang="en-US" dirty="0">
                <a:solidFill>
                  <a:schemeClr val="tx1"/>
                </a:solidFill>
              </a:rPr>
              <a:t>Some Math methods return double or other non-int types.</a:t>
            </a:r>
          </a:p>
          <a:p>
            <a:pPr lvl="1">
              <a:buFontTx/>
              <a:buNone/>
            </a:pPr>
            <a:r>
              <a:rPr lang="en-US" altLang="en-US" dirty="0">
                <a:solidFill>
                  <a:schemeClr val="tx1"/>
                </a:solidFill>
                <a:latin typeface="Courier New" panose="02070309020205020404" pitchFamily="49" charset="0"/>
                <a:cs typeface="Courier New" panose="02070309020205020404" pitchFamily="49" charset="0"/>
              </a:rPr>
              <a:t>	int x = Math.pow(10, 3);   </a:t>
            </a:r>
            <a:r>
              <a:rPr lang="en-US" altLang="en-US" b="1" dirty="0">
                <a:solidFill>
                  <a:schemeClr val="tx1"/>
                </a:solidFill>
              </a:rPr>
              <a:t>// Error: incompat. types</a:t>
            </a:r>
            <a:endParaRPr lang="en-US" altLang="en-US" dirty="0">
              <a:solidFill>
                <a:schemeClr val="tx1"/>
              </a:solidFill>
            </a:endParaRPr>
          </a:p>
          <a:p>
            <a:r>
              <a:rPr lang="en-US" altLang="en-US" dirty="0">
                <a:solidFill>
                  <a:schemeClr val="tx1"/>
                </a:solidFill>
              </a:rPr>
              <a:t>Some double values print poorly (too many digits).</a:t>
            </a:r>
          </a:p>
        </p:txBody>
      </p:sp>
      <p:pic>
        <p:nvPicPr>
          <p:cNvPr id="5" name="Picture 3" descr="Computer code has 2 lines. The lines read as follows. Line 1. double result equals 1.0 over 3.0 semicolon. Line 2. System period out period print l n left parenthesis result right parenthesis semicolon forward slash forward slash 0.3333333333333."/>
          <p:cNvPicPr>
            <a:picLocks noChangeAspect="1"/>
          </p:cNvPicPr>
          <p:nvPr/>
        </p:nvPicPr>
        <p:blipFill>
          <a:blip r:embed="rId2"/>
          <a:stretch>
            <a:fillRect/>
          </a:stretch>
        </p:blipFill>
        <p:spPr>
          <a:xfrm>
            <a:off x="1181100" y="3583411"/>
            <a:ext cx="7181850" cy="688551"/>
          </a:xfrm>
          <a:prstGeom prst="rect">
            <a:avLst/>
          </a:prstGeom>
        </p:spPr>
      </p:pic>
      <p:sp>
        <p:nvSpPr>
          <p:cNvPr id="4" name="Text Placeholder 4"/>
          <p:cNvSpPr>
            <a:spLocks noGrp="1"/>
          </p:cNvSpPr>
          <p:nvPr>
            <p:ph type="body" idx="13"/>
          </p:nvPr>
        </p:nvSpPr>
        <p:spPr>
          <a:xfrm>
            <a:off x="457200" y="4560128"/>
            <a:ext cx="8229600" cy="1415376"/>
          </a:xfrm>
        </p:spPr>
        <p:txBody>
          <a:bodyPr/>
          <a:lstStyle/>
          <a:p>
            <a:r>
              <a:rPr lang="en-US" altLang="en-US" dirty="0">
                <a:solidFill>
                  <a:schemeClr val="tx1"/>
                </a:solidFill>
              </a:rPr>
              <a:t>The computer represents doubles in an imprecise way.</a:t>
            </a:r>
          </a:p>
          <a:p>
            <a:pPr lvl="1">
              <a:buFontTx/>
              <a:buNone/>
            </a:pPr>
            <a:r>
              <a:rPr lang="en-US" altLang="en-US" dirty="0">
                <a:solidFill>
                  <a:schemeClr val="tx1"/>
                </a:solidFill>
              </a:rPr>
              <a:t>	</a:t>
            </a:r>
            <a:r>
              <a:rPr lang="en-US" altLang="en-US" dirty="0">
                <a:solidFill>
                  <a:schemeClr val="tx1"/>
                </a:solidFill>
                <a:latin typeface="Courier New" panose="02070309020205020404" pitchFamily="49" charset="0"/>
                <a:cs typeface="Courier New" panose="02070309020205020404" pitchFamily="49" charset="0"/>
              </a:rPr>
              <a:t>System.out.println(0.1 + 0.2);</a:t>
            </a:r>
          </a:p>
          <a:p>
            <a:pPr lvl="1"/>
            <a:r>
              <a:rPr lang="en-US" altLang="en-US" dirty="0">
                <a:solidFill>
                  <a:schemeClr val="tx1"/>
                </a:solidFill>
              </a:rPr>
              <a:t>Instead of 0.3, the output is 0.30000000000000004</a:t>
            </a:r>
          </a:p>
        </p:txBody>
      </p:sp>
    </p:spTree>
    <p:extLst>
      <p:ext uri="{BB962C8B-B14F-4D97-AF65-F5344CB8AC3E}">
        <p14:creationId xmlns:p14="http://schemas.microsoft.com/office/powerpoint/2010/main" val="4178023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Casting</a:t>
            </a:r>
          </a:p>
        </p:txBody>
      </p:sp>
      <p:sp>
        <p:nvSpPr>
          <p:cNvPr id="3" name="Content Placeholder 2"/>
          <p:cNvSpPr>
            <a:spLocks noGrp="1"/>
          </p:cNvSpPr>
          <p:nvPr>
            <p:ph type="body" idx="1"/>
          </p:nvPr>
        </p:nvSpPr>
        <p:spPr>
          <a:xfrm>
            <a:off x="457200" y="1600200"/>
            <a:ext cx="8229600" cy="2781300"/>
          </a:xfrm>
        </p:spPr>
        <p:txBody>
          <a:bodyPr/>
          <a:lstStyle/>
          <a:p>
            <a:r>
              <a:rPr lang="en-US" altLang="en-US" b="1" dirty="0"/>
              <a:t>type cast</a:t>
            </a:r>
            <a:r>
              <a:rPr lang="en-US" altLang="en-US" dirty="0"/>
              <a:t>: A conversion from one type to another.</a:t>
            </a:r>
          </a:p>
          <a:p>
            <a:pPr lvl="1"/>
            <a:r>
              <a:rPr lang="en-US" altLang="en-US" dirty="0"/>
              <a:t>To promote an int into a double to get exact division from /</a:t>
            </a:r>
          </a:p>
          <a:p>
            <a:pPr lvl="1"/>
            <a:r>
              <a:rPr lang="en-US" altLang="en-US" dirty="0"/>
              <a:t>To truncate a double from a real number to an integer</a:t>
            </a:r>
          </a:p>
          <a:p>
            <a:r>
              <a:rPr lang="en-US" altLang="en-US" dirty="0"/>
              <a:t>Syntax:</a:t>
            </a:r>
          </a:p>
          <a:p>
            <a:pPr lvl="1">
              <a:buFontTx/>
              <a:buNone/>
            </a:pPr>
            <a:r>
              <a:rPr lang="en-US" altLang="en-US" dirty="0"/>
              <a:t>	(</a:t>
            </a:r>
            <a:r>
              <a:rPr lang="en-US" altLang="en-US" b="1" dirty="0"/>
              <a:t>type</a:t>
            </a:r>
            <a:r>
              <a:rPr lang="en-US" altLang="en-US" dirty="0"/>
              <a:t>) </a:t>
            </a:r>
            <a:r>
              <a:rPr lang="en-US" altLang="en-US" b="1" dirty="0"/>
              <a:t>expression</a:t>
            </a:r>
            <a:endParaRPr lang="en-US" altLang="en-US" b="1" i="1" dirty="0"/>
          </a:p>
        </p:txBody>
      </p:sp>
      <p:pic>
        <p:nvPicPr>
          <p:cNvPr id="7" name="Picture 3" descr="A computer code titled, example has 3 lines. Line 1. double result equals left parenthesis double right parenthesis 19 over 5 semicolon forward slash forward slash 3.8. Line 2. i n t result 2 equals left parenthesis i n t right parenthesis result semicolon forward slash forward slash 3. Line 3. i n t, x equals left parenthesis i n t right parenthesis math period p o w left parenthesis 10 comma 3 right parenthesis semicolon forward slash forward slash 1000."/>
          <p:cNvPicPr>
            <a:picLocks noChangeAspect="1"/>
          </p:cNvPicPr>
          <p:nvPr/>
        </p:nvPicPr>
        <p:blipFill>
          <a:blip r:embed="rId2"/>
          <a:stretch>
            <a:fillRect/>
          </a:stretch>
        </p:blipFill>
        <p:spPr>
          <a:xfrm>
            <a:off x="1266825" y="4592850"/>
            <a:ext cx="6852863" cy="1245975"/>
          </a:xfrm>
          <a:prstGeom prst="rect">
            <a:avLst/>
          </a:prstGeom>
        </p:spPr>
      </p:pic>
    </p:spTree>
    <p:extLst>
      <p:ext uri="{BB962C8B-B14F-4D97-AF65-F5344CB8AC3E}">
        <p14:creationId xmlns:p14="http://schemas.microsoft.com/office/powerpoint/2010/main" val="105178120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5692</TotalTime>
  <Words>718</Words>
  <Application>Microsoft Office PowerPoint</Application>
  <PresentationFormat>On-screen Show (4:3)</PresentationFormat>
  <Paragraphs>106</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Courier New</vt:lpstr>
      <vt:lpstr>Noto Sans Symbols</vt:lpstr>
      <vt:lpstr>Times New Roman</vt:lpstr>
      <vt:lpstr>Verdana</vt:lpstr>
      <vt:lpstr>508 Lecture</vt:lpstr>
      <vt:lpstr>Building Java Programs</vt:lpstr>
      <vt:lpstr>Return Values</vt:lpstr>
      <vt:lpstr>Java’s Math Class</vt:lpstr>
      <vt:lpstr>Calling Math Methods</vt:lpstr>
      <vt:lpstr>Return (1 of 2)</vt:lpstr>
      <vt:lpstr>Return (2 of 2)</vt:lpstr>
      <vt:lpstr>Math Questions</vt:lpstr>
      <vt:lpstr>Quirks of Real Numbers</vt:lpstr>
      <vt:lpstr>Type Casting</vt:lpstr>
      <vt:lpstr>More About Type Casting</vt:lpstr>
      <vt:lpstr>In-Class Assignment 1, Part 1</vt:lpstr>
      <vt:lpstr>Returning a Value</vt:lpstr>
      <vt:lpstr>Return Examples</vt:lpstr>
      <vt:lpstr>Common Error: Not Storing</vt:lpstr>
      <vt:lpstr>Fixing the Common Error</vt:lpstr>
      <vt:lpstr>In-Class Assignment 1, Part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dc:title>
  <dc:subject>Engineering Computer Science</dc:subject>
  <dc:creator>Reges/Stepp</dc:creator>
  <cp:keywords>Engineering Computer Science</cp:keywords>
  <cp:lastModifiedBy>kmuldrow</cp:lastModifiedBy>
  <cp:revision>229</cp:revision>
  <dcterms:modified xsi:type="dcterms:W3CDTF">2018-10-14T13:47:43Z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