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handoutMasterIdLst>
    <p:handoutMasterId r:id="rId26"/>
  </p:handoutMasterIdLst>
  <p:sldIdLst>
    <p:sldId id="270" r:id="rId2"/>
    <p:sldId id="355" r:id="rId3"/>
    <p:sldId id="316" r:id="rId4"/>
    <p:sldId id="356" r:id="rId5"/>
    <p:sldId id="357" r:id="rId6"/>
    <p:sldId id="372" r:id="rId7"/>
    <p:sldId id="373" r:id="rId8"/>
    <p:sldId id="358" r:id="rId9"/>
    <p:sldId id="359" r:id="rId10"/>
    <p:sldId id="312" r:id="rId11"/>
    <p:sldId id="360" r:id="rId12"/>
    <p:sldId id="361" r:id="rId13"/>
    <p:sldId id="374" r:id="rId14"/>
    <p:sldId id="362" r:id="rId15"/>
    <p:sldId id="314" r:id="rId16"/>
    <p:sldId id="363" r:id="rId17"/>
    <p:sldId id="364" r:id="rId18"/>
    <p:sldId id="371" r:id="rId19"/>
    <p:sldId id="369" r:id="rId20"/>
    <p:sldId id="367" r:id="rId21"/>
    <p:sldId id="368" r:id="rId22"/>
    <p:sldId id="375" r:id="rId23"/>
    <p:sldId id="29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6512" autoAdjust="0"/>
  </p:normalViewPr>
  <p:slideViewPr>
    <p:cSldViewPr snapToGrid="0" snapToObjects="1">
      <p:cViewPr varScale="1">
        <p:scale>
          <a:sx n="100" d="100"/>
          <a:sy n="100" d="100"/>
        </p:scale>
        <p:origin x="1614" y="72"/>
      </p:cViewPr>
      <p:guideLst>
        <p:guide orient="horz" pos="2136"/>
        <p:guide pos="288"/>
      </p:guideLst>
    </p:cSldViewPr>
  </p:slideViewPr>
  <p:outlineViewPr>
    <p:cViewPr>
      <p:scale>
        <a:sx n="33" d="100"/>
        <a:sy n="33" d="100"/>
      </p:scale>
      <p:origin x="0" y="-23844"/>
    </p:cViewPr>
  </p:outlin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348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It's also useful to write a program that prompts for multiple values, both on the same line or each on its own line.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6115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It's also useful to write a program that prompts for multiple values, both on the same line or each on its own line.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3533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64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81296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60" r:id="rId3"/>
    <p:sldLayoutId id="2147483651" r:id="rId4"/>
    <p:sldLayoutId id="214748366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1"/>
            <a:ext cx="8229600" cy="520125"/>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3, Section 3.3</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Parameters and Objects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503" y="1600200"/>
            <a:ext cx="3506490" cy="4578192"/>
          </a:xfrm>
          <a:prstGeom prst="rect">
            <a:avLst/>
          </a:prstGeom>
        </p:spPr>
      </p:pic>
      <p:sp>
        <p:nvSpPr>
          <p:cNvPr id="2" name="Text Placeholder 6"/>
          <p:cNvSpPr>
            <a:spLocks noGrp="1"/>
          </p:cNvSpPr>
          <p:nvPr>
            <p:ph type="body" sz="quarter" idx="13"/>
          </p:nvPr>
        </p:nvSpPr>
        <p:spPr>
          <a:xfrm>
            <a:off x="1968500" y="6383338"/>
            <a:ext cx="6796088" cy="315636"/>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graphicFrame>
        <p:nvGraphicFramePr>
          <p:cNvPr id="6" name="Table 2"/>
          <p:cNvGraphicFramePr>
            <a:graphicFrameLocks noGrp="1"/>
          </p:cNvGraphicFramePr>
          <p:nvPr>
            <p:extLst>
              <p:ext uri="{D42A27DB-BD31-4B8C-83A1-F6EECF244321}">
                <p14:modId xmlns:p14="http://schemas.microsoft.com/office/powerpoint/2010/main" val="1699712317"/>
              </p:ext>
            </p:extLst>
          </p:nvPr>
        </p:nvGraphicFramePr>
        <p:xfrm>
          <a:off x="457200" y="1607138"/>
          <a:ext cx="8229600" cy="2894292"/>
        </p:xfrm>
        <a:graphic>
          <a:graphicData uri="http://schemas.openxmlformats.org/drawingml/2006/table">
            <a:tbl>
              <a:tblPr firstRow="1"/>
              <a:tblGrid>
                <a:gridCol w="3440824">
                  <a:extLst>
                    <a:ext uri="{9D8B030D-6E8A-4147-A177-3AD203B41FA5}">
                      <a16:colId xmlns:a16="http://schemas.microsoft.com/office/drawing/2014/main" val="3074499059"/>
                    </a:ext>
                  </a:extLst>
                </a:gridCol>
                <a:gridCol w="4788776">
                  <a:extLst>
                    <a:ext uri="{9D8B030D-6E8A-4147-A177-3AD203B41FA5}">
                      <a16:colId xmlns:a16="http://schemas.microsoft.com/office/drawing/2014/main" val="3735345921"/>
                    </a:ext>
                  </a:extLst>
                </a:gridCol>
              </a:tblGrid>
              <a:tr h="34052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Method name</a:t>
                      </a:r>
                    </a:p>
                  </a:txBody>
                  <a:tcPr marL="85134" marR="85134" marT="42563" marB="425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Description</a:t>
                      </a:r>
                    </a:p>
                  </a:txBody>
                  <a:tcPr marL="85134" marR="85134" marT="42563" marB="425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03280684"/>
                  </a:ext>
                </a:extLst>
              </a:tr>
              <a:tr h="597069">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indexOf(</a:t>
                      </a:r>
                      <a:r>
                        <a:rPr kumimoji="0" lang="en-US" altLang="en-US" sz="1700" b="1"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str</a:t>
                      </a: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a:t>
                      </a:r>
                    </a:p>
                  </a:txBody>
                  <a:tcPr marL="85134" marR="85134" marT="42563" marB="425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index where the start of the given string appears in this string (</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1 if not found)</a:t>
                      </a:r>
                    </a:p>
                  </a:txBody>
                  <a:tcPr marL="85134" marR="85134" marT="42563" marB="425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86160896"/>
                  </a:ext>
                </a:extLst>
              </a:tr>
              <a:tr h="34052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length()</a:t>
                      </a:r>
                    </a:p>
                  </a:txBody>
                  <a:tcPr marL="85134" marR="85134" marT="42563" marB="425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number of characters in this string</a:t>
                      </a:r>
                    </a:p>
                  </a:txBody>
                  <a:tcPr marL="85134" marR="85134" marT="42563" marB="425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82001543"/>
                  </a:ext>
                </a:extLst>
              </a:tr>
              <a:tr h="90241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substring(</a:t>
                      </a:r>
                      <a:r>
                        <a:rPr kumimoji="0" lang="en-US" altLang="en-US" sz="1700" b="1"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index1</a:t>
                      </a: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 </a:t>
                      </a:r>
                      <a:r>
                        <a:rPr kumimoji="0" lang="en-US" altLang="en-US" sz="1700" b="1"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index2</a:t>
                      </a: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a:t>
                      </a:r>
                    </a:p>
                    <a:p>
                      <a:pPr marL="0" marR="0" lvl="0" indent="0" algn="l" defTabSz="914400" rtl="0" eaLnBrk="1" fontAlgn="base" latinLnBrk="0" hangingPunct="1">
                        <a:lnSpc>
                          <a:spcPct val="7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or</a:t>
                      </a:r>
                    </a:p>
                    <a:p>
                      <a:pPr marL="0" marR="0" lvl="0" indent="0" algn="l" defTabSz="914400" rtl="0" eaLnBrk="1" fontAlgn="base" latinLnBrk="0" hangingPunct="1">
                        <a:lnSpc>
                          <a:spcPct val="7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substring(</a:t>
                      </a:r>
                      <a:r>
                        <a:rPr kumimoji="0" lang="en-US" altLang="en-US" sz="1700" b="1"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index1</a:t>
                      </a: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a:t>
                      </a:r>
                    </a:p>
                  </a:txBody>
                  <a:tcPr marL="85134" marR="85134" marT="42563" marB="425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the characters in this string from index1 (inclusive) to index2 (</a:t>
                      </a:r>
                      <a:r>
                        <a:rPr kumimoji="0" lang="en-US" altLang="en-US" sz="1700" b="0" i="0" u="sng" strike="noStrike" cap="none" normalizeH="0" baseline="0" dirty="0">
                          <a:ln>
                            <a:noFill/>
                          </a:ln>
                          <a:solidFill>
                            <a:schemeClr val="tx1"/>
                          </a:solidFill>
                          <a:effectLst/>
                          <a:latin typeface="+mn-lt"/>
                          <a:cs typeface="Times New Roman" panose="02020603050405020304" pitchFamily="18" charset="0"/>
                        </a:rPr>
                        <a:t>exclusive</a:t>
                      </a: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if index2 is omitted, grabs till end of string</a:t>
                      </a:r>
                    </a:p>
                  </a:txBody>
                  <a:tcPr marL="85134" marR="85134" marT="42563" marB="425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97395591"/>
                  </a:ext>
                </a:extLst>
              </a:tr>
              <a:tr h="34052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toLowerCase()</a:t>
                      </a:r>
                    </a:p>
                  </a:txBody>
                  <a:tcPr marL="85134" marR="85134" marT="42563" marB="425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a new string with all lowercase letters</a:t>
                      </a:r>
                    </a:p>
                  </a:txBody>
                  <a:tcPr marL="85134" marR="85134" marT="42563" marB="425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45348568"/>
                  </a:ext>
                </a:extLst>
              </a:tr>
              <a:tr h="34052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toUpperCase()</a:t>
                      </a:r>
                    </a:p>
                  </a:txBody>
                  <a:tcPr marL="85134" marR="85134" marT="42563" marB="425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700" b="0" i="0" u="none" strike="noStrike" cap="none" normalizeH="0" baseline="0" dirty="0">
                          <a:ln>
                            <a:noFill/>
                          </a:ln>
                          <a:solidFill>
                            <a:schemeClr val="tx1"/>
                          </a:solidFill>
                          <a:effectLst/>
                          <a:latin typeface="+mn-lt"/>
                          <a:cs typeface="Times New Roman" panose="02020603050405020304" pitchFamily="18" charset="0"/>
                        </a:rPr>
                        <a:t>a new string with all uppercase letters</a:t>
                      </a:r>
                    </a:p>
                  </a:txBody>
                  <a:tcPr marL="85134" marR="85134" marT="42563" marB="425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9839413"/>
                  </a:ext>
                </a:extLst>
              </a:tr>
            </a:tbl>
          </a:graphicData>
        </a:graphic>
      </p:graphicFrame>
      <p:sp>
        <p:nvSpPr>
          <p:cNvPr id="3" name="Content Placeholder 3"/>
          <p:cNvSpPr>
            <a:spLocks noGrp="1"/>
          </p:cNvSpPr>
          <p:nvPr>
            <p:ph type="body" idx="1"/>
          </p:nvPr>
        </p:nvSpPr>
        <p:spPr>
          <a:xfrm>
            <a:off x="457200" y="4808343"/>
            <a:ext cx="8229600" cy="487017"/>
          </a:xfrm>
        </p:spPr>
        <p:txBody>
          <a:bodyPr/>
          <a:lstStyle/>
          <a:p>
            <a:pPr indent="-256032"/>
            <a:r>
              <a:rPr lang="en-US" altLang="en-US" sz="2000" dirty="0"/>
              <a:t>These methods are called using the dot notation:</a:t>
            </a:r>
          </a:p>
        </p:txBody>
      </p:sp>
      <p:pic>
        <p:nvPicPr>
          <p:cNvPr id="5" name="Picture 4" descr="Computer code has 2 lines. The lines read as follows. Line 1. String gangsta equals double quote Dr. Dre double quote semicolon. Line 2. System period out period print l n left parenthesis gangsta period length left parenthesis right parenthesis right parenthesis forward slash forward slash 7."/>
          <p:cNvPicPr>
            <a:picLocks noChangeAspect="1"/>
          </p:cNvPicPr>
          <p:nvPr/>
        </p:nvPicPr>
        <p:blipFill>
          <a:blip r:embed="rId2"/>
          <a:stretch>
            <a:fillRect/>
          </a:stretch>
        </p:blipFill>
        <p:spPr>
          <a:xfrm>
            <a:off x="857250" y="5414866"/>
            <a:ext cx="6677025" cy="571384"/>
          </a:xfrm>
          <a:prstGeom prst="rect">
            <a:avLst/>
          </a:prstGeom>
        </p:spPr>
      </p:pic>
    </p:spTree>
    <p:extLst>
      <p:ext uri="{BB962C8B-B14F-4D97-AF65-F5344CB8AC3E}">
        <p14:creationId xmlns:p14="http://schemas.microsoft.com/office/powerpoint/2010/main" val="367111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 Examples</a:t>
            </a:r>
          </a:p>
        </p:txBody>
      </p:sp>
      <p:pic>
        <p:nvPicPr>
          <p:cNvPr id="5" name="Picture 2" descr="Computer code has 8 lines. The lines read as follows. Line 1. forward slash forward slash index 0 1 2 3 4 5 6 7 8 9 0 1. Line 2. String s 1 equals double quote Stuart Reges double quote semicolon. Line 3. String s 2 equals double quote Marty Stepp double quote semicolon. Line 4. System period out period print l n left parenthesis s 1 period 1ength left parenthesis right parenthesis right parenthesis semicolon forward slash forward slash 12. Line 5. System period out period print l n left parenthesis s l period index Of left parenthesis double quote e double quote right parenthesis right parenthesis semicolon forward slash forward slash 8. Line 6. System period out period print l n left parenthesis s l period substring left parenthesis 7 comma 10 right parenthesis right parenthesis semicolon forward slash forward slash double quote R e g double quote. Line 7. String s 3 equals s 2 period sub string left parenthesis 1 comma 7 right parenthesis semicolon. Line 8. System period out period print l n left parenthesis s 3 period to Lower Case left parenthesis right parenthesis right parenthesis semicolon forward slash forward slash double quote a r t y, s double quote."/>
          <p:cNvPicPr>
            <a:picLocks noChangeAspect="1"/>
          </p:cNvPicPr>
          <p:nvPr/>
        </p:nvPicPr>
        <p:blipFill>
          <a:blip r:embed="rId2"/>
          <a:stretch>
            <a:fillRect/>
          </a:stretch>
        </p:blipFill>
        <p:spPr>
          <a:xfrm>
            <a:off x="466725" y="1614487"/>
            <a:ext cx="8210550" cy="2695575"/>
          </a:xfrm>
          <a:prstGeom prst="rect">
            <a:avLst/>
          </a:prstGeom>
        </p:spPr>
      </p:pic>
      <p:sp>
        <p:nvSpPr>
          <p:cNvPr id="3" name="Content Placeholder 3"/>
          <p:cNvSpPr>
            <a:spLocks noGrp="1"/>
          </p:cNvSpPr>
          <p:nvPr>
            <p:ph type="body" idx="1"/>
          </p:nvPr>
        </p:nvSpPr>
        <p:spPr>
          <a:xfrm>
            <a:off x="466725" y="4382866"/>
            <a:ext cx="8229600" cy="438150"/>
          </a:xfrm>
        </p:spPr>
        <p:txBody>
          <a:bodyPr/>
          <a:lstStyle/>
          <a:p>
            <a:pPr indent="-256032"/>
            <a:r>
              <a:rPr lang="en-US" altLang="en-US" dirty="0"/>
              <a:t>Given the following string:</a:t>
            </a:r>
          </a:p>
        </p:txBody>
      </p:sp>
      <p:pic>
        <p:nvPicPr>
          <p:cNvPr id="6" name="Picture 4" descr="Computer code has 2 lines. The lines read as follows. Line 1. forward slash forward slash index 0 1 2 3 4 5 6 7 8 9 0 1 2 3 4 5 6 7 8 9 0 1. Line 2. String book equals double quote building java programs double quote semicolon."/>
          <p:cNvPicPr>
            <a:picLocks noChangeAspect="1"/>
          </p:cNvPicPr>
          <p:nvPr/>
        </p:nvPicPr>
        <p:blipFill>
          <a:blip r:embed="rId3"/>
          <a:stretch>
            <a:fillRect/>
          </a:stretch>
        </p:blipFill>
        <p:spPr>
          <a:xfrm>
            <a:off x="1247775" y="4900528"/>
            <a:ext cx="6210300" cy="647700"/>
          </a:xfrm>
          <a:prstGeom prst="rect">
            <a:avLst/>
          </a:prstGeom>
        </p:spPr>
      </p:pic>
      <p:sp>
        <p:nvSpPr>
          <p:cNvPr id="4" name="Content Placeholder 5"/>
          <p:cNvSpPr>
            <a:spLocks noGrp="1"/>
          </p:cNvSpPr>
          <p:nvPr>
            <p:ph type="body" idx="13"/>
          </p:nvPr>
        </p:nvSpPr>
        <p:spPr>
          <a:xfrm>
            <a:off x="457200" y="5627740"/>
            <a:ext cx="8229600" cy="477785"/>
          </a:xfrm>
        </p:spPr>
        <p:txBody>
          <a:bodyPr/>
          <a:lstStyle/>
          <a:p>
            <a:pPr marL="740664" lvl="1" indent="-283464"/>
            <a:r>
              <a:rPr lang="en-US" altLang="en-US" dirty="0"/>
              <a:t>How would you extract the word “Java” ?</a:t>
            </a:r>
          </a:p>
        </p:txBody>
      </p:sp>
    </p:spTree>
    <p:extLst>
      <p:ext uri="{BB962C8B-B14F-4D97-AF65-F5344CB8AC3E}">
        <p14:creationId xmlns:p14="http://schemas.microsoft.com/office/powerpoint/2010/main" val="233044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Strings</a:t>
            </a:r>
          </a:p>
        </p:txBody>
      </p:sp>
      <p:sp>
        <p:nvSpPr>
          <p:cNvPr id="3" name="Content Placeholder 2"/>
          <p:cNvSpPr>
            <a:spLocks noGrp="1"/>
          </p:cNvSpPr>
          <p:nvPr>
            <p:ph type="body" idx="1"/>
          </p:nvPr>
        </p:nvSpPr>
        <p:spPr>
          <a:xfrm>
            <a:off x="457200" y="1600200"/>
            <a:ext cx="8229600" cy="1231012"/>
          </a:xfrm>
        </p:spPr>
        <p:txBody>
          <a:bodyPr/>
          <a:lstStyle/>
          <a:p>
            <a:pPr indent="-256032"/>
            <a:r>
              <a:rPr lang="en-US" altLang="en-US" dirty="0"/>
              <a:t>Methods like</a:t>
            </a:r>
            <a:r>
              <a:rPr lang="en-US" altLang="en-US" dirty="0">
                <a:latin typeface="Courier New" panose="02070309020205020404" pitchFamily="49" charset="0"/>
                <a:cs typeface="Courier New" panose="02070309020205020404" pitchFamily="49" charset="0"/>
              </a:rPr>
              <a:t> substring </a:t>
            </a:r>
            <a:r>
              <a:rPr lang="en-US" altLang="en-US" dirty="0"/>
              <a:t>and </a:t>
            </a:r>
            <a:r>
              <a:rPr lang="en-US" altLang="en-US" dirty="0">
                <a:latin typeface="Courier New" panose="02070309020205020404" pitchFamily="49" charset="0"/>
                <a:cs typeface="Courier New" panose="02070309020205020404" pitchFamily="49" charset="0"/>
              </a:rPr>
              <a:t>toLowerCase</a:t>
            </a:r>
            <a:r>
              <a:rPr lang="en-US" altLang="en-US" dirty="0"/>
              <a:t> build and return a new string, rather than modifying the current string.</a:t>
            </a:r>
          </a:p>
        </p:txBody>
      </p:sp>
      <p:pic>
        <p:nvPicPr>
          <p:cNvPr id="8" name="Picture 3" descr="Computer code has 3 lines. The lines read as follows. Line 1. String s equals double quote lil bow wow double quote semicolon. Line 2. S period to upper case left parenthesis right parenthesis semicolon. Line 3. System period out period print l n left parenthesis s right parenthesis forward slash forward slash lil bow wow. "/>
          <p:cNvPicPr>
            <a:picLocks noChangeAspect="1"/>
          </p:cNvPicPr>
          <p:nvPr/>
        </p:nvPicPr>
        <p:blipFill>
          <a:blip r:embed="rId2"/>
          <a:stretch>
            <a:fillRect/>
          </a:stretch>
        </p:blipFill>
        <p:spPr>
          <a:xfrm>
            <a:off x="1128712" y="3021799"/>
            <a:ext cx="6886575" cy="1009650"/>
          </a:xfrm>
          <a:prstGeom prst="rect">
            <a:avLst/>
          </a:prstGeom>
        </p:spPr>
      </p:pic>
      <p:sp>
        <p:nvSpPr>
          <p:cNvPr id="7" name="Text Placeholder 4"/>
          <p:cNvSpPr>
            <a:spLocks noGrp="1"/>
          </p:cNvSpPr>
          <p:nvPr>
            <p:ph type="body" idx="13"/>
          </p:nvPr>
        </p:nvSpPr>
        <p:spPr>
          <a:xfrm>
            <a:off x="457200" y="4222036"/>
            <a:ext cx="8229600" cy="487310"/>
          </a:xfrm>
        </p:spPr>
        <p:txBody>
          <a:bodyPr/>
          <a:lstStyle/>
          <a:p>
            <a:pPr indent="-256032"/>
            <a:r>
              <a:rPr lang="en-US" altLang="en-US" dirty="0"/>
              <a:t>To modify a variable’s value, you must reassign it:</a:t>
            </a:r>
          </a:p>
        </p:txBody>
      </p:sp>
      <p:pic>
        <p:nvPicPr>
          <p:cNvPr id="9" name="Picture 5" descr="Computer code has 3 lines. The lines read as follows. Line 1. String s equals double quote lil bow wow double quote semicolon. Line 2. S equals s period to upper case left parenthesis right parenthesis semicolon. Line 3. System period out period print l n left parenthesis s right parenthesis forward slash forward slash LIL BOW WOW. The letters in LIL BOW WOW are uppercase."/>
          <p:cNvPicPr>
            <a:picLocks noChangeAspect="1"/>
          </p:cNvPicPr>
          <p:nvPr/>
        </p:nvPicPr>
        <p:blipFill>
          <a:blip r:embed="rId3"/>
          <a:stretch>
            <a:fillRect/>
          </a:stretch>
        </p:blipFill>
        <p:spPr>
          <a:xfrm>
            <a:off x="1176337" y="4800600"/>
            <a:ext cx="6791325" cy="971550"/>
          </a:xfrm>
          <a:prstGeom prst="rect">
            <a:avLst/>
          </a:prstGeom>
        </p:spPr>
      </p:pic>
    </p:spTree>
    <p:extLst>
      <p:ext uri="{BB962C8B-B14F-4D97-AF65-F5344CB8AC3E}">
        <p14:creationId xmlns:p14="http://schemas.microsoft.com/office/powerpoint/2010/main" val="412477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331700"/>
            <a:ext cx="8229600" cy="5011950"/>
          </a:xfrm>
        </p:spPr>
        <p:txBody>
          <a:bodyPr/>
          <a:lstStyle/>
          <a:p>
            <a:r>
              <a:rPr lang="en-US" sz="2000" dirty="0"/>
              <a:t>Create the class </a:t>
            </a:r>
            <a:r>
              <a:rPr lang="en-US" sz="2000" b="1" dirty="0" err="1"/>
              <a:t>StringStuff</a:t>
            </a:r>
            <a:r>
              <a:rPr lang="en-US" sz="2000" dirty="0"/>
              <a:t> in BluJ</a:t>
            </a:r>
          </a:p>
          <a:p>
            <a:r>
              <a:rPr lang="en-US" sz="2000" dirty="0"/>
              <a:t>Declare a string variable named </a:t>
            </a:r>
            <a:r>
              <a:rPr lang="en-US" sz="2000" b="1" dirty="0" err="1"/>
              <a:t>beatles</a:t>
            </a:r>
            <a:r>
              <a:rPr lang="en-US" sz="2000" dirty="0"/>
              <a:t> and give it the value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johnpaulgeorgeringo</a:t>
            </a:r>
            <a:r>
              <a:rPr lang="en-US" sz="2000" dirty="0">
                <a:latin typeface="Courier New" panose="02070309020205020404" pitchFamily="49" charset="0"/>
                <a:cs typeface="Courier New" panose="02070309020205020404" pitchFamily="49" charset="0"/>
              </a:rPr>
              <a:t>”</a:t>
            </a:r>
            <a:r>
              <a:rPr lang="en-US" sz="2000" dirty="0"/>
              <a:t>.</a:t>
            </a:r>
          </a:p>
          <a:p>
            <a:r>
              <a:rPr lang="en-US" sz="2000" dirty="0"/>
              <a:t>Display the results of the following methods (using variables is optional):</a:t>
            </a:r>
          </a:p>
          <a:p>
            <a:pPr lvl="1"/>
            <a:r>
              <a:rPr lang="en-US" sz="2000" dirty="0" err="1">
                <a:latin typeface="Courier New" panose="02070309020205020404" pitchFamily="49" charset="0"/>
                <a:cs typeface="Courier New" panose="02070309020205020404" pitchFamily="49" charset="0"/>
              </a:rPr>
              <a:t>beatles.length</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beatles.indexOf</a:t>
            </a:r>
            <a:r>
              <a:rPr lang="en-US" sz="2000" dirty="0">
                <a:latin typeface="Courier New" panose="02070309020205020404" pitchFamily="49" charset="0"/>
                <a:cs typeface="Courier New" panose="02070309020205020404" pitchFamily="49" charset="0"/>
              </a:rPr>
              <a:t>(“l”); // letter l, not number 1</a:t>
            </a:r>
          </a:p>
          <a:p>
            <a:pPr lvl="1"/>
            <a:r>
              <a:rPr lang="en-US" sz="2000" dirty="0" err="1">
                <a:latin typeface="Courier New" panose="02070309020205020404" pitchFamily="49" charset="0"/>
                <a:cs typeface="Courier New" panose="02070309020205020404" pitchFamily="49" charset="0"/>
              </a:rPr>
              <a:t>beatles.substring</a:t>
            </a:r>
            <a:r>
              <a:rPr lang="en-US" sz="2000" dirty="0">
                <a:latin typeface="Courier New" panose="02070309020205020404" pitchFamily="49" charset="0"/>
                <a:cs typeface="Courier New" panose="02070309020205020404" pitchFamily="49" charset="0"/>
              </a:rPr>
              <a:t>(4,9);</a:t>
            </a:r>
          </a:p>
          <a:p>
            <a:pPr lvl="1"/>
            <a:r>
              <a:rPr lang="en-US" sz="2000" dirty="0" err="1">
                <a:latin typeface="Courier New" panose="02070309020205020404" pitchFamily="49" charset="0"/>
                <a:cs typeface="Courier New" panose="02070309020205020404" pitchFamily="49" charset="0"/>
              </a:rPr>
              <a:t>beatles.indexOf</a:t>
            </a:r>
            <a:r>
              <a:rPr lang="en-US" sz="2000" dirty="0">
                <a:latin typeface="Courier New" panose="02070309020205020404" pitchFamily="49" charset="0"/>
                <a:cs typeface="Courier New" panose="02070309020205020404" pitchFamily="49" charset="0"/>
              </a:rPr>
              <a:t>(“o”);</a:t>
            </a:r>
          </a:p>
          <a:p>
            <a:pPr lvl="1"/>
            <a:r>
              <a:rPr lang="en-US" sz="2000" dirty="0" err="1">
                <a:latin typeface="Courier New" panose="02070309020205020404" pitchFamily="49" charset="0"/>
                <a:cs typeface="Courier New" panose="02070309020205020404" pitchFamily="49" charset="0"/>
              </a:rPr>
              <a:t>beatles.substring</a:t>
            </a:r>
            <a:r>
              <a:rPr lang="en-US" sz="2000" dirty="0">
                <a:latin typeface="Courier New" panose="02070309020205020404" pitchFamily="49" charset="0"/>
                <a:cs typeface="Courier New" panose="02070309020205020404" pitchFamily="49" charset="0"/>
              </a:rPr>
              <a:t>(8);</a:t>
            </a:r>
          </a:p>
          <a:p>
            <a:pPr lvl="1"/>
            <a:r>
              <a:rPr lang="en-US" sz="2000" dirty="0" err="1">
                <a:latin typeface="Courier New" panose="02070309020205020404" pitchFamily="49" charset="0"/>
                <a:cs typeface="Courier New" panose="02070309020205020404" pitchFamily="49" charset="0"/>
              </a:rPr>
              <a:t>b</a:t>
            </a:r>
            <a:r>
              <a:rPr lang="en-US" sz="2000" dirty="0" err="1" smtClean="0">
                <a:latin typeface="Courier New" panose="02070309020205020404" pitchFamily="49" charset="0"/>
                <a:cs typeface="Courier New" panose="02070309020205020404" pitchFamily="49" charset="0"/>
              </a:rPr>
              <a:t>eatles.toUpperCase</a:t>
            </a:r>
            <a:r>
              <a:rPr lang="en-US" sz="2000" dirty="0">
                <a:latin typeface="Courier New" panose="02070309020205020404" pitchFamily="49" charset="0"/>
                <a:cs typeface="Courier New" panose="02070309020205020404" pitchFamily="49" charset="0"/>
              </a:rPr>
              <a:t>();</a:t>
            </a:r>
          </a:p>
          <a:p>
            <a:pPr lvl="1"/>
            <a:endParaRPr lang="en-US" dirty="0"/>
          </a:p>
        </p:txBody>
      </p:sp>
    </p:spTree>
    <p:extLst>
      <p:ext uri="{BB962C8B-B14F-4D97-AF65-F5344CB8AC3E}">
        <p14:creationId xmlns:p14="http://schemas.microsoft.com/office/powerpoint/2010/main" val="577335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Interactive Programs with Scanner</a:t>
            </a:r>
          </a:p>
        </p:txBody>
      </p:sp>
    </p:spTree>
    <p:extLst>
      <p:ext uri="{BB962C8B-B14F-4D97-AF65-F5344CB8AC3E}">
        <p14:creationId xmlns:p14="http://schemas.microsoft.com/office/powerpoint/2010/main" val="100799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and System.in</a:t>
            </a:r>
          </a:p>
        </p:txBody>
      </p:sp>
      <p:sp>
        <p:nvSpPr>
          <p:cNvPr id="3" name="Content Placeholder 2"/>
          <p:cNvSpPr>
            <a:spLocks noGrp="1"/>
          </p:cNvSpPr>
          <p:nvPr>
            <p:ph type="body" idx="1"/>
          </p:nvPr>
        </p:nvSpPr>
        <p:spPr/>
        <p:txBody>
          <a:bodyPr/>
          <a:lstStyle/>
          <a:p>
            <a:r>
              <a:rPr lang="en-US" altLang="en-US" sz="2200" b="1" dirty="0"/>
              <a:t>interactive program</a:t>
            </a:r>
            <a:r>
              <a:rPr lang="en-US" altLang="en-US" sz="2200" dirty="0"/>
              <a:t>: Reads input from the console.</a:t>
            </a:r>
          </a:p>
          <a:p>
            <a:pPr lvl="1"/>
            <a:r>
              <a:rPr lang="en-US" altLang="en-US" sz="2200" dirty="0"/>
              <a:t>While the program runs, it asks the user to type input.</a:t>
            </a:r>
          </a:p>
          <a:p>
            <a:pPr lvl="1"/>
            <a:r>
              <a:rPr lang="en-US" altLang="en-US" sz="2200" dirty="0"/>
              <a:t>The input typed by the user is stored in variables in the code.</a:t>
            </a:r>
          </a:p>
          <a:p>
            <a:pPr lvl="1"/>
            <a:r>
              <a:rPr lang="en-US" altLang="en-US" sz="2200" dirty="0"/>
              <a:t>Can be tricky; users are unpredictable and misbehave.</a:t>
            </a:r>
          </a:p>
          <a:p>
            <a:pPr lvl="1"/>
            <a:r>
              <a:rPr lang="en-US" altLang="en-US" sz="2200" dirty="0"/>
              <a:t>But interactive programs have more interesting behavior.</a:t>
            </a:r>
          </a:p>
          <a:p>
            <a:r>
              <a:rPr lang="en-US" altLang="en-US" sz="2200" b="1" dirty="0"/>
              <a:t>Scanner</a:t>
            </a:r>
            <a:r>
              <a:rPr lang="en-US" altLang="en-US" sz="2200" dirty="0"/>
              <a:t>: An object that can read input from many sources.</a:t>
            </a:r>
          </a:p>
          <a:p>
            <a:pPr lvl="1"/>
            <a:r>
              <a:rPr lang="en-US" altLang="en-US" sz="2200" dirty="0"/>
              <a:t>Communicates with </a:t>
            </a:r>
            <a:r>
              <a:rPr lang="en-US" altLang="en-US" sz="2200" b="1" dirty="0"/>
              <a:t>System.in</a:t>
            </a:r>
            <a:r>
              <a:rPr lang="en-US" altLang="en-US" sz="2200" dirty="0"/>
              <a:t>  (the opposite of </a:t>
            </a:r>
            <a:r>
              <a:rPr lang="en-US" altLang="en-US" sz="2200" b="1" dirty="0"/>
              <a:t>System.out</a:t>
            </a:r>
            <a:r>
              <a:rPr lang="en-US" altLang="en-US" sz="2200" dirty="0"/>
              <a:t>)</a:t>
            </a:r>
          </a:p>
          <a:p>
            <a:pPr lvl="1"/>
            <a:r>
              <a:rPr lang="en-US" altLang="en-US" sz="2200" dirty="0"/>
              <a:t>Can also read from files (Ch. 6), web sites, databases, ...</a:t>
            </a:r>
          </a:p>
        </p:txBody>
      </p:sp>
    </p:spTree>
    <p:extLst>
      <p:ext uri="{BB962C8B-B14F-4D97-AF65-F5344CB8AC3E}">
        <p14:creationId xmlns:p14="http://schemas.microsoft.com/office/powerpoint/2010/main" val="92477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Syntax</a:t>
            </a:r>
          </a:p>
        </p:txBody>
      </p:sp>
      <p:sp>
        <p:nvSpPr>
          <p:cNvPr id="3" name="Text Placeholder 2"/>
          <p:cNvSpPr>
            <a:spLocks noGrp="1"/>
          </p:cNvSpPr>
          <p:nvPr>
            <p:ph type="body" idx="1"/>
          </p:nvPr>
        </p:nvSpPr>
        <p:spPr>
          <a:xfrm>
            <a:off x="457200" y="1600201"/>
            <a:ext cx="8229600" cy="533400"/>
          </a:xfrm>
        </p:spPr>
        <p:txBody>
          <a:bodyPr/>
          <a:lstStyle/>
          <a:p>
            <a:r>
              <a:rPr lang="en-US" altLang="en-US" dirty="0"/>
              <a:t>The </a:t>
            </a:r>
            <a:r>
              <a:rPr lang="en-US" altLang="en-US" b="1" dirty="0"/>
              <a:t>Scanner </a:t>
            </a:r>
            <a:r>
              <a:rPr lang="en-US" altLang="en-US" dirty="0"/>
              <a:t>class is found in the java.util package.</a:t>
            </a:r>
          </a:p>
        </p:txBody>
      </p:sp>
      <p:pic>
        <p:nvPicPr>
          <p:cNvPr id="5" name="Picture 3" descr="Computer code reads, import java period u t I l period asterisk semicolon forward slash forward slash so you can use scanner."/>
          <p:cNvPicPr>
            <a:picLocks noChangeAspect="1"/>
          </p:cNvPicPr>
          <p:nvPr/>
        </p:nvPicPr>
        <p:blipFill>
          <a:blip r:embed="rId2"/>
          <a:stretch>
            <a:fillRect/>
          </a:stretch>
        </p:blipFill>
        <p:spPr>
          <a:xfrm>
            <a:off x="842962" y="2256924"/>
            <a:ext cx="7553325" cy="361950"/>
          </a:xfrm>
          <a:prstGeom prst="rect">
            <a:avLst/>
          </a:prstGeom>
        </p:spPr>
      </p:pic>
      <p:sp>
        <p:nvSpPr>
          <p:cNvPr id="4" name="Text Placeholder 4"/>
          <p:cNvSpPr>
            <a:spLocks noGrp="1"/>
          </p:cNvSpPr>
          <p:nvPr>
            <p:ph type="body" idx="13"/>
          </p:nvPr>
        </p:nvSpPr>
        <p:spPr>
          <a:xfrm>
            <a:off x="457200" y="3027415"/>
            <a:ext cx="8229600" cy="439685"/>
          </a:xfrm>
        </p:spPr>
        <p:txBody>
          <a:bodyPr/>
          <a:lstStyle/>
          <a:p>
            <a:r>
              <a:rPr lang="en-US" altLang="en-US" dirty="0"/>
              <a:t>Constructing a </a:t>
            </a:r>
            <a:r>
              <a:rPr lang="en-US" altLang="en-US" b="1" dirty="0"/>
              <a:t>Scanner</a:t>
            </a:r>
            <a:r>
              <a:rPr lang="en-US" altLang="en-US" dirty="0"/>
              <a:t> object to read console input:</a:t>
            </a:r>
          </a:p>
        </p:txBody>
      </p:sp>
      <p:pic>
        <p:nvPicPr>
          <p:cNvPr id="6" name="Picture 5" descr="Computer code reads, scanner name equals new scanner left parenthesis system period in right parenthesis semicolon. Example. Computer code reads, Scanner console equals new scanner left parenthesis system period in right parenthesis semicolon."/>
          <p:cNvPicPr>
            <a:picLocks noChangeAspect="1"/>
          </p:cNvPicPr>
          <p:nvPr/>
        </p:nvPicPr>
        <p:blipFill>
          <a:blip r:embed="rId3"/>
          <a:stretch>
            <a:fillRect/>
          </a:stretch>
        </p:blipFill>
        <p:spPr>
          <a:xfrm>
            <a:off x="842962" y="3771398"/>
            <a:ext cx="7458075" cy="1600200"/>
          </a:xfrm>
          <a:prstGeom prst="rect">
            <a:avLst/>
          </a:prstGeom>
        </p:spPr>
      </p:pic>
    </p:spTree>
    <p:extLst>
      <p:ext uri="{BB962C8B-B14F-4D97-AF65-F5344CB8AC3E}">
        <p14:creationId xmlns:p14="http://schemas.microsoft.com/office/powerpoint/2010/main" val="10143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Methods</a:t>
            </a:r>
          </a:p>
        </p:txBody>
      </p:sp>
      <p:graphicFrame>
        <p:nvGraphicFramePr>
          <p:cNvPr id="7" name="Table 2"/>
          <p:cNvGraphicFramePr>
            <a:graphicFrameLocks noGrp="1"/>
          </p:cNvGraphicFramePr>
          <p:nvPr>
            <p:extLst>
              <p:ext uri="{D42A27DB-BD31-4B8C-83A1-F6EECF244321}">
                <p14:modId xmlns:p14="http://schemas.microsoft.com/office/powerpoint/2010/main" val="450468311"/>
              </p:ext>
            </p:extLst>
          </p:nvPr>
        </p:nvGraphicFramePr>
        <p:xfrm>
          <a:off x="476250" y="1616075"/>
          <a:ext cx="8001000" cy="1981200"/>
        </p:xfrm>
        <a:graphic>
          <a:graphicData uri="http://schemas.openxmlformats.org/drawingml/2006/table">
            <a:tbl>
              <a:tblPr firstRow="1"/>
              <a:tblGrid>
                <a:gridCol w="2133600">
                  <a:extLst>
                    <a:ext uri="{9D8B030D-6E8A-4147-A177-3AD203B41FA5}">
                      <a16:colId xmlns:a16="http://schemas.microsoft.com/office/drawing/2014/main" val="3898127631"/>
                    </a:ext>
                  </a:extLst>
                </a:gridCol>
                <a:gridCol w="5867400">
                  <a:extLst>
                    <a:ext uri="{9D8B030D-6E8A-4147-A177-3AD203B41FA5}">
                      <a16:colId xmlns:a16="http://schemas.microsoft.com/office/drawing/2014/main" val="3337023735"/>
                    </a:ext>
                  </a:extLst>
                </a:gridCol>
              </a:tblGrid>
              <a:tr h="3778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41699261"/>
                  </a:ext>
                </a:extLst>
              </a:tr>
              <a:tr h="3889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reads an</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int </a:t>
                      </a:r>
                      <a:r>
                        <a:rPr kumimoji="0" lang="en-US" altLang="en-US" sz="2000" b="0" i="0" u="none" strike="noStrike" cap="none" normalizeH="0" baseline="0" dirty="0">
                          <a:ln>
                            <a:noFill/>
                          </a:ln>
                          <a:solidFill>
                            <a:schemeClr val="tx1"/>
                          </a:solidFill>
                          <a:effectLst/>
                          <a:latin typeface="+mn-lt"/>
                        </a:rPr>
                        <a:t>from the user and returns it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30831421"/>
                  </a:ext>
                </a:extLst>
              </a:tr>
              <a:tr h="3778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nextDouble()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reads a </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double</a:t>
                      </a:r>
                      <a:r>
                        <a:rPr kumimoji="0" lang="en-US" altLang="en-US" sz="2000" b="0" i="0" u="none" strike="noStrike" cap="none" normalizeH="0" baseline="0" dirty="0">
                          <a:ln>
                            <a:noFill/>
                          </a:ln>
                          <a:solidFill>
                            <a:schemeClr val="tx1"/>
                          </a:solidFill>
                          <a:effectLst/>
                          <a:latin typeface="+mn-lt"/>
                        </a:rPr>
                        <a:t> from the user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17173176"/>
                  </a:ext>
                </a:extLst>
              </a:tr>
              <a:tr h="3952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reads a one-word String from the user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1047163"/>
                  </a:ext>
                </a:extLst>
              </a:tr>
              <a:tr h="379413">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nextLine()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reads a one-line String from the user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98819877"/>
                  </a:ext>
                </a:extLst>
              </a:tr>
            </a:tbl>
          </a:graphicData>
        </a:graphic>
      </p:graphicFrame>
      <p:sp>
        <p:nvSpPr>
          <p:cNvPr id="3" name="Text Placeholder 3"/>
          <p:cNvSpPr>
            <a:spLocks noGrp="1"/>
          </p:cNvSpPr>
          <p:nvPr>
            <p:ph type="body" idx="1"/>
          </p:nvPr>
        </p:nvSpPr>
        <p:spPr>
          <a:xfrm>
            <a:off x="457200" y="3771900"/>
            <a:ext cx="8229600" cy="809625"/>
          </a:xfrm>
        </p:spPr>
        <p:txBody>
          <a:bodyPr/>
          <a:lstStyle/>
          <a:p>
            <a:pPr lvl="1"/>
            <a:r>
              <a:rPr lang="en-US" altLang="en-US" sz="2200" dirty="0"/>
              <a:t>Each method waits until the user presses Enter.</a:t>
            </a:r>
          </a:p>
          <a:p>
            <a:pPr lvl="1"/>
            <a:r>
              <a:rPr lang="en-US" altLang="en-US" sz="2200" dirty="0"/>
              <a:t>The value typed by the user is returned.</a:t>
            </a:r>
          </a:p>
        </p:txBody>
      </p:sp>
      <p:pic>
        <p:nvPicPr>
          <p:cNvPr id="8" name="Picture 4" descr="Computer code has 3 lines. The lines read as follows. Line 1. System period out period print left parenthesis double quote How old are you question mark double quote right parenthesis semicolon forward slash forward slash prompt. Line 2. i n t age equals console period next i n t left parenthesis right parenthesis semicolon. Line 3. System period out period print l n left parenthesis double quote You typed double quote plus age right parenthesis semicolon."/>
          <p:cNvPicPr>
            <a:picLocks noChangeAspect="1"/>
          </p:cNvPicPr>
          <p:nvPr/>
        </p:nvPicPr>
        <p:blipFill>
          <a:blip r:embed="rId2"/>
          <a:stretch>
            <a:fillRect/>
          </a:stretch>
        </p:blipFill>
        <p:spPr>
          <a:xfrm>
            <a:off x="1426588" y="4700205"/>
            <a:ext cx="7031612" cy="833822"/>
          </a:xfrm>
          <a:prstGeom prst="rect">
            <a:avLst/>
          </a:prstGeom>
        </p:spPr>
      </p:pic>
      <p:sp>
        <p:nvSpPr>
          <p:cNvPr id="4" name="Text Placeholder 5"/>
          <p:cNvSpPr>
            <a:spLocks noGrp="1"/>
          </p:cNvSpPr>
          <p:nvPr>
            <p:ph type="body" idx="13"/>
          </p:nvPr>
        </p:nvSpPr>
        <p:spPr>
          <a:xfrm>
            <a:off x="457200" y="5616840"/>
            <a:ext cx="8229600" cy="439685"/>
          </a:xfrm>
        </p:spPr>
        <p:txBody>
          <a:bodyPr/>
          <a:lstStyle/>
          <a:p>
            <a:pPr lvl="2"/>
            <a:r>
              <a:rPr lang="en-US" altLang="en-US" sz="2200" b="1" dirty="0"/>
              <a:t>prompt</a:t>
            </a:r>
            <a:r>
              <a:rPr lang="en-US" altLang="en-US" sz="2200" dirty="0"/>
              <a:t>: A message telling the user what input to type.</a:t>
            </a:r>
          </a:p>
        </p:txBody>
      </p:sp>
    </p:spTree>
    <p:extLst>
      <p:ext uri="{BB962C8B-B14F-4D97-AF65-F5344CB8AC3E}">
        <p14:creationId xmlns:p14="http://schemas.microsoft.com/office/powerpoint/2010/main" val="3059667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Example</a:t>
            </a:r>
          </a:p>
        </p:txBody>
      </p:sp>
      <p:pic>
        <p:nvPicPr>
          <p:cNvPr id="3" name="Picture 2" descr="Computer code has 10 lines. The lines read as follows. Line 1. import java period u t I l period asterisk semicolon forward slash forward slash so that I can use Scanner. Line 2. public class User input Example left brace. Line 3, indented once. public static void main left parenthesis String left bracket right bracket a r g s right parenthesis left brace. Line 4, indented twice. Scanner console equals new Scanner left parenthesis System period in right parenthesis semicolon. Line 5, indented twice. System period out period print left parenthesis double quote How old are you question mark double quote right parenthesis semicolon. Line 6, indented twice. i n t age equals console period next i n t left parenthesis right parenthesis semicolon. Line 7, indented twice. i n t years equals 65 minus age semicolon. Line 8, indented twice. System period out period print l n left parenthesis years plus double quote years to retirement exclamation point double quote right parenthesis semicolon. Line 9, indented once. right brace. Line 10. right brace. Console, user input underlined, A computer code has 2 lines. The lines read as follows. Line 1. How old are you question mark 29. Line 2. 36 years until retirement exclamation mark. The number, 29, is underlined. An illustration depicts a keyboard input giving value, 29 to computer output. The value is then directed to the term, console period next i n t left parenthesis right parenthesis, in line 6 of the first code. A stopwatch."/>
          <p:cNvPicPr>
            <a:picLocks noChangeAspect="1"/>
          </p:cNvPicPr>
          <p:nvPr/>
        </p:nvPicPr>
        <p:blipFill>
          <a:blip r:embed="rId3"/>
          <a:stretch>
            <a:fillRect/>
          </a:stretch>
        </p:blipFill>
        <p:spPr>
          <a:xfrm>
            <a:off x="761092" y="1637623"/>
            <a:ext cx="7242676" cy="4474852"/>
          </a:xfrm>
          <a:prstGeom prst="rect">
            <a:avLst/>
          </a:prstGeom>
        </p:spPr>
      </p:pic>
    </p:spTree>
    <p:extLst>
      <p:ext uri="{BB962C8B-B14F-4D97-AF65-F5344CB8AC3E}">
        <p14:creationId xmlns:p14="http://schemas.microsoft.com/office/powerpoint/2010/main" val="4090437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Example 2</a:t>
            </a:r>
          </a:p>
        </p:txBody>
      </p:sp>
      <p:pic>
        <p:nvPicPr>
          <p:cNvPr id="6" name="Picture 2" descr="Computer code has 11 lines. The lines read as follows. Line 1. import java period u t I l period asterisk semicolon forward slash forward slash so that I can use Scanner. Line 2. public class Scanner Multiply left brace. Line 3. public static void main left parenthesis String left bracket right bracket a r g s right parenthesis left brace. Line 4. Scanner console equals new Scanner left parenthesis System in right parenthesis semicolon. Line 5. System period out period print left parenthesis double quote Please type two numbers colon double quote right parenthesis semicolon. Line 6. i n t, n u m 1 equals console period next i n t left parenthesis right parenthesis semicolon. Line 7. i n t n u m 2 equals console period next i n t left parenthesis right parenthesis semicolon. Line 8. i n t product equals n u m 1 asterisk n u m 2 semicolon. Line 9. System period out period print l n left parenthesis double quote The product is double quote plus product right parenthesis semicolon. Line 10. right brace. Line 11. right brace. Output, user input underlined. Computer code output has 2 lines. Line 1. Please type two numbers colon 8, 6. Line 2. The product is 48. The numbers, 8 and 6 are underlined."/>
          <p:cNvPicPr>
            <a:picLocks noChangeAspect="1"/>
          </p:cNvPicPr>
          <p:nvPr/>
        </p:nvPicPr>
        <p:blipFill>
          <a:blip r:embed="rId3"/>
          <a:stretch>
            <a:fillRect/>
          </a:stretch>
        </p:blipFill>
        <p:spPr>
          <a:xfrm>
            <a:off x="466724" y="1604962"/>
            <a:ext cx="7029157" cy="4005263"/>
          </a:xfrm>
          <a:prstGeom prst="rect">
            <a:avLst/>
          </a:prstGeom>
        </p:spPr>
      </p:pic>
      <p:sp>
        <p:nvSpPr>
          <p:cNvPr id="3" name="Content Placeholder 3"/>
          <p:cNvSpPr>
            <a:spLocks noGrp="1"/>
          </p:cNvSpPr>
          <p:nvPr>
            <p:ph type="body" idx="1"/>
          </p:nvPr>
        </p:nvSpPr>
        <p:spPr>
          <a:xfrm>
            <a:off x="457200" y="5735850"/>
            <a:ext cx="8229600" cy="361950"/>
          </a:xfrm>
        </p:spPr>
        <p:txBody>
          <a:bodyPr/>
          <a:lstStyle/>
          <a:p>
            <a:pPr lvl="1"/>
            <a:r>
              <a:rPr lang="en-US" altLang="en-US" sz="2000" dirty="0"/>
              <a:t>The Scanner can read multiple values from one line.</a:t>
            </a:r>
            <a:endParaRPr lang="en-US" altLang="en-US" sz="1800" dirty="0"/>
          </a:p>
        </p:txBody>
      </p:sp>
    </p:spTree>
    <p:extLst>
      <p:ext uri="{BB962C8B-B14F-4D97-AF65-F5344CB8AC3E}">
        <p14:creationId xmlns:p14="http://schemas.microsoft.com/office/powerpoint/2010/main" val="307632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Objects and Classes; Strings</a:t>
            </a:r>
          </a:p>
        </p:txBody>
      </p:sp>
    </p:spTree>
    <p:extLst>
      <p:ext uri="{BB962C8B-B14F-4D97-AF65-F5344CB8AC3E}">
        <p14:creationId xmlns:p14="http://schemas.microsoft.com/office/powerpoint/2010/main" val="446307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Input Tokens</a:t>
            </a:r>
          </a:p>
        </p:txBody>
      </p:sp>
      <p:sp>
        <p:nvSpPr>
          <p:cNvPr id="5" name="Content Placeholder 2"/>
          <p:cNvSpPr>
            <a:spLocks noGrp="1"/>
          </p:cNvSpPr>
          <p:nvPr>
            <p:ph type="body" idx="1"/>
          </p:nvPr>
        </p:nvSpPr>
        <p:spPr>
          <a:xfrm>
            <a:off x="457200" y="1600200"/>
            <a:ext cx="8229600" cy="1719470"/>
          </a:xfrm>
        </p:spPr>
        <p:txBody>
          <a:bodyPr/>
          <a:lstStyle/>
          <a:p>
            <a:r>
              <a:rPr lang="en-US" altLang="en-US" sz="2000" b="1" dirty="0"/>
              <a:t>token</a:t>
            </a:r>
            <a:r>
              <a:rPr lang="en-US" altLang="en-US" sz="2000" dirty="0"/>
              <a:t>: A unit of user input, as read by the Scanner.</a:t>
            </a:r>
          </a:p>
          <a:p>
            <a:pPr lvl="1"/>
            <a:r>
              <a:rPr lang="en-US" altLang="en-US" sz="2000" dirty="0"/>
              <a:t>Tokens are separated by </a:t>
            </a:r>
            <a:r>
              <a:rPr lang="en-US" altLang="en-US" sz="2000" b="1" dirty="0"/>
              <a:t>whitespace</a:t>
            </a:r>
            <a:r>
              <a:rPr lang="en-US" altLang="en-US" sz="2000" dirty="0"/>
              <a:t> (spaces, tabs, new lines).</a:t>
            </a:r>
          </a:p>
          <a:p>
            <a:pPr lvl="1"/>
            <a:r>
              <a:rPr lang="en-US" altLang="en-US" sz="2000" dirty="0"/>
              <a:t>How many tokens appear on the following line of input?</a:t>
            </a:r>
          </a:p>
          <a:p>
            <a:pPr lvl="1">
              <a:lnSpc>
                <a:spcPct val="80000"/>
              </a:lnSpc>
              <a:buFontTx/>
              <a:buNone/>
            </a:pPr>
            <a:r>
              <a:rPr lang="en-US" altLang="en-US" sz="2000" dirty="0">
                <a:latin typeface="Courier New" panose="02070309020205020404" pitchFamily="49" charset="0"/>
                <a:cs typeface="Courier New" panose="02070309020205020404" pitchFamily="49" charset="0"/>
              </a:rPr>
              <a:t>	23  John Smith   42.0  “Hello world”  $2.50 “19”</a:t>
            </a:r>
          </a:p>
        </p:txBody>
      </p:sp>
      <p:sp>
        <p:nvSpPr>
          <p:cNvPr id="6" name="Content Placeholder 3"/>
          <p:cNvSpPr>
            <a:spLocks noGrp="1"/>
          </p:cNvSpPr>
          <p:nvPr>
            <p:ph type="body" idx="13"/>
          </p:nvPr>
        </p:nvSpPr>
        <p:spPr>
          <a:xfrm>
            <a:off x="457200" y="3386346"/>
            <a:ext cx="8229600" cy="486256"/>
          </a:xfrm>
        </p:spPr>
        <p:txBody>
          <a:bodyPr/>
          <a:lstStyle/>
          <a:p>
            <a:r>
              <a:rPr lang="en-US" altLang="en-US" sz="2200" dirty="0"/>
              <a:t>When a token is not the type you ask for, it crashes.</a:t>
            </a:r>
          </a:p>
        </p:txBody>
      </p:sp>
      <p:pic>
        <p:nvPicPr>
          <p:cNvPr id="9" name="Picture 4" descr="Computer code has 2 lines. The lines read as follows. Line 1. System period out period print left parenthesis double quote What is your age question mark double quote right parenthesis semicolon. Line 2. i n t age equals console period next i n t left parenthesis right parenthesis semicolon. Computer code output has 4 lines. The lines read as follows. Line 1. What is your age question mark Timmy. Line 2. java period u t I l period Input Mismatch Exception. Line 3, intended once. at java period u t I l period Scanner period next left parenthesis Unknown Source right parenthesis. Line 4, intended once. at java period u t I l period Scanner period next i n t left parenthesis Unknown Source right parenthesis. The code goes on."/>
          <p:cNvPicPr>
            <a:picLocks noChangeAspect="1"/>
          </p:cNvPicPr>
          <p:nvPr/>
        </p:nvPicPr>
        <p:blipFill>
          <a:blip r:embed="rId2"/>
          <a:stretch>
            <a:fillRect/>
          </a:stretch>
        </p:blipFill>
        <p:spPr>
          <a:xfrm>
            <a:off x="1282562" y="3939278"/>
            <a:ext cx="7076146" cy="2377650"/>
          </a:xfrm>
          <a:prstGeom prst="rect">
            <a:avLst/>
          </a:prstGeom>
        </p:spPr>
      </p:pic>
    </p:spTree>
    <p:extLst>
      <p:ext uri="{BB962C8B-B14F-4D97-AF65-F5344CB8AC3E}">
        <p14:creationId xmlns:p14="http://schemas.microsoft.com/office/powerpoint/2010/main" val="644505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Strings as User Input</a:t>
            </a:r>
          </a:p>
        </p:txBody>
      </p:sp>
      <p:sp>
        <p:nvSpPr>
          <p:cNvPr id="5" name="Content Placeholder 2"/>
          <p:cNvSpPr>
            <a:spLocks noGrp="1"/>
          </p:cNvSpPr>
          <p:nvPr>
            <p:ph type="body" idx="1"/>
          </p:nvPr>
        </p:nvSpPr>
        <p:spPr>
          <a:xfrm>
            <a:off x="457200" y="1600201"/>
            <a:ext cx="8229600" cy="457146"/>
          </a:xfrm>
        </p:spPr>
        <p:txBody>
          <a:bodyPr/>
          <a:lstStyle/>
          <a:p>
            <a:pPr indent="-256032"/>
            <a:r>
              <a:rPr lang="en-US" altLang="en-US" sz="2200" dirty="0">
                <a:latin typeface="Courier New" panose="02070309020205020404" pitchFamily="49" charset="0"/>
                <a:cs typeface="Courier New" panose="02070309020205020404" pitchFamily="49" charset="0"/>
              </a:rPr>
              <a:t>Scanner</a:t>
            </a:r>
            <a:r>
              <a:rPr lang="en-US" altLang="en-US" sz="2200" dirty="0"/>
              <a:t>’s </a:t>
            </a:r>
            <a:r>
              <a:rPr lang="en-US" altLang="en-US" sz="2200" dirty="0">
                <a:latin typeface="Courier New" panose="02070309020205020404" pitchFamily="49" charset="0"/>
                <a:cs typeface="Courier New" panose="02070309020205020404" pitchFamily="49" charset="0"/>
              </a:rPr>
              <a:t>next</a:t>
            </a:r>
            <a:r>
              <a:rPr lang="en-US" altLang="en-US" sz="2200" dirty="0"/>
              <a:t> method reads a word of input as a </a:t>
            </a:r>
            <a:r>
              <a:rPr lang="en-US" altLang="en-US" sz="2200" dirty="0">
                <a:latin typeface="Courier New" panose="02070309020205020404" pitchFamily="49" charset="0"/>
                <a:cs typeface="Courier New" panose="02070309020205020404" pitchFamily="49" charset="0"/>
              </a:rPr>
              <a:t>String.</a:t>
            </a:r>
          </a:p>
        </p:txBody>
      </p:sp>
      <p:pic>
        <p:nvPicPr>
          <p:cNvPr id="7" name="Picture 3" descr="Computer code has 5 lines. The lines read as follows. Line 1. Scanner console equals new Scanner left parenthesis System period in right parenthesis semicolon. Line 2. System period out period print left parenthesis double quote What is your name question mark double quote right parenthesis semicolon. Line 3. String name equals console period next left parenthesis right parenthesis semicolon. Line 4. name equals name period to Upper Case left parenthesis right parenthesis semicolon. Line 5. System period out period print l n left parenthesis name plus double quote has double quote plus name period length left parenthesis right parenthesis plus double quote letters and starts with double quote plus name period substring left parenthesis 0 comma 1 right parenthesis right parenthesis semicolon. Computer code output has 2 lines. The lines read as follows. Line 1. What is your name question mark, C h a m I l l I o n a I r e. Line 2. CHAMILLIONAIRE has 14 letters and starts with c. The word, Chamillionaire, is underlined."/>
          <p:cNvPicPr>
            <a:picLocks noChangeAspect="1"/>
          </p:cNvPicPr>
          <p:nvPr/>
        </p:nvPicPr>
        <p:blipFill>
          <a:blip r:embed="rId2"/>
          <a:stretch>
            <a:fillRect/>
          </a:stretch>
        </p:blipFill>
        <p:spPr>
          <a:xfrm>
            <a:off x="1019175" y="2218861"/>
            <a:ext cx="6877050" cy="2344078"/>
          </a:xfrm>
          <a:prstGeom prst="rect">
            <a:avLst/>
          </a:prstGeom>
        </p:spPr>
      </p:pic>
      <p:sp>
        <p:nvSpPr>
          <p:cNvPr id="6" name="Content Placeholder 4"/>
          <p:cNvSpPr>
            <a:spLocks noGrp="1"/>
          </p:cNvSpPr>
          <p:nvPr>
            <p:ph type="body" idx="13"/>
          </p:nvPr>
        </p:nvSpPr>
        <p:spPr>
          <a:xfrm>
            <a:off x="457200" y="4702707"/>
            <a:ext cx="8229600" cy="385924"/>
          </a:xfrm>
        </p:spPr>
        <p:txBody>
          <a:bodyPr/>
          <a:lstStyle/>
          <a:p>
            <a:pPr indent="-256032"/>
            <a:r>
              <a:rPr lang="en-US" altLang="en-US" sz="2200" dirty="0"/>
              <a:t>The </a:t>
            </a:r>
            <a:r>
              <a:rPr lang="en-US" altLang="en-US" sz="2200" dirty="0">
                <a:latin typeface="Courier New" panose="02070309020205020404" pitchFamily="49" charset="0"/>
                <a:cs typeface="Courier New" panose="02070309020205020404" pitchFamily="49" charset="0"/>
              </a:rPr>
              <a:t>nextLine</a:t>
            </a:r>
            <a:r>
              <a:rPr lang="en-US" altLang="en-US" sz="2200" dirty="0"/>
              <a:t> method reads a line of input as a </a:t>
            </a:r>
            <a:r>
              <a:rPr lang="en-US" altLang="en-US" sz="2200" dirty="0">
                <a:latin typeface="Courier New" panose="02070309020205020404" pitchFamily="49" charset="0"/>
                <a:cs typeface="Courier New" panose="02070309020205020404" pitchFamily="49" charset="0"/>
              </a:rPr>
              <a:t>String</a:t>
            </a:r>
            <a:r>
              <a:rPr lang="en-US" altLang="en-US" sz="2200" b="1" dirty="0"/>
              <a:t>.</a:t>
            </a:r>
          </a:p>
        </p:txBody>
      </p:sp>
      <p:pic>
        <p:nvPicPr>
          <p:cNvPr id="8" name="Picture 5" descr="Computer code has 2 lines. The lines read as follows. Line 1. System period out period print left parenthesis double quote what is your address question mark double quote right parenthesis semicolon. Line 2. String address equals console period next line left parenthesis right parenthesis semicolon. "/>
          <p:cNvPicPr>
            <a:picLocks noChangeAspect="1"/>
          </p:cNvPicPr>
          <p:nvPr/>
        </p:nvPicPr>
        <p:blipFill>
          <a:blip r:embed="rId3"/>
          <a:stretch>
            <a:fillRect/>
          </a:stretch>
        </p:blipFill>
        <p:spPr>
          <a:xfrm>
            <a:off x="1019175" y="5349427"/>
            <a:ext cx="6181725" cy="619125"/>
          </a:xfrm>
          <a:prstGeom prst="rect">
            <a:avLst/>
          </a:prstGeom>
        </p:spPr>
      </p:pic>
    </p:spTree>
    <p:extLst>
      <p:ext uri="{BB962C8B-B14F-4D97-AF65-F5344CB8AC3E}">
        <p14:creationId xmlns:p14="http://schemas.microsoft.com/office/powerpoint/2010/main" val="3451128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419225"/>
            <a:ext cx="8229600" cy="4610100"/>
          </a:xfrm>
        </p:spPr>
        <p:txBody>
          <a:bodyPr/>
          <a:lstStyle/>
          <a:p>
            <a:r>
              <a:rPr lang="en-US" sz="2000" dirty="0"/>
              <a:t>In the </a:t>
            </a:r>
            <a:r>
              <a:rPr lang="en-US" sz="2000" dirty="0" err="1"/>
              <a:t>StringStuff</a:t>
            </a:r>
            <a:r>
              <a:rPr lang="en-US" sz="2000" dirty="0"/>
              <a:t> class, add the following line to the top of your code:</a:t>
            </a:r>
          </a:p>
          <a:p>
            <a:pPr lvl="1"/>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java.util</a:t>
            </a:r>
            <a:r>
              <a:rPr lang="en-US" sz="2000" dirty="0">
                <a:latin typeface="Courier New" panose="02070309020205020404" pitchFamily="49" charset="0"/>
                <a:cs typeface="Courier New" panose="02070309020205020404" pitchFamily="49" charset="0"/>
              </a:rPr>
              <a:t>.*;</a:t>
            </a:r>
          </a:p>
          <a:p>
            <a:r>
              <a:rPr lang="en-US" sz="2000" dirty="0"/>
              <a:t>Create a Scanner object named </a:t>
            </a:r>
            <a:r>
              <a:rPr lang="en-US" sz="2000" b="1" dirty="0"/>
              <a:t>keyboard</a:t>
            </a:r>
            <a:r>
              <a:rPr lang="en-US" sz="2000" dirty="0"/>
              <a:t> for system input.</a:t>
            </a:r>
          </a:p>
          <a:p>
            <a:r>
              <a:rPr lang="en-US" sz="2000" dirty="0"/>
              <a:t>Add the following code to your program:</a:t>
            </a:r>
          </a:p>
          <a:p>
            <a:pPr lvl="1"/>
            <a:r>
              <a:rPr lang="en-US" sz="2000" dirty="0"/>
              <a:t>Prompt the user to enter their first name. </a:t>
            </a:r>
          </a:p>
          <a:p>
            <a:pPr lvl="1"/>
            <a:r>
              <a:rPr lang="en-US" sz="2000" dirty="0"/>
              <a:t>Prompt the user to enter how many siblings they have (it’s OK to enter 0 if the user is an only child).</a:t>
            </a:r>
          </a:p>
          <a:p>
            <a:pPr lvl="1"/>
            <a:r>
              <a:rPr lang="en-US" sz="2000" dirty="0"/>
              <a:t>Prompt the user to enter the name of their favorite soccer team (be sure the team name has more than one word).</a:t>
            </a:r>
          </a:p>
          <a:p>
            <a:r>
              <a:rPr lang="en-US" sz="2000" dirty="0"/>
              <a:t>Display the three input data times in a single sentence.</a:t>
            </a:r>
          </a:p>
        </p:txBody>
      </p:sp>
    </p:spTree>
    <p:extLst>
      <p:ext uri="{BB962C8B-B14F-4D97-AF65-F5344CB8AC3E}">
        <p14:creationId xmlns:p14="http://schemas.microsoft.com/office/powerpoint/2010/main" val="4274102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Text Placeholder 2"/>
          <p:cNvSpPr>
            <a:spLocks noGrp="1"/>
          </p:cNvSpPr>
          <p:nvPr>
            <p:ph type="body" idx="1"/>
          </p:nvPr>
        </p:nvSpPr>
        <p:spPr/>
        <p:txBody>
          <a:bodyPr/>
          <a:lstStyle/>
          <a:p>
            <a:pPr indent="-256032">
              <a:tabLst>
                <a:tab pos="1141413" algn="l"/>
                <a:tab pos="2173288" algn="l"/>
              </a:tabLst>
            </a:pPr>
            <a:r>
              <a:rPr lang="en-US" altLang="en-US" sz="2000" b="1" dirty="0"/>
              <a:t>class</a:t>
            </a:r>
            <a:r>
              <a:rPr lang="en-US" altLang="en-US" sz="2000" dirty="0"/>
              <a:t>: A program entity that represents either:</a:t>
            </a:r>
          </a:p>
          <a:p>
            <a:pPr marL="690563" lvl="1" indent="-233363">
              <a:buFontTx/>
              <a:buNone/>
              <a:tabLst>
                <a:tab pos="1141413" algn="l"/>
                <a:tab pos="2173288" algn="l"/>
              </a:tabLst>
            </a:pPr>
            <a:r>
              <a:rPr lang="en-US" altLang="en-US" sz="2000" dirty="0"/>
              <a:t>	1.	A program / module,  or</a:t>
            </a:r>
          </a:p>
          <a:p>
            <a:pPr marL="690563" lvl="1" indent="-233363">
              <a:buFontTx/>
              <a:buNone/>
              <a:tabLst>
                <a:tab pos="1141413" algn="l"/>
                <a:tab pos="2173288" algn="l"/>
              </a:tabLst>
            </a:pPr>
            <a:r>
              <a:rPr lang="en-US" altLang="en-US" sz="2000" dirty="0"/>
              <a:t>	2.	A type of objects.</a:t>
            </a:r>
          </a:p>
          <a:p>
            <a:pPr marL="740664" lvl="1" indent="-283464">
              <a:tabLst>
                <a:tab pos="1141413" algn="l"/>
                <a:tab pos="2173288" algn="l"/>
              </a:tabLst>
            </a:pPr>
            <a:r>
              <a:rPr lang="en-US" altLang="en-US" sz="2000" dirty="0"/>
              <a:t>A class is a blueprint or template for constructing objects.</a:t>
            </a:r>
          </a:p>
          <a:p>
            <a:pPr marL="740664" lvl="1" indent="-283464">
              <a:tabLst>
                <a:tab pos="1141413" algn="l"/>
                <a:tab pos="2173288" algn="l"/>
              </a:tabLst>
            </a:pPr>
            <a:r>
              <a:rPr lang="en-US" altLang="en-US" sz="2000" dirty="0"/>
              <a:t>Example: The </a:t>
            </a:r>
            <a:r>
              <a:rPr lang="en-US" altLang="en-US" sz="2000" dirty="0">
                <a:latin typeface="Courier New" panose="02070309020205020404" pitchFamily="49" charset="0"/>
                <a:cs typeface="Courier New" panose="02070309020205020404" pitchFamily="49" charset="0"/>
              </a:rPr>
              <a:t>DrawingPanel </a:t>
            </a:r>
            <a:r>
              <a:rPr lang="en-US" altLang="en-US" sz="2000" dirty="0"/>
              <a:t>class (type) is a template for</a:t>
            </a:r>
            <a:br>
              <a:rPr lang="en-US" altLang="en-US" sz="2000" dirty="0"/>
            </a:br>
            <a:r>
              <a:rPr lang="en-US" altLang="en-US" sz="2000" dirty="0"/>
              <a:t>creating many </a:t>
            </a:r>
            <a:r>
              <a:rPr lang="en-US" altLang="en-US" sz="2000" dirty="0">
                <a:latin typeface="Courier New" panose="02070309020205020404" pitchFamily="49" charset="0"/>
                <a:cs typeface="Courier New" panose="02070309020205020404" pitchFamily="49" charset="0"/>
              </a:rPr>
              <a:t>DrawingPanel</a:t>
            </a:r>
            <a:r>
              <a:rPr lang="en-US" altLang="en-US" sz="2000" b="1" dirty="0"/>
              <a:t> </a:t>
            </a:r>
            <a:r>
              <a:rPr lang="en-US" altLang="en-US" sz="2000" dirty="0"/>
              <a:t>objects (windows).</a:t>
            </a:r>
          </a:p>
          <a:p>
            <a:pPr lvl="2" indent="-228600">
              <a:tabLst>
                <a:tab pos="1141413" algn="l"/>
                <a:tab pos="2173288" algn="l"/>
              </a:tabLst>
            </a:pPr>
            <a:r>
              <a:rPr lang="en-US" altLang="en-US" sz="2000" dirty="0"/>
              <a:t>Java has 1000s of classes. Later (Ch.8) we will write our own.</a:t>
            </a:r>
            <a:endParaRPr lang="en-US" altLang="en-US" sz="2000" b="1" dirty="0"/>
          </a:p>
          <a:p>
            <a:pPr indent="-256032">
              <a:tabLst>
                <a:tab pos="1141413" algn="l"/>
                <a:tab pos="2173288" algn="l"/>
              </a:tabLst>
            </a:pPr>
            <a:r>
              <a:rPr lang="en-US" altLang="en-US" sz="2000" b="1" dirty="0"/>
              <a:t>object: An entity that combines data and behavior.</a:t>
            </a:r>
          </a:p>
          <a:p>
            <a:pPr marL="740664" lvl="1" indent="-283464">
              <a:tabLst>
                <a:tab pos="1141413" algn="l"/>
                <a:tab pos="2173288" algn="l"/>
              </a:tabLst>
            </a:pPr>
            <a:r>
              <a:rPr lang="en-US" altLang="en-US" sz="2000" b="1" dirty="0"/>
              <a:t>object-oriented programming (OOP)</a:t>
            </a:r>
            <a:r>
              <a:rPr lang="en-US" altLang="en-US" sz="2000" dirty="0"/>
              <a:t>: Programs that perform their behavior as interactions between objects.</a:t>
            </a:r>
          </a:p>
        </p:txBody>
      </p:sp>
    </p:spTree>
    <p:extLst>
      <p:ext uri="{BB962C8B-B14F-4D97-AF65-F5344CB8AC3E}">
        <p14:creationId xmlns:p14="http://schemas.microsoft.com/office/powerpoint/2010/main" val="412387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idx="1"/>
          </p:nvPr>
        </p:nvSpPr>
        <p:spPr>
          <a:xfrm>
            <a:off x="457199" y="1600201"/>
            <a:ext cx="5728102" cy="2345634"/>
          </a:xfrm>
        </p:spPr>
        <p:txBody>
          <a:bodyPr/>
          <a:lstStyle/>
          <a:p>
            <a:pPr indent="-256032">
              <a:tabLst>
                <a:tab pos="1997075" algn="l"/>
              </a:tabLst>
            </a:pPr>
            <a:r>
              <a:rPr lang="en-US" altLang="en-US" sz="2200" b="1" dirty="0"/>
              <a:t>object:</a:t>
            </a:r>
            <a:r>
              <a:rPr lang="en-US" altLang="en-US" sz="2200" dirty="0"/>
              <a:t> An entity that contains data and behavior.</a:t>
            </a:r>
          </a:p>
          <a:p>
            <a:pPr marL="740664" lvl="1" indent="-283464">
              <a:tabLst>
                <a:tab pos="1997075" algn="l"/>
              </a:tabLst>
            </a:pPr>
            <a:r>
              <a:rPr lang="en-US" altLang="en-US" sz="2200" b="1" dirty="0"/>
              <a:t>data: </a:t>
            </a:r>
            <a:r>
              <a:rPr lang="en-US" altLang="en-US" sz="2200" dirty="0"/>
              <a:t>variables inside the object</a:t>
            </a:r>
          </a:p>
          <a:p>
            <a:pPr marL="740664" lvl="1" indent="-283464">
              <a:tabLst>
                <a:tab pos="1997075" algn="l"/>
              </a:tabLst>
            </a:pPr>
            <a:r>
              <a:rPr lang="en-US" altLang="en-US" sz="2200" b="1" dirty="0"/>
              <a:t>behavior:</a:t>
            </a:r>
            <a:r>
              <a:rPr lang="en-US" altLang="en-US" sz="2200" dirty="0"/>
              <a:t> methods inside the object</a:t>
            </a:r>
          </a:p>
          <a:p>
            <a:pPr lvl="2" indent="-228600">
              <a:tabLst>
                <a:tab pos="1997075" algn="l"/>
              </a:tabLst>
            </a:pPr>
            <a:r>
              <a:rPr lang="en-US" altLang="en-US" sz="2200" dirty="0"/>
              <a:t>You interact with the methods;</a:t>
            </a:r>
            <a:br>
              <a:rPr lang="en-US" altLang="en-US" sz="2200" dirty="0"/>
            </a:br>
            <a:r>
              <a:rPr lang="en-US" altLang="en-US" sz="2200" dirty="0"/>
              <a:t>the data is hidden in the object.</a:t>
            </a:r>
          </a:p>
        </p:txBody>
      </p:sp>
      <p:pic>
        <p:nvPicPr>
          <p:cNvPr id="6" name="Picture 3" descr="A circle has a perimeter divided into 6 sections. In the center of the circle are shapes. The segments in the perimeter of the circle are methods, behavior. The shapes in the center of the circle are fields, sha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875" y="1974273"/>
            <a:ext cx="2274090" cy="1385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4"/>
          <p:cNvSpPr>
            <a:spLocks noGrp="1"/>
          </p:cNvSpPr>
          <p:nvPr>
            <p:ph type="body" idx="13"/>
          </p:nvPr>
        </p:nvSpPr>
        <p:spPr>
          <a:xfrm>
            <a:off x="457200" y="4046590"/>
            <a:ext cx="6438900" cy="1925585"/>
          </a:xfrm>
        </p:spPr>
        <p:txBody>
          <a:bodyPr/>
          <a:lstStyle/>
          <a:p>
            <a:pPr indent="-256032">
              <a:tabLst>
                <a:tab pos="1997075" algn="l"/>
              </a:tabLst>
            </a:pPr>
            <a:r>
              <a:rPr lang="en-US" altLang="en-US" sz="2200" dirty="0"/>
              <a:t>Constructing (creating) an object:</a:t>
            </a:r>
          </a:p>
          <a:p>
            <a:pPr marL="639763" lvl="1" indent="-246063">
              <a:buFontTx/>
              <a:buNone/>
              <a:tabLst>
                <a:tab pos="1997075" algn="l"/>
              </a:tabLst>
            </a:pPr>
            <a:r>
              <a:rPr lang="en-US" altLang="en-US" sz="2200" b="1" dirty="0"/>
              <a:t>Type</a:t>
            </a:r>
            <a:r>
              <a:rPr lang="en-US" altLang="en-US" sz="2200" dirty="0"/>
              <a:t> </a:t>
            </a:r>
            <a:r>
              <a:rPr lang="en-US" altLang="en-US" sz="2200" b="1" dirty="0"/>
              <a:t>objectName</a:t>
            </a:r>
            <a:r>
              <a:rPr lang="en-US" altLang="en-US" sz="2200" dirty="0"/>
              <a:t> =</a:t>
            </a:r>
            <a:r>
              <a:rPr lang="en-US" altLang="en-US" sz="2200" dirty="0">
                <a:latin typeface="Courier New" panose="02070309020205020404" pitchFamily="49" charset="0"/>
                <a:cs typeface="Courier New" panose="02070309020205020404" pitchFamily="49" charset="0"/>
              </a:rPr>
              <a:t> new </a:t>
            </a:r>
            <a:r>
              <a:rPr lang="en-US" altLang="en-US" sz="2200" b="1" dirty="0"/>
              <a:t>Type</a:t>
            </a:r>
            <a:r>
              <a:rPr lang="en-US" altLang="en-US" sz="2200" dirty="0"/>
              <a:t>(</a:t>
            </a:r>
            <a:r>
              <a:rPr lang="en-US" altLang="en-US" sz="2200" b="1" dirty="0"/>
              <a:t>parameters</a:t>
            </a:r>
            <a:r>
              <a:rPr lang="en-US" altLang="en-US" sz="2200" dirty="0"/>
              <a:t>;</a:t>
            </a:r>
          </a:p>
          <a:p>
            <a:pPr indent="-256032">
              <a:tabLst>
                <a:tab pos="1997075" algn="l"/>
              </a:tabLst>
            </a:pPr>
            <a:r>
              <a:rPr lang="en-US" altLang="en-US" sz="2200" dirty="0"/>
              <a:t>Calling an object’s method:</a:t>
            </a:r>
          </a:p>
          <a:p>
            <a:pPr marL="639763" lvl="1" indent="-246063">
              <a:buFontTx/>
              <a:buNone/>
              <a:tabLst>
                <a:tab pos="1997075" algn="l"/>
              </a:tabLst>
            </a:pPr>
            <a:r>
              <a:rPr lang="en-US" altLang="en-US" sz="2200" b="1" dirty="0"/>
              <a:t>objectName</a:t>
            </a:r>
            <a:r>
              <a:rPr lang="en-US" altLang="en-US" sz="2200" dirty="0"/>
              <a:t>.</a:t>
            </a:r>
            <a:r>
              <a:rPr lang="en-US" altLang="en-US" sz="2200" b="1" dirty="0"/>
              <a:t>methodName</a:t>
            </a:r>
            <a:r>
              <a:rPr lang="en-US" altLang="en-US" sz="2200" dirty="0"/>
              <a:t>(</a:t>
            </a:r>
            <a:r>
              <a:rPr lang="en-US" altLang="en-US" sz="2200" b="1" dirty="0"/>
              <a:t>parameters</a:t>
            </a:r>
            <a:r>
              <a:rPr lang="en-US" altLang="en-US" sz="2200" dirty="0"/>
              <a:t>);</a:t>
            </a:r>
            <a:endParaRPr lang="en-US" sz="2200" dirty="0"/>
          </a:p>
        </p:txBody>
      </p:sp>
    </p:spTree>
    <p:extLst>
      <p:ext uri="{BB962C8B-B14F-4D97-AF65-F5344CB8AC3E}">
        <p14:creationId xmlns:p14="http://schemas.microsoft.com/office/powerpoint/2010/main" val="247066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Blueprint Analogy</a:t>
            </a:r>
          </a:p>
        </p:txBody>
      </p:sp>
      <p:pic>
        <p:nvPicPr>
          <p:cNvPr id="4" name="Picture 2" descr="A blueprint analogy. In the I Pod blueprint factory, states and behaviors are as follows. State, current song, volume, battery life. Behavior, power on or off, change station or song, change volume, choose random song. The blueprint factory creates 3 different I pods. Each I pod has the same behavior list as the blueprint factory but unique states, as follows. I pod 1, states. Song, 1 million miles. Volume, 17. Battery life, 2.5 hours. I pod 2, states. Song, letting you. Volume, 9. Battery life, 3.41 hours. I pod 3, states. Song, discipline. Volume, 24. Battery life, 1.8 hours."/>
          <p:cNvPicPr>
            <a:picLocks noChangeAspect="1"/>
          </p:cNvPicPr>
          <p:nvPr/>
        </p:nvPicPr>
        <p:blipFill>
          <a:blip r:embed="rId2"/>
          <a:stretch>
            <a:fillRect/>
          </a:stretch>
        </p:blipFill>
        <p:spPr>
          <a:xfrm>
            <a:off x="457200" y="1638299"/>
            <a:ext cx="7592381" cy="4476751"/>
          </a:xfrm>
          <a:prstGeom prst="rect">
            <a:avLst/>
          </a:prstGeom>
        </p:spPr>
      </p:pic>
    </p:spTree>
    <p:extLst>
      <p:ext uri="{BB962C8B-B14F-4D97-AF65-F5344CB8AC3E}">
        <p14:creationId xmlns:p14="http://schemas.microsoft.com/office/powerpoint/2010/main" val="305056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1</a:t>
            </a:r>
          </a:p>
        </p:txBody>
      </p:sp>
      <p:sp>
        <p:nvSpPr>
          <p:cNvPr id="3" name="Content Placeholder 2"/>
          <p:cNvSpPr>
            <a:spLocks noGrp="1"/>
          </p:cNvSpPr>
          <p:nvPr>
            <p:ph type="body" idx="1"/>
          </p:nvPr>
        </p:nvSpPr>
        <p:spPr>
          <a:xfrm>
            <a:off x="457200" y="1600201"/>
            <a:ext cx="8229600" cy="1809750"/>
          </a:xfrm>
        </p:spPr>
        <p:txBody>
          <a:bodyPr/>
          <a:lstStyle/>
          <a:p>
            <a:r>
              <a:rPr lang="en-US" altLang="en-US" b="1" dirty="0"/>
              <a:t>string</a:t>
            </a:r>
            <a:r>
              <a:rPr lang="en-US" altLang="en-US" dirty="0"/>
              <a:t>: A sequence of text characters.</a:t>
            </a:r>
          </a:p>
          <a:p>
            <a:pPr lvl="1">
              <a:buFontTx/>
              <a:buNone/>
            </a:pPr>
            <a:r>
              <a:rPr lang="en-US" altLang="en-US" dirty="0"/>
              <a:t>	</a:t>
            </a: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b="1" dirty="0"/>
              <a:t>name</a:t>
            </a:r>
            <a:r>
              <a:rPr lang="en-US" altLang="en-US" dirty="0"/>
              <a:t> = “</a:t>
            </a:r>
            <a:r>
              <a:rPr lang="en-US" altLang="en-US" b="1" dirty="0"/>
              <a:t>text</a:t>
            </a:r>
            <a:r>
              <a:rPr lang="en-US" altLang="en-US" dirty="0"/>
              <a:t>”;</a:t>
            </a:r>
          </a:p>
          <a:p>
            <a:pPr lvl="1">
              <a:buFontTx/>
              <a:buNone/>
            </a:pPr>
            <a:r>
              <a:rPr lang="en-US" altLang="en-US" dirty="0"/>
              <a:t>	</a:t>
            </a: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b="1" dirty="0"/>
              <a:t>name</a:t>
            </a:r>
            <a:r>
              <a:rPr lang="en-US" altLang="en-US" dirty="0"/>
              <a:t> = </a:t>
            </a:r>
            <a:r>
              <a:rPr lang="en-US" altLang="en-US" b="1" dirty="0"/>
              <a:t>expression</a:t>
            </a:r>
            <a:r>
              <a:rPr lang="en-US" altLang="en-US" dirty="0"/>
              <a:t>;</a:t>
            </a:r>
          </a:p>
          <a:p>
            <a:pPr lvl="1"/>
            <a:r>
              <a:rPr lang="en-US" altLang="en-US" dirty="0"/>
              <a:t>Examples:</a:t>
            </a:r>
            <a:endParaRPr lang="en-US" altLang="en-US" b="1" dirty="0"/>
          </a:p>
        </p:txBody>
      </p:sp>
      <p:pic>
        <p:nvPicPr>
          <p:cNvPr id="4" name="Picture 3" descr="Computer code has 4 lines. The lines read as follows. Line 1. String name equals double quote Marla Singer double quote. Line 2. i n t, x equals 3 semicolon. Line 3. i n t, y equals 5 semicolon. Line 4. String point equals double quote left parenthesis double quote plus x plus double quote comma double quote plus y plus double quote right parenthesis double quote semicolon."/>
          <p:cNvPicPr>
            <a:picLocks noChangeAspect="1"/>
          </p:cNvPicPr>
          <p:nvPr/>
        </p:nvPicPr>
        <p:blipFill>
          <a:blip r:embed="rId2"/>
          <a:stretch>
            <a:fillRect/>
          </a:stretch>
        </p:blipFill>
        <p:spPr>
          <a:xfrm>
            <a:off x="1314450" y="3567112"/>
            <a:ext cx="6934200" cy="1743075"/>
          </a:xfrm>
          <a:prstGeom prst="rect">
            <a:avLst/>
          </a:prstGeom>
        </p:spPr>
      </p:pic>
    </p:spTree>
    <p:extLst>
      <p:ext uri="{BB962C8B-B14F-4D97-AF65-F5344CB8AC3E}">
        <p14:creationId xmlns:p14="http://schemas.microsoft.com/office/powerpoint/2010/main" val="318920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as Parameters</a:t>
            </a:r>
          </a:p>
        </p:txBody>
      </p:sp>
      <p:pic>
        <p:nvPicPr>
          <p:cNvPr id="5" name="Picture 2" descr="Computer code has 10 lines. The lines read as follows. Line 1. public class String Parameters left brace. Line 2, indented once. public static void main left parenthesis String left bracket right bracket a r g s right parenthesis left brace. Line 3, indented twice. Say Hello left parenthesis double quote Marty double quote right parenthesis semicolon. Line 4, indented twice. String teacher equals double quote Bictolia double quote semicolon. Line 5, indented twice. Say Hello left parenthesis teacher right parenthesis semicolon. Line 6, indented once. right brace. Line 7, indented once. public static void say Hello left parenthesis String name right parenthesis left brace. Line 8, indented twice. System period out period print l n left parenthesis double quote Welcome comma double quote plus name right parenthesis semicolon. Line 9, indented once. right brace. Line 10. right brace. An output code has 2 lines. The lines read as follows. Line 1. Welcome comma Marty. Line 2. Welcome comma Bictolia."/>
          <p:cNvPicPr>
            <a:picLocks noChangeAspect="1"/>
          </p:cNvPicPr>
          <p:nvPr/>
        </p:nvPicPr>
        <p:blipFill>
          <a:blip r:embed="rId3"/>
          <a:stretch>
            <a:fillRect/>
          </a:stretch>
        </p:blipFill>
        <p:spPr>
          <a:xfrm>
            <a:off x="457200" y="1622390"/>
            <a:ext cx="6819900" cy="3681196"/>
          </a:xfrm>
          <a:prstGeom prst="rect">
            <a:avLst/>
          </a:prstGeom>
        </p:spPr>
      </p:pic>
      <p:sp>
        <p:nvSpPr>
          <p:cNvPr id="3" name="Content Placeholder 3"/>
          <p:cNvSpPr>
            <a:spLocks noGrp="1"/>
          </p:cNvSpPr>
          <p:nvPr>
            <p:ph type="body" idx="1"/>
          </p:nvPr>
        </p:nvSpPr>
        <p:spPr>
          <a:xfrm>
            <a:off x="457200" y="5457826"/>
            <a:ext cx="8229600" cy="733424"/>
          </a:xfrm>
        </p:spPr>
        <p:txBody>
          <a:bodyPr/>
          <a:lstStyle/>
          <a:p>
            <a:r>
              <a:rPr lang="en-US" altLang="en-US" sz="2200" dirty="0"/>
              <a:t>Modify the </a:t>
            </a:r>
            <a:r>
              <a:rPr lang="en-US" altLang="en-US" sz="2200" dirty="0">
                <a:latin typeface="Courier New" panose="02070309020205020404" pitchFamily="49" charset="0"/>
                <a:cs typeface="Courier New" panose="02070309020205020404" pitchFamily="49" charset="0"/>
              </a:rPr>
              <a:t>Stars</a:t>
            </a:r>
            <a:r>
              <a:rPr lang="en-US" altLang="en-US" sz="2200" b="1" dirty="0"/>
              <a:t> </a:t>
            </a:r>
            <a:r>
              <a:rPr lang="en-US" altLang="en-US" sz="2200" dirty="0"/>
              <a:t>program</a:t>
            </a:r>
            <a:r>
              <a:rPr lang="en-US" altLang="en-US" sz="2200" b="1" dirty="0"/>
              <a:t> </a:t>
            </a:r>
            <a:r>
              <a:rPr lang="en-US" altLang="en-US" sz="2200" dirty="0"/>
              <a:t>to use string parameters. Use a method named </a:t>
            </a:r>
            <a:r>
              <a:rPr lang="en-US" altLang="en-US" sz="2200" dirty="0">
                <a:latin typeface="Courier New" panose="02070309020205020404" pitchFamily="49" charset="0"/>
                <a:cs typeface="Courier New" panose="02070309020205020404" pitchFamily="49" charset="0"/>
              </a:rPr>
              <a:t>repeat </a:t>
            </a:r>
            <a:r>
              <a:rPr lang="en-US" altLang="en-US" sz="2200" dirty="0"/>
              <a:t>that prints a string many times.</a:t>
            </a:r>
          </a:p>
        </p:txBody>
      </p:sp>
    </p:spTree>
    <p:extLst>
      <p:ext uri="{BB962C8B-B14F-4D97-AF65-F5344CB8AC3E}">
        <p14:creationId xmlns:p14="http://schemas.microsoft.com/office/powerpoint/2010/main" val="113761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2</a:t>
            </a:r>
          </a:p>
        </p:txBody>
      </p:sp>
      <p:sp>
        <p:nvSpPr>
          <p:cNvPr id="3" name="Text Placeholder 2"/>
          <p:cNvSpPr>
            <a:spLocks noGrp="1"/>
          </p:cNvSpPr>
          <p:nvPr>
            <p:ph type="body" idx="1"/>
          </p:nvPr>
        </p:nvSpPr>
        <p:spPr>
          <a:xfrm>
            <a:off x="457200" y="1600201"/>
            <a:ext cx="8229600" cy="1238250"/>
          </a:xfrm>
        </p:spPr>
        <p:txBody>
          <a:bodyPr/>
          <a:lstStyle/>
          <a:p>
            <a:r>
              <a:rPr lang="en-US" altLang="en-US" b="1" dirty="0"/>
              <a:t>string</a:t>
            </a:r>
            <a:r>
              <a:rPr lang="en-US" altLang="en-US" dirty="0"/>
              <a:t>: An object storing a sequence of text characters.</a:t>
            </a:r>
          </a:p>
          <a:p>
            <a:pPr lvl="1"/>
            <a:r>
              <a:rPr lang="en-US" altLang="en-US" dirty="0"/>
              <a:t>Unlike most other objects, a String is not created with </a:t>
            </a:r>
            <a:r>
              <a:rPr lang="en-US" altLang="en-US" b="1" dirty="0"/>
              <a:t>new</a:t>
            </a:r>
            <a:r>
              <a:rPr lang="en-US" altLang="en-US" dirty="0"/>
              <a:t>.</a:t>
            </a:r>
          </a:p>
        </p:txBody>
      </p:sp>
      <p:pic>
        <p:nvPicPr>
          <p:cNvPr id="6" name="Picture 3" descr="Computer code has 2 lines. The codes read as follows. Line 1. String name equals double quote text double quote semicolon. Line 2. String name equals expression semicolon. Examples. Computer code has 4 lines. The lines read as follows. Line 1. String name equals double quote Marla singer double quote semicolon. Line 2. i n t, x equals 3 semicolon. Line 3. i n t, y equals 5 semicolon. Line 4. String point equals double quote left parenthesis double quote plus x plus double quote comma double quote plus y plus double quote right parenthesis double quote semicolon."/>
          <p:cNvPicPr>
            <a:picLocks noChangeAspect="1"/>
          </p:cNvPicPr>
          <p:nvPr/>
        </p:nvPicPr>
        <p:blipFill>
          <a:blip r:embed="rId2"/>
          <a:stretch>
            <a:fillRect/>
          </a:stretch>
        </p:blipFill>
        <p:spPr>
          <a:xfrm>
            <a:off x="814387" y="2946538"/>
            <a:ext cx="7362825" cy="3343275"/>
          </a:xfrm>
          <a:prstGeom prst="rect">
            <a:avLst/>
          </a:prstGeom>
        </p:spPr>
      </p:pic>
    </p:spTree>
    <p:extLst>
      <p:ext uri="{BB962C8B-B14F-4D97-AF65-F5344CB8AC3E}">
        <p14:creationId xmlns:p14="http://schemas.microsoft.com/office/powerpoint/2010/main" val="379408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a:t>
            </a:r>
          </a:p>
        </p:txBody>
      </p:sp>
      <p:sp>
        <p:nvSpPr>
          <p:cNvPr id="3" name="Text Placeholder 2"/>
          <p:cNvSpPr>
            <a:spLocks noGrp="1"/>
          </p:cNvSpPr>
          <p:nvPr>
            <p:ph type="body" idx="1"/>
          </p:nvPr>
        </p:nvSpPr>
        <p:spPr>
          <a:xfrm>
            <a:off x="457200" y="1600200"/>
            <a:ext cx="8229600" cy="828675"/>
          </a:xfrm>
        </p:spPr>
        <p:txBody>
          <a:bodyPr/>
          <a:lstStyle/>
          <a:p>
            <a:r>
              <a:rPr lang="en-US" dirty="0"/>
              <a:t>Characters of a string are numbered with 0-based indexes:   String name = “R. Kelly”;</a:t>
            </a:r>
          </a:p>
        </p:txBody>
      </p:sp>
      <p:graphicFrame>
        <p:nvGraphicFramePr>
          <p:cNvPr id="5" name="Table 3"/>
          <p:cNvGraphicFramePr>
            <a:graphicFrameLocks noGrp="1"/>
          </p:cNvGraphicFramePr>
          <p:nvPr>
            <p:extLst>
              <p:ext uri="{D42A27DB-BD31-4B8C-83A1-F6EECF244321}">
                <p14:modId xmlns:p14="http://schemas.microsoft.com/office/powerpoint/2010/main" val="935790534"/>
              </p:ext>
            </p:extLst>
          </p:nvPr>
        </p:nvGraphicFramePr>
        <p:xfrm>
          <a:off x="1177925" y="2861469"/>
          <a:ext cx="6535738" cy="830263"/>
        </p:xfrm>
        <a:graphic>
          <a:graphicData uri="http://schemas.openxmlformats.org/drawingml/2006/table">
            <a:tbl>
              <a:tblPr firstRow="1"/>
              <a:tblGrid>
                <a:gridCol w="1379538">
                  <a:extLst>
                    <a:ext uri="{9D8B030D-6E8A-4147-A177-3AD203B41FA5}">
                      <a16:colId xmlns:a16="http://schemas.microsoft.com/office/drawing/2014/main" val="4196243007"/>
                    </a:ext>
                  </a:extLst>
                </a:gridCol>
                <a:gridCol w="644525">
                  <a:extLst>
                    <a:ext uri="{9D8B030D-6E8A-4147-A177-3AD203B41FA5}">
                      <a16:colId xmlns:a16="http://schemas.microsoft.com/office/drawing/2014/main" val="1678574842"/>
                    </a:ext>
                  </a:extLst>
                </a:gridCol>
                <a:gridCol w="646112">
                  <a:extLst>
                    <a:ext uri="{9D8B030D-6E8A-4147-A177-3AD203B41FA5}">
                      <a16:colId xmlns:a16="http://schemas.microsoft.com/office/drawing/2014/main" val="1139686540"/>
                    </a:ext>
                  </a:extLst>
                </a:gridCol>
                <a:gridCol w="642938">
                  <a:extLst>
                    <a:ext uri="{9D8B030D-6E8A-4147-A177-3AD203B41FA5}">
                      <a16:colId xmlns:a16="http://schemas.microsoft.com/office/drawing/2014/main" val="2708325203"/>
                    </a:ext>
                  </a:extLst>
                </a:gridCol>
                <a:gridCol w="644525">
                  <a:extLst>
                    <a:ext uri="{9D8B030D-6E8A-4147-A177-3AD203B41FA5}">
                      <a16:colId xmlns:a16="http://schemas.microsoft.com/office/drawing/2014/main" val="4245182540"/>
                    </a:ext>
                  </a:extLst>
                </a:gridCol>
                <a:gridCol w="644525">
                  <a:extLst>
                    <a:ext uri="{9D8B030D-6E8A-4147-A177-3AD203B41FA5}">
                      <a16:colId xmlns:a16="http://schemas.microsoft.com/office/drawing/2014/main" val="3381533664"/>
                    </a:ext>
                  </a:extLst>
                </a:gridCol>
                <a:gridCol w="644525">
                  <a:extLst>
                    <a:ext uri="{9D8B030D-6E8A-4147-A177-3AD203B41FA5}">
                      <a16:colId xmlns:a16="http://schemas.microsoft.com/office/drawing/2014/main" val="2742431451"/>
                    </a:ext>
                  </a:extLst>
                </a:gridCol>
                <a:gridCol w="644525">
                  <a:extLst>
                    <a:ext uri="{9D8B030D-6E8A-4147-A177-3AD203B41FA5}">
                      <a16:colId xmlns:a16="http://schemas.microsoft.com/office/drawing/2014/main" val="1894439832"/>
                    </a:ext>
                  </a:extLst>
                </a:gridCol>
                <a:gridCol w="644525">
                  <a:extLst>
                    <a:ext uri="{9D8B030D-6E8A-4147-A177-3AD203B41FA5}">
                      <a16:colId xmlns:a16="http://schemas.microsoft.com/office/drawing/2014/main" val="2635760757"/>
                    </a:ext>
                  </a:extLst>
                </a:gridCol>
              </a:tblGrid>
              <a:tr h="4111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index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50559155"/>
                  </a:ext>
                </a:extLst>
              </a:tr>
              <a:tr h="4191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character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blank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05412298"/>
                  </a:ext>
                </a:extLst>
              </a:tr>
            </a:tbl>
          </a:graphicData>
        </a:graphic>
      </p:graphicFrame>
      <p:sp>
        <p:nvSpPr>
          <p:cNvPr id="4" name="Text Placeholder 4"/>
          <p:cNvSpPr>
            <a:spLocks noGrp="1"/>
          </p:cNvSpPr>
          <p:nvPr>
            <p:ph type="body" idx="13"/>
          </p:nvPr>
        </p:nvSpPr>
        <p:spPr>
          <a:xfrm>
            <a:off x="457200" y="4021258"/>
            <a:ext cx="8229600" cy="1822951"/>
          </a:xfrm>
        </p:spPr>
        <p:txBody>
          <a:bodyPr/>
          <a:lstStyle/>
          <a:p>
            <a:pPr lvl="1" indent="-285750"/>
            <a:r>
              <a:rPr lang="en-US" altLang="en-US" dirty="0"/>
              <a:t>First character’s index : 0</a:t>
            </a:r>
          </a:p>
          <a:p>
            <a:pPr lvl="1" indent="-285750"/>
            <a:r>
              <a:rPr lang="en-US" altLang="en-US" dirty="0"/>
              <a:t>Last character’s index : 1 less than the string's length</a:t>
            </a:r>
          </a:p>
          <a:p>
            <a:pPr lvl="1" indent="-285750"/>
            <a:r>
              <a:rPr lang="en-US" altLang="en-US" dirty="0"/>
              <a:t>The individual characters are values of type char (seen later)</a:t>
            </a:r>
          </a:p>
        </p:txBody>
      </p:sp>
    </p:spTree>
    <p:extLst>
      <p:ext uri="{BB962C8B-B14F-4D97-AF65-F5344CB8AC3E}">
        <p14:creationId xmlns:p14="http://schemas.microsoft.com/office/powerpoint/2010/main" val="9480714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5723</TotalTime>
  <Words>921</Words>
  <Application>Microsoft Office PowerPoint</Application>
  <PresentationFormat>On-screen Show (4:3)</PresentationFormat>
  <Paragraphs>150</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Courier New</vt:lpstr>
      <vt:lpstr>Noto Sans Symbols</vt:lpstr>
      <vt:lpstr>Tahoma</vt:lpstr>
      <vt:lpstr>Times New Roman</vt:lpstr>
      <vt:lpstr>Verdana</vt:lpstr>
      <vt:lpstr>Wingdings 2</vt:lpstr>
      <vt:lpstr>508 Lecture</vt:lpstr>
      <vt:lpstr>Building Java Programs</vt:lpstr>
      <vt:lpstr>Objects and Classes; Strings</vt:lpstr>
      <vt:lpstr>Classes and Objects</vt:lpstr>
      <vt:lpstr>Objects</vt:lpstr>
      <vt:lpstr>Blueprint Analogy</vt:lpstr>
      <vt:lpstr>Strings 1</vt:lpstr>
      <vt:lpstr>Strings as Parameters</vt:lpstr>
      <vt:lpstr>Strings 2</vt:lpstr>
      <vt:lpstr>Indexes</vt:lpstr>
      <vt:lpstr>String Methods</vt:lpstr>
      <vt:lpstr>String Method Examples</vt:lpstr>
      <vt:lpstr>Modifying Strings</vt:lpstr>
      <vt:lpstr>In-Class Assignment 2, Part 1</vt:lpstr>
      <vt:lpstr>Interactive Programs with Scanner</vt:lpstr>
      <vt:lpstr>Input and System.in</vt:lpstr>
      <vt:lpstr>Scanner Syntax</vt:lpstr>
      <vt:lpstr>Scanner Methods</vt:lpstr>
      <vt:lpstr>Scanner Example</vt:lpstr>
      <vt:lpstr>Scanner Example 2</vt:lpstr>
      <vt:lpstr>Input Tokens</vt:lpstr>
      <vt:lpstr>Strings as User Input</vt:lpstr>
      <vt:lpstr>In-Class Assignment 2, Part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dc:title>
  <dc:subject>Engineering Computer Science</dc:subject>
  <dc:creator>Reges/Stepp</dc:creator>
  <cp:keywords>Engineering Computer Science</cp:keywords>
  <cp:lastModifiedBy>Kyle Muldrow</cp:lastModifiedBy>
  <cp:revision>238</cp:revision>
  <dcterms:modified xsi:type="dcterms:W3CDTF">2019-03-07T16:04:36Z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