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handoutMasterIdLst>
    <p:handoutMasterId r:id="rId34"/>
  </p:handoutMasterIdLst>
  <p:sldIdLst>
    <p:sldId id="270" r:id="rId2"/>
    <p:sldId id="373" r:id="rId3"/>
    <p:sldId id="301" r:id="rId4"/>
    <p:sldId id="303" r:id="rId5"/>
    <p:sldId id="304" r:id="rId6"/>
    <p:sldId id="305" r:id="rId7"/>
    <p:sldId id="306" r:id="rId8"/>
    <p:sldId id="307" r:id="rId9"/>
    <p:sldId id="309" r:id="rId10"/>
    <p:sldId id="312" r:id="rId11"/>
    <p:sldId id="313" r:id="rId12"/>
    <p:sldId id="322" r:id="rId13"/>
    <p:sldId id="326" r:id="rId14"/>
    <p:sldId id="327" r:id="rId15"/>
    <p:sldId id="374" r:id="rId16"/>
    <p:sldId id="331" r:id="rId17"/>
    <p:sldId id="329" r:id="rId18"/>
    <p:sldId id="339" r:id="rId19"/>
    <p:sldId id="341" r:id="rId20"/>
    <p:sldId id="342" r:id="rId21"/>
    <p:sldId id="375" r:id="rId22"/>
    <p:sldId id="347" r:id="rId23"/>
    <p:sldId id="348" r:id="rId24"/>
    <p:sldId id="349" r:id="rId25"/>
    <p:sldId id="350" r:id="rId26"/>
    <p:sldId id="352" r:id="rId27"/>
    <p:sldId id="353" r:id="rId28"/>
    <p:sldId id="356" r:id="rId29"/>
    <p:sldId id="376" r:id="rId30"/>
    <p:sldId id="371" r:id="rId31"/>
    <p:sldId id="29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89" autoAdjust="0"/>
    <p:restoredTop sz="86512" autoAdjust="0"/>
  </p:normalViewPr>
  <p:slideViewPr>
    <p:cSldViewPr snapToGrid="0" snapToObjects="1">
      <p:cViewPr varScale="1">
        <p:scale>
          <a:sx n="100" d="100"/>
          <a:sy n="100" d="100"/>
        </p:scale>
        <p:origin x="1536" y="72"/>
      </p:cViewPr>
      <p:guideLst>
        <p:guide orient="horz" pos="2160"/>
        <p:guide pos="2880"/>
      </p:guideLst>
    </p:cSldViewPr>
  </p:slideViewPr>
  <p:outlineViewPr>
    <p:cViewPr>
      <p:scale>
        <a:sx n="33" d="100"/>
        <a:sy n="33" d="100"/>
      </p:scale>
      <p:origin x="0" y="-325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5/15/2019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03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31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1907422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997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51838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26"/>
          <p:cNvSpPr txBox="1">
            <a:spLocks noGrp="1"/>
          </p:cNvSpPr>
          <p:nvPr>
            <p:ph type="body" idx="13" hasCustomPrompt="1"/>
          </p:nvPr>
        </p:nvSpPr>
        <p:spPr>
          <a:xfrm>
            <a:off x="457200" y="3777681"/>
            <a:ext cx="8229600" cy="1518385"/>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Tree>
    <p:extLst>
      <p:ext uri="{BB962C8B-B14F-4D97-AF65-F5344CB8AC3E}">
        <p14:creationId xmlns:p14="http://schemas.microsoft.com/office/powerpoint/2010/main" val="27153152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16078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26"/>
          <p:cNvSpPr txBox="1">
            <a:spLocks noGrp="1"/>
          </p:cNvSpPr>
          <p:nvPr>
            <p:ph type="body" idx="13" hasCustomPrompt="1"/>
          </p:nvPr>
        </p:nvSpPr>
        <p:spPr>
          <a:xfrm>
            <a:off x="457200" y="3777682"/>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9" name="Shape 26"/>
          <p:cNvSpPr txBox="1">
            <a:spLocks noGrp="1"/>
          </p:cNvSpPr>
          <p:nvPr>
            <p:ph type="body" idx="14" hasCustomPrompt="1"/>
          </p:nvPr>
        </p:nvSpPr>
        <p:spPr>
          <a:xfrm>
            <a:off x="457200" y="4876270"/>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Tree>
    <p:extLst>
      <p:ext uri="{BB962C8B-B14F-4D97-AF65-F5344CB8AC3E}">
        <p14:creationId xmlns:p14="http://schemas.microsoft.com/office/powerpoint/2010/main" val="41408213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116078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26"/>
          <p:cNvSpPr txBox="1">
            <a:spLocks noGrp="1"/>
          </p:cNvSpPr>
          <p:nvPr>
            <p:ph type="body" idx="13" hasCustomPrompt="1"/>
          </p:nvPr>
        </p:nvSpPr>
        <p:spPr>
          <a:xfrm>
            <a:off x="457200" y="2881448"/>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9" name="Shape 26"/>
          <p:cNvSpPr txBox="1">
            <a:spLocks noGrp="1"/>
          </p:cNvSpPr>
          <p:nvPr>
            <p:ph type="body" idx="14" hasCustomPrompt="1"/>
          </p:nvPr>
        </p:nvSpPr>
        <p:spPr>
          <a:xfrm>
            <a:off x="457200" y="4122069"/>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10" name="Shape 26"/>
          <p:cNvSpPr txBox="1">
            <a:spLocks noGrp="1"/>
          </p:cNvSpPr>
          <p:nvPr>
            <p:ph type="body" idx="15" hasCustomPrompt="1"/>
          </p:nvPr>
        </p:nvSpPr>
        <p:spPr>
          <a:xfrm>
            <a:off x="457200" y="4889595"/>
            <a:ext cx="8229600" cy="94618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Tree>
    <p:extLst>
      <p:ext uri="{BB962C8B-B14F-4D97-AF65-F5344CB8AC3E}">
        <p14:creationId xmlns:p14="http://schemas.microsoft.com/office/powerpoint/2010/main" val="323492779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1"/>
            <a:ext cx="8229600" cy="513722"/>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26"/>
          <p:cNvSpPr txBox="1">
            <a:spLocks noGrp="1"/>
          </p:cNvSpPr>
          <p:nvPr>
            <p:ph type="body" idx="13" hasCustomPrompt="1"/>
          </p:nvPr>
        </p:nvSpPr>
        <p:spPr>
          <a:xfrm>
            <a:off x="457200" y="2401474"/>
            <a:ext cx="8229600" cy="418638"/>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9" name="Shape 26"/>
          <p:cNvSpPr txBox="1">
            <a:spLocks noGrp="1"/>
          </p:cNvSpPr>
          <p:nvPr>
            <p:ph type="body" idx="14" hasCustomPrompt="1"/>
          </p:nvPr>
        </p:nvSpPr>
        <p:spPr>
          <a:xfrm>
            <a:off x="459728" y="3054233"/>
            <a:ext cx="8229600" cy="359440"/>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10" name="Shape 26"/>
          <p:cNvSpPr txBox="1">
            <a:spLocks noGrp="1"/>
          </p:cNvSpPr>
          <p:nvPr>
            <p:ph type="body" idx="15" hasCustomPrompt="1"/>
          </p:nvPr>
        </p:nvSpPr>
        <p:spPr>
          <a:xfrm>
            <a:off x="457200" y="3674832"/>
            <a:ext cx="8229600" cy="396101"/>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
        <p:nvSpPr>
          <p:cNvPr id="11" name="Shape 26"/>
          <p:cNvSpPr txBox="1">
            <a:spLocks noGrp="1"/>
          </p:cNvSpPr>
          <p:nvPr>
            <p:ph type="body" idx="16" hasCustomPrompt="1"/>
          </p:nvPr>
        </p:nvSpPr>
        <p:spPr>
          <a:xfrm>
            <a:off x="457200" y="4328321"/>
            <a:ext cx="8229600" cy="465870"/>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First</a:t>
            </a:r>
          </a:p>
          <a:p>
            <a:pPr lvl="1"/>
            <a:r>
              <a:rPr lang="en-US" dirty="0" smtClean="0"/>
              <a:t>Second</a:t>
            </a:r>
          </a:p>
          <a:p>
            <a:pPr lvl="2"/>
            <a:r>
              <a:rPr lang="en-US" dirty="0" smtClean="0"/>
              <a:t>Third</a:t>
            </a:r>
          </a:p>
          <a:p>
            <a:pPr lvl="3"/>
            <a:r>
              <a:rPr lang="en-US" dirty="0" smtClean="0"/>
              <a:t>Fourth</a:t>
            </a:r>
          </a:p>
          <a:p>
            <a:pPr lvl="4"/>
            <a:r>
              <a:rPr lang="en-US" dirty="0" smtClean="0"/>
              <a:t>five</a:t>
            </a:r>
            <a:endParaRPr dirty="0"/>
          </a:p>
        </p:txBody>
      </p:sp>
    </p:spTree>
    <p:extLst>
      <p:ext uri="{BB962C8B-B14F-4D97-AF65-F5344CB8AC3E}">
        <p14:creationId xmlns:p14="http://schemas.microsoft.com/office/powerpoint/2010/main" val="31872207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789532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2017, 2014, 2011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74733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0" r:id="rId2"/>
    <p:sldLayoutId id="2147483662" r:id="rId3"/>
    <p:sldLayoutId id="2147483665" r:id="rId4"/>
    <p:sldLayoutId id="2147483666" r:id="rId5"/>
    <p:sldLayoutId id="2147483651" r:id="rId6"/>
    <p:sldLayoutId id="2147483653" r:id="rId7"/>
    <p:sldLayoutId id="2147483663" r:id="rId8"/>
    <p:sldLayoutId id="2147483664" r:id="rId9"/>
    <p:sldLayoutId id="2147483667"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6.png"/><Relationship Id="rId4" Type="http://schemas.openxmlformats.org/officeDocument/2006/relationships/image" Target="../media/image15.wmf"/></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215371"/>
            <a:ext cx="8229600" cy="510186"/>
          </a:xfrm>
          <a:prstGeom prst="rect">
            <a:avLst/>
          </a:prstGeom>
          <a:noFill/>
          <a:ln>
            <a:noFill/>
          </a:ln>
        </p:spPr>
        <p:txBody>
          <a:bodyPr lIns="0" tIns="0" rIns="0" bIns="0" anchor="t" anchorCtr="0">
            <a:noAutofit/>
          </a:bodyPr>
          <a:lstStyle/>
          <a:p>
            <a:pPr lvl="0">
              <a:buSzPct val="25000"/>
            </a:pPr>
            <a:r>
              <a:rPr lang="en-US" dirty="0"/>
              <a:t>Building Java </a:t>
            </a:r>
            <a:r>
              <a:rPr lang="en-US" dirty="0" smtClean="0"/>
              <a:t>Programs</a:t>
            </a:r>
            <a:endParaRPr lang="en-US" sz="3400" b="1" i="0" u="none" strike="noStrike" cap="none" dirty="0">
              <a:solidFill>
                <a:srgbClr val="007FA3"/>
              </a:solidFill>
              <a:latin typeface="Times New Roman"/>
              <a:ea typeface="Times New Roman"/>
              <a:cs typeface="Times New Roman"/>
              <a:sym typeface="Times New Roman"/>
            </a:endParaRPr>
          </a:p>
        </p:txBody>
      </p:sp>
      <p:sp>
        <p:nvSpPr>
          <p:cNvPr id="196" name="Text Placeholder 2"/>
          <p:cNvSpPr txBox="1">
            <a:spLocks noGrp="1"/>
          </p:cNvSpPr>
          <p:nvPr>
            <p:ph type="body" idx="1"/>
          </p:nvPr>
        </p:nvSpPr>
        <p:spPr>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smtClean="0"/>
              <a:t>Fourth</a:t>
            </a:r>
            <a:r>
              <a:rPr lang="en-US" sz="2000" b="0" i="0" u="none" strike="noStrike" cap="none" dirty="0" smtClean="0">
                <a:solidFill>
                  <a:srgbClr val="007FA3"/>
                </a:solidFill>
                <a:ea typeface="Arial"/>
                <a:cs typeface="Arial"/>
                <a:sym typeface="Arial"/>
              </a:rPr>
              <a:t> Edition</a:t>
            </a:r>
            <a:endParaRPr lang="en-US" sz="2000" b="0" i="0" u="none" strike="noStrike" cap="none" dirty="0">
              <a:solidFill>
                <a:srgbClr val="007FA3"/>
              </a:solidFill>
              <a:ea typeface="Arial"/>
              <a:cs typeface="Arial"/>
              <a:sym typeface="Arial"/>
            </a:endParaRP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8</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40156"/>
            <a:ext cx="3657600" cy="854765"/>
          </a:xfrm>
          <a:prstGeom prst="rect">
            <a:avLst/>
          </a:prstGeom>
          <a:noFill/>
          <a:ln>
            <a:noFill/>
          </a:ln>
        </p:spPr>
        <p:txBody>
          <a:bodyPr lIns="0" tIns="0" rIns="0" bIns="0" anchor="t" anchorCtr="0">
            <a:noAutofit/>
          </a:bodyPr>
          <a:lstStyle/>
          <a:p>
            <a:pPr lvl="0">
              <a:buSzPct val="25000"/>
            </a:pPr>
            <a:r>
              <a:rPr lang="en-US" dirty="0"/>
              <a:t>Classes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2017, 2014, 2011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Fields</a:t>
            </a:r>
            <a:endParaRPr lang="en-US" dirty="0"/>
          </a:p>
        </p:txBody>
      </p:sp>
      <p:sp>
        <p:nvSpPr>
          <p:cNvPr id="4" name="Text Placeholder 3"/>
          <p:cNvSpPr>
            <a:spLocks noGrp="1"/>
          </p:cNvSpPr>
          <p:nvPr>
            <p:ph type="body" idx="1"/>
          </p:nvPr>
        </p:nvSpPr>
        <p:spPr>
          <a:xfrm>
            <a:off x="457200" y="1600200"/>
            <a:ext cx="8229600" cy="2415209"/>
          </a:xfrm>
        </p:spPr>
        <p:txBody>
          <a:bodyPr/>
          <a:lstStyle/>
          <a:p>
            <a:r>
              <a:rPr lang="en-US" altLang="en-US" b="1" dirty="0"/>
              <a:t>field</a:t>
            </a:r>
            <a:r>
              <a:rPr lang="en-US" altLang="en-US" dirty="0"/>
              <a:t>: A variable inside an object that is part of its state.</a:t>
            </a:r>
          </a:p>
          <a:p>
            <a:pPr lvl="1"/>
            <a:r>
              <a:rPr lang="en-US" altLang="en-US" dirty="0"/>
              <a:t>Each object has its own copy of each field</a:t>
            </a:r>
            <a:r>
              <a:rPr lang="en-US" altLang="en-US" dirty="0" smtClean="0"/>
              <a:t>.</a:t>
            </a:r>
            <a:endParaRPr lang="en-US" altLang="en-US" dirty="0"/>
          </a:p>
          <a:p>
            <a:r>
              <a:rPr lang="en-US" altLang="en-US" dirty="0"/>
              <a:t>Declaration syntax</a:t>
            </a:r>
            <a:r>
              <a:rPr lang="en-US" altLang="en-US" dirty="0" smtClean="0"/>
              <a:t>:</a:t>
            </a:r>
            <a:endParaRPr lang="en-US" altLang="en-US" b="1" i="1" dirty="0"/>
          </a:p>
          <a:p>
            <a:pPr lvl="1">
              <a:buFontTx/>
              <a:buNone/>
            </a:pPr>
            <a:r>
              <a:rPr lang="en-US" altLang="en-US" b="1" i="1" dirty="0"/>
              <a:t>	</a:t>
            </a:r>
            <a:r>
              <a:rPr lang="en-US" altLang="en-US" b="1" dirty="0"/>
              <a:t>type</a:t>
            </a:r>
            <a:r>
              <a:rPr lang="en-US" altLang="en-US" b="1" i="1" dirty="0"/>
              <a:t> </a:t>
            </a:r>
            <a:r>
              <a:rPr lang="en-US" altLang="en-US" b="1" dirty="0"/>
              <a:t>name</a:t>
            </a:r>
            <a:r>
              <a:rPr lang="en-US" altLang="en-US" dirty="0" smtClean="0"/>
              <a:t>;</a:t>
            </a:r>
          </a:p>
          <a:p>
            <a:pPr lvl="1" indent="-184150"/>
            <a:r>
              <a:rPr lang="en-US" altLang="en-US" dirty="0">
                <a:solidFill>
                  <a:srgbClr val="000000"/>
                </a:solidFill>
              </a:rPr>
              <a:t>Example</a:t>
            </a:r>
            <a:r>
              <a:rPr lang="en-US" altLang="en-US" dirty="0" smtClean="0">
                <a:solidFill>
                  <a:srgbClr val="000000"/>
                </a:solidFill>
              </a:rPr>
              <a:t>: suppose we have a class Student</a:t>
            </a:r>
            <a:endParaRPr lang="en-US" altLang="en-US" dirty="0">
              <a:solidFill>
                <a:srgbClr val="000000"/>
              </a:solidFill>
            </a:endParaRPr>
          </a:p>
        </p:txBody>
      </p:sp>
      <p:pic>
        <p:nvPicPr>
          <p:cNvPr id="6" name="Picture 5" descr="Computer code has 4 lines. The lines read as follows. Line 1. Public class student left brace. Line 2, indented once. String name semicolon forward slash forward slash each student object has a. Line 3, indented once. Double g p a semicolon forward slash forward slash name and g p a field; Line 4. Right brace."/>
          <p:cNvPicPr>
            <a:picLocks noChangeAspect="1"/>
          </p:cNvPicPr>
          <p:nvPr/>
        </p:nvPicPr>
        <p:blipFill>
          <a:blip r:embed="rId2"/>
          <a:stretch>
            <a:fillRect/>
          </a:stretch>
        </p:blipFill>
        <p:spPr>
          <a:xfrm>
            <a:off x="457200" y="4302959"/>
            <a:ext cx="8229600" cy="1362075"/>
          </a:xfrm>
          <a:prstGeom prst="rect">
            <a:avLst/>
          </a:prstGeom>
        </p:spPr>
      </p:pic>
    </p:spTree>
    <p:extLst>
      <p:ext uri="{BB962C8B-B14F-4D97-AF65-F5344CB8AC3E}">
        <p14:creationId xmlns:p14="http://schemas.microsoft.com/office/powerpoint/2010/main" val="1488105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a:t>
            </a:r>
            <a:r>
              <a:rPr lang="en-US" altLang="en-US" dirty="0" smtClean="0"/>
              <a:t>Fields</a:t>
            </a:r>
            <a:endParaRPr lang="en-US" dirty="0"/>
          </a:p>
        </p:txBody>
      </p:sp>
      <p:sp>
        <p:nvSpPr>
          <p:cNvPr id="3" name="Text Placeholder 2"/>
          <p:cNvSpPr>
            <a:spLocks noGrp="1"/>
          </p:cNvSpPr>
          <p:nvPr>
            <p:ph type="body" idx="1"/>
          </p:nvPr>
        </p:nvSpPr>
        <p:spPr>
          <a:xfrm>
            <a:off x="457200" y="1600201"/>
            <a:ext cx="8229600" cy="506780"/>
          </a:xfrm>
        </p:spPr>
        <p:txBody>
          <a:bodyPr/>
          <a:lstStyle/>
          <a:p>
            <a:pPr indent="-256032">
              <a:tabLst>
                <a:tab pos="2286000" algn="l"/>
              </a:tabLst>
            </a:pPr>
            <a:r>
              <a:rPr lang="en-US" altLang="en-US" dirty="0"/>
              <a:t>Other classes can access/modify an </a:t>
            </a:r>
            <a:r>
              <a:rPr lang="en-US" altLang="en-US" dirty="0" smtClean="0"/>
              <a:t>object’s </a:t>
            </a:r>
            <a:r>
              <a:rPr lang="en-US" altLang="en-US" dirty="0"/>
              <a:t>fields.</a:t>
            </a:r>
          </a:p>
        </p:txBody>
      </p:sp>
      <p:pic>
        <p:nvPicPr>
          <p:cNvPr id="7" name="Picture 6" descr="Access. Computer code reads, variable period field. Modify. Computer code reads, variable period field equals value semicolon."/>
          <p:cNvPicPr>
            <a:picLocks noChangeAspect="1"/>
          </p:cNvPicPr>
          <p:nvPr/>
        </p:nvPicPr>
        <p:blipFill>
          <a:blip r:embed="rId2"/>
          <a:stretch>
            <a:fillRect/>
          </a:stretch>
        </p:blipFill>
        <p:spPr>
          <a:xfrm>
            <a:off x="1571625" y="2345873"/>
            <a:ext cx="6000750" cy="1162050"/>
          </a:xfrm>
          <a:prstGeom prst="rect">
            <a:avLst/>
          </a:prstGeom>
        </p:spPr>
      </p:pic>
      <p:sp>
        <p:nvSpPr>
          <p:cNvPr id="4" name="Text Placeholder 3"/>
          <p:cNvSpPr>
            <a:spLocks noGrp="1"/>
          </p:cNvSpPr>
          <p:nvPr>
            <p:ph type="body" idx="13"/>
          </p:nvPr>
        </p:nvSpPr>
        <p:spPr>
          <a:xfrm>
            <a:off x="457200" y="3746816"/>
            <a:ext cx="7406640" cy="508568"/>
          </a:xfrm>
        </p:spPr>
        <p:txBody>
          <a:bodyPr/>
          <a:lstStyle/>
          <a:p>
            <a:pPr indent="-256032">
              <a:tabLst>
                <a:tab pos="2286000" algn="l"/>
              </a:tabLst>
            </a:pPr>
            <a:r>
              <a:rPr lang="en-US" altLang="en-US" dirty="0" smtClean="0"/>
              <a:t>Example (in main(), which is client program): </a:t>
            </a:r>
            <a:endParaRPr lang="en-US" altLang="en-US" dirty="0"/>
          </a:p>
        </p:txBody>
      </p:sp>
      <p:sp>
        <p:nvSpPr>
          <p:cNvPr id="8" name="TextBox 7"/>
          <p:cNvSpPr txBox="1"/>
          <p:nvPr/>
        </p:nvSpPr>
        <p:spPr>
          <a:xfrm>
            <a:off x="523875" y="4343400"/>
            <a:ext cx="8162925" cy="1323439"/>
          </a:xfrm>
          <a:prstGeom prst="rect">
            <a:avLst/>
          </a:prstGeom>
          <a:noFill/>
        </p:spPr>
        <p:txBody>
          <a:bodyPr wrap="square" rtlCol="0">
            <a:spAutoFit/>
          </a:bodyPr>
          <a:lstStyle/>
          <a:p>
            <a:r>
              <a:rPr lang="en-US" sz="2000" dirty="0" smtClean="0">
                <a:latin typeface="Courier New" panose="02070309020205020404" pitchFamily="49" charset="0"/>
                <a:cs typeface="Courier New" panose="02070309020205020404" pitchFamily="49" charset="0"/>
              </a:rPr>
              <a:t>Student s1 = new Student();</a:t>
            </a:r>
          </a:p>
          <a:p>
            <a:r>
              <a:rPr lang="en-US" sz="2000" dirty="0" smtClean="0">
                <a:latin typeface="Courier New" panose="02070309020205020404" pitchFamily="49" charset="0"/>
                <a:cs typeface="Courier New" panose="02070309020205020404" pitchFamily="49" charset="0"/>
              </a:rPr>
              <a:t>Student s2 = new Student();</a:t>
            </a:r>
          </a:p>
          <a:p>
            <a:r>
              <a:rPr lang="en-US" sz="2000" dirty="0" err="1" smtClean="0">
                <a:latin typeface="Courier New" panose="02070309020205020404" pitchFamily="49" charset="0"/>
                <a:cs typeface="Courier New" panose="02070309020205020404" pitchFamily="49" charset="0"/>
              </a:rPr>
              <a:t>System.out.println</a:t>
            </a:r>
            <a:r>
              <a:rPr lang="en-US" sz="2000" dirty="0" smtClean="0">
                <a:latin typeface="Courier New" panose="02070309020205020404" pitchFamily="49" charset="0"/>
                <a:cs typeface="Courier New" panose="02070309020205020404" pitchFamily="49" charset="0"/>
              </a:rPr>
              <a:t>(“Student name: “ + s1.name);</a:t>
            </a:r>
          </a:p>
          <a:p>
            <a:r>
              <a:rPr lang="en-US" sz="2000" dirty="0">
                <a:latin typeface="Courier New" panose="02070309020205020404" pitchFamily="49" charset="0"/>
                <a:cs typeface="Courier New" panose="02070309020205020404" pitchFamily="49" charset="0"/>
              </a:rPr>
              <a:t>s</a:t>
            </a:r>
            <a:r>
              <a:rPr lang="en-US" sz="2000" dirty="0" smtClean="0">
                <a:latin typeface="Courier New" panose="02070309020205020404" pitchFamily="49" charset="0"/>
                <a:cs typeface="Courier New" panose="02070309020205020404" pitchFamily="49" charset="0"/>
              </a:rPr>
              <a:t>2.gpa = 3.5;</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15706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Behavior: Methods</a:t>
            </a:r>
          </a:p>
        </p:txBody>
      </p:sp>
    </p:spTree>
    <p:extLst>
      <p:ext uri="{BB962C8B-B14F-4D97-AF65-F5344CB8AC3E}">
        <p14:creationId xmlns:p14="http://schemas.microsoft.com/office/powerpoint/2010/main" val="2979219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Instance Methods</a:t>
            </a:r>
            <a:endParaRPr lang="en-US" dirty="0"/>
          </a:p>
        </p:txBody>
      </p:sp>
      <p:sp>
        <p:nvSpPr>
          <p:cNvPr id="3" name="Text Placeholder 2"/>
          <p:cNvSpPr>
            <a:spLocks noGrp="1"/>
          </p:cNvSpPr>
          <p:nvPr>
            <p:ph type="body" idx="1"/>
          </p:nvPr>
        </p:nvSpPr>
        <p:spPr>
          <a:xfrm>
            <a:off x="457200" y="1600201"/>
            <a:ext cx="8229600" cy="824947"/>
          </a:xfrm>
        </p:spPr>
        <p:txBody>
          <a:bodyPr/>
          <a:lstStyle/>
          <a:p>
            <a:pPr marL="273050" indent="-273050">
              <a:tabLst>
                <a:tab pos="2227263" algn="l"/>
              </a:tabLst>
            </a:pPr>
            <a:r>
              <a:rPr lang="en-US" altLang="en-US" b="1" dirty="0"/>
              <a:t>instance method</a:t>
            </a:r>
            <a:r>
              <a:rPr lang="en-US" altLang="en-US" dirty="0"/>
              <a:t> (or </a:t>
            </a:r>
            <a:r>
              <a:rPr lang="en-US" altLang="en-US" b="1" dirty="0"/>
              <a:t>object method</a:t>
            </a:r>
            <a:r>
              <a:rPr lang="en-US" altLang="en-US" dirty="0"/>
              <a:t>): Exists inside each object of a class and gives behavior to each object.</a:t>
            </a:r>
          </a:p>
        </p:txBody>
      </p:sp>
      <p:pic>
        <p:nvPicPr>
          <p:cNvPr id="7" name="Picture 6" descr="Computer code has 3 lines. The lines read as follows. Line 1. Public type name left parenthesis parameters right parenthesis left brace. Line 2, indented once. Statements semicolon. Line 3. Right brace."/>
          <p:cNvPicPr>
            <a:picLocks noChangeAspect="1"/>
          </p:cNvPicPr>
          <p:nvPr/>
        </p:nvPicPr>
        <p:blipFill>
          <a:blip r:embed="rId2"/>
          <a:stretch>
            <a:fillRect/>
          </a:stretch>
        </p:blipFill>
        <p:spPr>
          <a:xfrm>
            <a:off x="2045494" y="2524006"/>
            <a:ext cx="5053012" cy="1137141"/>
          </a:xfrm>
          <a:prstGeom prst="rect">
            <a:avLst/>
          </a:prstGeom>
        </p:spPr>
      </p:pic>
      <p:sp>
        <p:nvSpPr>
          <p:cNvPr id="5" name="Text Placeholder 4"/>
          <p:cNvSpPr>
            <a:spLocks noGrp="1"/>
          </p:cNvSpPr>
          <p:nvPr>
            <p:ph type="body" idx="13"/>
          </p:nvPr>
        </p:nvSpPr>
        <p:spPr>
          <a:xfrm>
            <a:off x="457200" y="3777682"/>
            <a:ext cx="8229600" cy="1362282"/>
          </a:xfrm>
        </p:spPr>
        <p:txBody>
          <a:bodyPr/>
          <a:lstStyle/>
          <a:p>
            <a:pPr marL="639763" lvl="1" indent="-246063">
              <a:tabLst>
                <a:tab pos="2227263" algn="l"/>
              </a:tabLst>
            </a:pPr>
            <a:r>
              <a:rPr lang="en-US" altLang="en-US" dirty="0"/>
              <a:t>same syntax as static methods, but without </a:t>
            </a:r>
            <a:r>
              <a:rPr lang="en-US" altLang="en-US" dirty="0">
                <a:latin typeface="Courier New" panose="02070309020205020404" pitchFamily="49" charset="0"/>
              </a:rPr>
              <a:t>static</a:t>
            </a:r>
            <a:r>
              <a:rPr lang="en-US" altLang="en-US" dirty="0"/>
              <a:t> </a:t>
            </a:r>
            <a:r>
              <a:rPr lang="en-US" altLang="en-US" dirty="0" smtClean="0"/>
              <a:t>keyword</a:t>
            </a:r>
          </a:p>
          <a:p>
            <a:pPr lvl="0" indent="-154432"/>
            <a:r>
              <a:rPr lang="en-US" altLang="en-US" dirty="0">
                <a:solidFill>
                  <a:srgbClr val="000000"/>
                </a:solidFill>
              </a:rPr>
              <a:t>Example</a:t>
            </a:r>
            <a:r>
              <a:rPr lang="en-US" altLang="en-US" dirty="0" smtClean="0">
                <a:solidFill>
                  <a:srgbClr val="000000"/>
                </a:solidFill>
              </a:rPr>
              <a:t>:</a:t>
            </a:r>
            <a:endParaRPr lang="en-US" dirty="0">
              <a:solidFill>
                <a:srgbClr val="000000"/>
              </a:solidFill>
            </a:endParaRPr>
          </a:p>
        </p:txBody>
      </p:sp>
      <p:pic>
        <p:nvPicPr>
          <p:cNvPr id="8" name="Picture 7" descr="Computer code has 3 lines. The lines read as follows. Line 1. Public void shout left parenthesis right parenthesis left brace. Line 2, indented once. System period out period print l n left parenthesis double quote HELLO THERE exclamation point double quote right parenthesis semicolon. Line 4. Right brace."/>
          <p:cNvPicPr>
            <a:picLocks noChangeAspect="1"/>
          </p:cNvPicPr>
          <p:nvPr/>
        </p:nvPicPr>
        <p:blipFill>
          <a:blip r:embed="rId3"/>
          <a:stretch>
            <a:fillRect/>
          </a:stretch>
        </p:blipFill>
        <p:spPr>
          <a:xfrm>
            <a:off x="1076325" y="5256499"/>
            <a:ext cx="6991350" cy="1019175"/>
          </a:xfrm>
          <a:prstGeom prst="rect">
            <a:avLst/>
          </a:prstGeom>
        </p:spPr>
      </p:pic>
    </p:spTree>
    <p:extLst>
      <p:ext uri="{BB962C8B-B14F-4D97-AF65-F5344CB8AC3E}">
        <p14:creationId xmlns:p14="http://schemas.microsoft.com/office/powerpoint/2010/main" val="2469491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Instance Method Example</a:t>
            </a:r>
            <a:endParaRPr lang="en-US" dirty="0"/>
          </a:p>
        </p:txBody>
      </p:sp>
      <p:sp>
        <p:nvSpPr>
          <p:cNvPr id="7" name="TextBox 6"/>
          <p:cNvSpPr txBox="1"/>
          <p:nvPr/>
        </p:nvSpPr>
        <p:spPr>
          <a:xfrm>
            <a:off x="585787" y="1304707"/>
            <a:ext cx="7972425" cy="3170099"/>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ublic class Student {</a:t>
            </a:r>
          </a:p>
          <a:p>
            <a:r>
              <a:rPr lang="en-US" sz="2000" dirty="0" smtClean="0">
                <a:latin typeface="Courier New" panose="02070309020205020404" pitchFamily="49" charset="0"/>
                <a:cs typeface="Courier New" panose="02070309020205020404" pitchFamily="49" charset="0"/>
              </a:rPr>
              <a:t>   String name;</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double </a:t>
            </a:r>
            <a:r>
              <a:rPr lang="en-US" sz="2000" dirty="0" err="1" smtClean="0">
                <a:latin typeface="Courier New" panose="02070309020205020404" pitchFamily="49" charset="0"/>
                <a:cs typeface="Courier New" panose="02070309020205020404" pitchFamily="49" charset="0"/>
              </a:rPr>
              <a:t>gpa</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public </a:t>
            </a:r>
            <a:r>
              <a:rPr lang="en-US" sz="2000" b="1" dirty="0" err="1" smtClean="0">
                <a:latin typeface="Courier New" panose="02070309020205020404" pitchFamily="49" charset="0"/>
                <a:cs typeface="Courier New" panose="02070309020205020404" pitchFamily="49" charset="0"/>
              </a:rPr>
              <a:t>displayData</a:t>
            </a:r>
            <a:r>
              <a:rPr lang="en-US" sz="2000" b="1" dirty="0" smtClean="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System.out.println</a:t>
            </a:r>
            <a:r>
              <a:rPr lang="en-US" sz="2000" b="1" dirty="0" smtClean="0">
                <a:latin typeface="Courier New" panose="02070309020205020404" pitchFamily="49" charset="0"/>
                <a:cs typeface="Courier New" panose="02070309020205020404" pitchFamily="49" charset="0"/>
              </a:rPr>
              <a:t>(“Name: “ + name);</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system.out.printf</a:t>
            </a:r>
            <a:r>
              <a:rPr lang="en-US" sz="2000" b="1" dirty="0" smtClean="0">
                <a:latin typeface="Courier New" panose="02070309020205020404" pitchFamily="49" charset="0"/>
                <a:cs typeface="Courier New" panose="02070309020205020404" pitchFamily="49" charset="0"/>
              </a:rPr>
              <a:t>(“GPA = %.2f”, </a:t>
            </a:r>
            <a:r>
              <a:rPr lang="en-US" sz="2000" b="1" dirty="0" err="1" smtClean="0">
                <a:latin typeface="Courier New" panose="02070309020205020404" pitchFamily="49" charset="0"/>
                <a:cs typeface="Courier New" panose="02070309020205020404" pitchFamily="49" charset="0"/>
              </a:rPr>
              <a:t>gpa</a:t>
            </a:r>
            <a:r>
              <a:rPr lang="en-US" sz="2000" b="1" dirty="0" smtClean="0">
                <a:latin typeface="Courier New" panose="02070309020205020404" pitchFamily="49" charset="0"/>
                <a:cs typeface="Courier New" panose="02070309020205020404" pitchFamily="49" charset="0"/>
              </a:rPr>
              <a:t>);</a:t>
            </a:r>
          </a:p>
          <a:p>
            <a:r>
              <a:rPr lang="en-US" sz="2000" b="1" dirty="0" smtClean="0">
                <a:latin typeface="Courier New" panose="02070309020205020404" pitchFamily="49" charset="0"/>
                <a:cs typeface="Courier New" panose="02070309020205020404" pitchFamily="49" charset="0"/>
              </a:rPr>
              <a:t>   } // end </a:t>
            </a:r>
            <a:r>
              <a:rPr lang="en-US" sz="2000" b="1" dirty="0" err="1" smtClean="0">
                <a:latin typeface="Courier New" panose="02070309020205020404" pitchFamily="49" charset="0"/>
                <a:cs typeface="Courier New" panose="02070309020205020404" pitchFamily="49" charset="0"/>
              </a:rPr>
              <a:t>displayData</a:t>
            </a:r>
            <a:endParaRPr lang="en-US" sz="2000" b="1" dirty="0" smtClean="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 end class Student</a:t>
            </a:r>
            <a:endParaRPr lang="en-US" sz="2000" dirty="0">
              <a:latin typeface="Courier New" panose="02070309020205020404" pitchFamily="49" charset="0"/>
              <a:cs typeface="Courier New" panose="02070309020205020404" pitchFamily="49" charset="0"/>
            </a:endParaRPr>
          </a:p>
        </p:txBody>
      </p:sp>
      <p:sp>
        <p:nvSpPr>
          <p:cNvPr id="10" name="Text Placeholder 9"/>
          <p:cNvSpPr>
            <a:spLocks noGrp="1"/>
          </p:cNvSpPr>
          <p:nvPr>
            <p:ph type="body" idx="1"/>
          </p:nvPr>
        </p:nvSpPr>
        <p:spPr>
          <a:xfrm>
            <a:off x="457200" y="4573656"/>
            <a:ext cx="8229600" cy="1518385"/>
          </a:xfrm>
        </p:spPr>
        <p:txBody>
          <a:bodyPr/>
          <a:lstStyle/>
          <a:p>
            <a:r>
              <a:rPr lang="en-US" dirty="0" smtClean="0"/>
              <a:t>In most cases, class methods should not be static</a:t>
            </a:r>
          </a:p>
          <a:p>
            <a:pPr lvl="1"/>
            <a:r>
              <a:rPr lang="en-US" dirty="0" smtClean="0"/>
              <a:t>If static, cannot be reused without copying and pasting method code into each client’s program.</a:t>
            </a:r>
            <a:endParaRPr lang="en-US" dirty="0"/>
          </a:p>
        </p:txBody>
      </p:sp>
    </p:spTree>
    <p:extLst>
      <p:ext uri="{BB962C8B-B14F-4D97-AF65-F5344CB8AC3E}">
        <p14:creationId xmlns:p14="http://schemas.microsoft.com/office/powerpoint/2010/main" val="3704547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1"/>
            <a:ext cx="8229600" cy="685799"/>
          </a:xfrm>
          <a:solidFill>
            <a:srgbClr val="00B0F0"/>
          </a:solidFill>
        </p:spPr>
        <p:txBody>
          <a:bodyPr/>
          <a:lstStyle/>
          <a:p>
            <a:r>
              <a:rPr lang="en-US" sz="4400" dirty="0">
                <a:solidFill>
                  <a:schemeClr val="bg1"/>
                </a:solidFill>
              </a:rPr>
              <a:t>In-Class Assignment 1,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685800"/>
            <a:ext cx="8232775" cy="5798819"/>
          </a:xfrm>
        </p:spPr>
        <p:txBody>
          <a:bodyPr/>
          <a:lstStyle/>
          <a:p>
            <a:r>
              <a:rPr lang="en-US" sz="1800" dirty="0"/>
              <a:t>Create the project </a:t>
            </a:r>
            <a:r>
              <a:rPr lang="en-US" sz="1800" b="1" dirty="0" smtClean="0"/>
              <a:t>Rectangle</a:t>
            </a:r>
            <a:r>
              <a:rPr lang="en-US" sz="1800" dirty="0" smtClean="0"/>
              <a:t> </a:t>
            </a:r>
            <a:r>
              <a:rPr lang="en-US" sz="1800" dirty="0"/>
              <a:t>in </a:t>
            </a:r>
            <a:r>
              <a:rPr lang="en-US" sz="1800" dirty="0" err="1"/>
              <a:t>BlueJ</a:t>
            </a:r>
            <a:r>
              <a:rPr lang="en-US" sz="1800" dirty="0"/>
              <a:t>.</a:t>
            </a:r>
            <a:endParaRPr lang="en-US" sz="1800" b="1" dirty="0"/>
          </a:p>
          <a:p>
            <a:r>
              <a:rPr lang="en-US" sz="1800" dirty="0" smtClean="0"/>
              <a:t>In this project, create a class named </a:t>
            </a:r>
            <a:r>
              <a:rPr lang="en-US" sz="1800" b="1" dirty="0" smtClean="0"/>
              <a:t>Rectangle</a:t>
            </a:r>
            <a:r>
              <a:rPr lang="en-US" sz="1800" dirty="0" smtClean="0"/>
              <a:t>. </a:t>
            </a:r>
            <a:r>
              <a:rPr lang="en-US" sz="1800" b="1" i="1" dirty="0" smtClean="0"/>
              <a:t>Do not create a main program for this class</a:t>
            </a:r>
            <a:r>
              <a:rPr lang="en-US" sz="1800" dirty="0" smtClean="0"/>
              <a:t>. </a:t>
            </a:r>
          </a:p>
          <a:p>
            <a:r>
              <a:rPr lang="en-US" sz="1800" dirty="0" smtClean="0"/>
              <a:t>Within this class, </a:t>
            </a:r>
            <a:r>
              <a:rPr lang="en-US" sz="1800" dirty="0"/>
              <a:t>do the following:</a:t>
            </a:r>
          </a:p>
          <a:p>
            <a:pPr lvl="1"/>
            <a:r>
              <a:rPr lang="en-US" sz="1800" dirty="0" smtClean="0"/>
              <a:t>Declare two variables of type double named length and width.</a:t>
            </a:r>
          </a:p>
          <a:p>
            <a:pPr lvl="1"/>
            <a:r>
              <a:rPr lang="en-US" sz="1800" dirty="0" smtClean="0"/>
              <a:t>Create the following public methods:</a:t>
            </a:r>
          </a:p>
          <a:p>
            <a:pPr lvl="2"/>
            <a:r>
              <a:rPr lang="en-US" sz="1800" b="1" dirty="0" err="1" smtClean="0"/>
              <a:t>getPerimeter</a:t>
            </a:r>
            <a:r>
              <a:rPr lang="en-US" sz="1800" b="1" dirty="0" smtClean="0"/>
              <a:t>()</a:t>
            </a:r>
            <a:r>
              <a:rPr lang="en-US" sz="1800" dirty="0" smtClean="0"/>
              <a:t> – calculates and returns perimeter</a:t>
            </a:r>
          </a:p>
          <a:p>
            <a:pPr lvl="2"/>
            <a:r>
              <a:rPr lang="en-US" sz="1800" b="1" dirty="0" err="1" smtClean="0"/>
              <a:t>getArea</a:t>
            </a:r>
            <a:r>
              <a:rPr lang="en-US" sz="1800" b="1" dirty="0" smtClean="0"/>
              <a:t>()</a:t>
            </a:r>
            <a:r>
              <a:rPr lang="en-US" sz="1800" dirty="0" smtClean="0"/>
              <a:t> – calculates and returns the area</a:t>
            </a:r>
          </a:p>
          <a:p>
            <a:r>
              <a:rPr lang="en-US" sz="1800" dirty="0" smtClean="0"/>
              <a:t>Create a second class in the project named </a:t>
            </a:r>
            <a:r>
              <a:rPr lang="en-US" sz="1800" b="1" dirty="0" err="1" smtClean="0"/>
              <a:t>RecClient</a:t>
            </a:r>
            <a:r>
              <a:rPr lang="en-US" sz="1800" dirty="0" smtClean="0"/>
              <a:t> that has a main program. In the main program do the following:</a:t>
            </a:r>
            <a:endParaRPr lang="en-US" sz="1800" dirty="0"/>
          </a:p>
          <a:p>
            <a:pPr lvl="1"/>
            <a:r>
              <a:rPr lang="en-US" sz="1800" dirty="0" smtClean="0"/>
              <a:t>Create an object of the Rectangle class named </a:t>
            </a:r>
            <a:r>
              <a:rPr lang="en-US" sz="1800" b="1" dirty="0" smtClean="0"/>
              <a:t>r1</a:t>
            </a:r>
            <a:r>
              <a:rPr lang="en-US" sz="1800" dirty="0" smtClean="0"/>
              <a:t>.</a:t>
            </a:r>
          </a:p>
          <a:p>
            <a:pPr lvl="1"/>
            <a:r>
              <a:rPr lang="en-US" sz="1800" dirty="0" smtClean="0"/>
              <a:t>Set the length of r1 to 5.5 and the width of r1 to 6.3</a:t>
            </a:r>
          </a:p>
          <a:p>
            <a:pPr lvl="1"/>
            <a:r>
              <a:rPr lang="en-US" sz="1800" dirty="0" smtClean="0"/>
              <a:t>Display the length and width of r1.</a:t>
            </a:r>
          </a:p>
          <a:p>
            <a:pPr lvl="1"/>
            <a:r>
              <a:rPr lang="en-US" sz="1800" dirty="0" smtClean="0"/>
              <a:t>Display the perimeter of r1 by calling </a:t>
            </a:r>
            <a:r>
              <a:rPr lang="en-US" sz="1800" dirty="0" err="1" smtClean="0"/>
              <a:t>getPerimeter</a:t>
            </a:r>
            <a:r>
              <a:rPr lang="en-US" sz="1800" dirty="0" smtClean="0"/>
              <a:t>() within </a:t>
            </a:r>
            <a:r>
              <a:rPr lang="en-US" sz="1800" dirty="0" err="1" smtClean="0"/>
              <a:t>System.out.printf</a:t>
            </a:r>
            <a:r>
              <a:rPr lang="en-US" sz="1800" dirty="0" smtClean="0"/>
              <a:t> so the perimeter is rounded to two decimal places.</a:t>
            </a:r>
          </a:p>
          <a:p>
            <a:pPr lvl="1"/>
            <a:r>
              <a:rPr lang="en-US" sz="1800" dirty="0" smtClean="0"/>
              <a:t>Display the area of r1 in the same way by calling </a:t>
            </a:r>
            <a:r>
              <a:rPr lang="en-US" sz="1800" dirty="0" err="1" smtClean="0"/>
              <a:t>getArea</a:t>
            </a:r>
            <a:r>
              <a:rPr lang="en-US" sz="1800" dirty="0" smtClean="0"/>
              <a:t>().</a:t>
            </a:r>
          </a:p>
        </p:txBody>
      </p:sp>
    </p:spTree>
    <p:extLst>
      <p:ext uri="{BB962C8B-B14F-4D97-AF65-F5344CB8AC3E}">
        <p14:creationId xmlns:p14="http://schemas.microsoft.com/office/powerpoint/2010/main" val="819572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Kinds of Methods</a:t>
            </a:r>
            <a:endParaRPr lang="en-US" dirty="0"/>
          </a:p>
        </p:txBody>
      </p:sp>
      <p:sp>
        <p:nvSpPr>
          <p:cNvPr id="3" name="Text Placeholder 2"/>
          <p:cNvSpPr>
            <a:spLocks noGrp="1"/>
          </p:cNvSpPr>
          <p:nvPr>
            <p:ph type="body" idx="1"/>
          </p:nvPr>
        </p:nvSpPr>
        <p:spPr/>
        <p:txBody>
          <a:bodyPr/>
          <a:lstStyle/>
          <a:p>
            <a:r>
              <a:rPr lang="en-US" altLang="en-US" b="1" dirty="0"/>
              <a:t>accessor</a:t>
            </a:r>
            <a:r>
              <a:rPr lang="en-US" altLang="en-US" dirty="0"/>
              <a:t>:	A method that lets clients examine object state.</a:t>
            </a:r>
          </a:p>
          <a:p>
            <a:pPr lvl="1"/>
            <a:r>
              <a:rPr lang="en-US" altLang="en-US" dirty="0"/>
              <a:t>Examples: </a:t>
            </a:r>
            <a:r>
              <a:rPr lang="en-US" altLang="en-US" dirty="0" err="1" smtClean="0"/>
              <a:t>getName</a:t>
            </a:r>
            <a:r>
              <a:rPr lang="en-US" altLang="en-US" dirty="0" smtClean="0"/>
              <a:t>(), </a:t>
            </a:r>
            <a:r>
              <a:rPr lang="en-US" altLang="en-US" dirty="0" err="1" smtClean="0"/>
              <a:t>getGPA</a:t>
            </a:r>
            <a:r>
              <a:rPr lang="en-US" altLang="en-US" dirty="0" smtClean="0"/>
              <a:t>()</a:t>
            </a:r>
            <a:endParaRPr lang="en-US" altLang="en-US" dirty="0"/>
          </a:p>
          <a:p>
            <a:pPr lvl="1"/>
            <a:r>
              <a:rPr lang="en-US" altLang="en-US" dirty="0"/>
              <a:t>often has a </a:t>
            </a:r>
            <a:r>
              <a:rPr lang="en-US" altLang="en-US" dirty="0" smtClean="0"/>
              <a:t>non-void </a:t>
            </a:r>
            <a:r>
              <a:rPr lang="en-US" altLang="en-US" dirty="0"/>
              <a:t>return </a:t>
            </a:r>
            <a:r>
              <a:rPr lang="en-US" altLang="en-US" dirty="0" smtClean="0"/>
              <a:t>type</a:t>
            </a:r>
            <a:endParaRPr lang="en-US" altLang="en-US" dirty="0"/>
          </a:p>
          <a:p>
            <a:r>
              <a:rPr lang="en-US" altLang="en-US" b="1" dirty="0" smtClean="0"/>
              <a:t>mutator</a:t>
            </a:r>
            <a:r>
              <a:rPr lang="en-US" altLang="en-US" dirty="0" smtClean="0"/>
              <a:t>: A </a:t>
            </a:r>
            <a:r>
              <a:rPr lang="en-US" altLang="en-US" dirty="0"/>
              <a:t>method that modifies an </a:t>
            </a:r>
            <a:r>
              <a:rPr lang="en-US" altLang="en-US" dirty="0" smtClean="0"/>
              <a:t>object’s </a:t>
            </a:r>
            <a:r>
              <a:rPr lang="en-US" altLang="en-US" dirty="0"/>
              <a:t>state.</a:t>
            </a:r>
          </a:p>
          <a:p>
            <a:pPr lvl="1"/>
            <a:r>
              <a:rPr lang="en-US" altLang="en-US" dirty="0"/>
              <a:t>Examples: </a:t>
            </a:r>
            <a:r>
              <a:rPr lang="en-US" altLang="en-US" dirty="0" err="1" smtClean="0"/>
              <a:t>setName</a:t>
            </a:r>
            <a:r>
              <a:rPr lang="en-US" altLang="en-US" dirty="0" smtClean="0"/>
              <a:t>(), </a:t>
            </a:r>
            <a:r>
              <a:rPr lang="en-US" altLang="en-US" dirty="0" err="1" smtClean="0"/>
              <a:t>setGPA</a:t>
            </a:r>
            <a:r>
              <a:rPr lang="en-US" altLang="en-US" dirty="0" smtClean="0"/>
              <a:t>()</a:t>
            </a:r>
          </a:p>
          <a:p>
            <a:pPr lvl="1"/>
            <a:r>
              <a:rPr lang="en-US" altLang="en-US" dirty="0"/>
              <a:t>o</a:t>
            </a:r>
            <a:r>
              <a:rPr lang="en-US" altLang="en-US" dirty="0" smtClean="0"/>
              <a:t>ften has void type</a:t>
            </a:r>
            <a:endParaRPr lang="en-US" altLang="en-US" dirty="0"/>
          </a:p>
        </p:txBody>
      </p:sp>
    </p:spTree>
    <p:extLst>
      <p:ext uri="{BB962C8B-B14F-4D97-AF65-F5344CB8AC3E}">
        <p14:creationId xmlns:p14="http://schemas.microsoft.com/office/powerpoint/2010/main" val="1108606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Implicit Parameter</a:t>
            </a:r>
            <a:endParaRPr lang="en-US" dirty="0"/>
          </a:p>
        </p:txBody>
      </p:sp>
      <p:sp>
        <p:nvSpPr>
          <p:cNvPr id="3" name="Text Placeholder 2"/>
          <p:cNvSpPr>
            <a:spLocks noGrp="1"/>
          </p:cNvSpPr>
          <p:nvPr>
            <p:ph type="body" idx="1"/>
          </p:nvPr>
        </p:nvSpPr>
        <p:spPr>
          <a:xfrm>
            <a:off x="457200" y="1600199"/>
            <a:ext cx="8229600" cy="4772025"/>
          </a:xfrm>
        </p:spPr>
        <p:txBody>
          <a:bodyPr/>
          <a:lstStyle/>
          <a:p>
            <a:pPr>
              <a:lnSpc>
                <a:spcPct val="110000"/>
              </a:lnSpc>
            </a:pPr>
            <a:r>
              <a:rPr lang="en-US" altLang="en-US" sz="2200" b="1" dirty="0"/>
              <a:t>implicit parameter</a:t>
            </a:r>
            <a:r>
              <a:rPr lang="en-US" altLang="en-US" sz="2200" dirty="0"/>
              <a:t>:</a:t>
            </a:r>
            <a:br>
              <a:rPr lang="en-US" altLang="en-US" sz="2200" dirty="0"/>
            </a:br>
            <a:r>
              <a:rPr lang="en-US" altLang="en-US" sz="2200" dirty="0"/>
              <a:t>The object on which an instance method is called</a:t>
            </a:r>
            <a:r>
              <a:rPr lang="en-US" altLang="en-US" sz="2200" dirty="0" smtClean="0"/>
              <a:t>.</a:t>
            </a:r>
            <a:endParaRPr lang="en-US" altLang="en-US" sz="2200" dirty="0"/>
          </a:p>
          <a:p>
            <a:pPr lvl="1">
              <a:lnSpc>
                <a:spcPct val="120000"/>
              </a:lnSpc>
            </a:pPr>
            <a:r>
              <a:rPr lang="en-US" altLang="en-US" sz="2200" dirty="0"/>
              <a:t>During the call p1.draw(g); </a:t>
            </a:r>
            <a:br>
              <a:rPr lang="en-US" altLang="en-US" sz="2200" dirty="0"/>
            </a:br>
            <a:r>
              <a:rPr lang="en-US" altLang="en-US" sz="2200" dirty="0"/>
              <a:t>the object referred to by p1 is the implicit parameter</a:t>
            </a:r>
            <a:r>
              <a:rPr lang="en-US" altLang="en-US" sz="2200" dirty="0" smtClean="0"/>
              <a:t>.</a:t>
            </a:r>
            <a:endParaRPr lang="en-US" altLang="en-US" sz="2200" dirty="0"/>
          </a:p>
          <a:p>
            <a:pPr lvl="1">
              <a:lnSpc>
                <a:spcPct val="120000"/>
              </a:lnSpc>
            </a:pPr>
            <a:r>
              <a:rPr lang="en-US" altLang="en-US" sz="2200" dirty="0"/>
              <a:t>During the call p2.draw(g); </a:t>
            </a:r>
            <a:br>
              <a:rPr lang="en-US" altLang="en-US" sz="2200" dirty="0"/>
            </a:br>
            <a:r>
              <a:rPr lang="en-US" altLang="en-US" sz="2200" dirty="0"/>
              <a:t>the object referred to by p2 is the implicit parameter</a:t>
            </a:r>
            <a:r>
              <a:rPr lang="en-US" altLang="en-US" sz="2200" dirty="0" smtClean="0"/>
              <a:t>.</a:t>
            </a:r>
            <a:endParaRPr lang="en-US" altLang="en-US" sz="2200" dirty="0"/>
          </a:p>
          <a:p>
            <a:pPr lvl="1">
              <a:lnSpc>
                <a:spcPct val="120000"/>
              </a:lnSpc>
            </a:pPr>
            <a:r>
              <a:rPr lang="en-US" altLang="en-US" sz="2200" dirty="0"/>
              <a:t>The instance method can refer to that </a:t>
            </a:r>
            <a:r>
              <a:rPr lang="en-US" altLang="en-US" sz="2200" dirty="0" smtClean="0"/>
              <a:t>object’s </a:t>
            </a:r>
            <a:r>
              <a:rPr lang="en-US" altLang="en-US" sz="2200" dirty="0"/>
              <a:t>fields.</a:t>
            </a:r>
          </a:p>
          <a:p>
            <a:pPr lvl="2">
              <a:lnSpc>
                <a:spcPct val="120000"/>
              </a:lnSpc>
            </a:pPr>
            <a:r>
              <a:rPr lang="en-US" altLang="en-US" sz="2200" dirty="0"/>
              <a:t>We say that it executes in the context of a particular object.</a:t>
            </a:r>
          </a:p>
          <a:p>
            <a:pPr lvl="2">
              <a:lnSpc>
                <a:spcPct val="120000"/>
              </a:lnSpc>
            </a:pPr>
            <a:r>
              <a:rPr lang="en-US" altLang="en-US" sz="2200" dirty="0"/>
              <a:t>draw can refer to the x and y of the object it was called on.</a:t>
            </a:r>
          </a:p>
        </p:txBody>
      </p:sp>
    </p:spTree>
    <p:extLst>
      <p:ext uri="{BB962C8B-B14F-4D97-AF65-F5344CB8AC3E}">
        <p14:creationId xmlns:p14="http://schemas.microsoft.com/office/powerpoint/2010/main" val="1089486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initialization: constructors</a:t>
            </a:r>
          </a:p>
        </p:txBody>
      </p:sp>
    </p:spTree>
    <p:extLst>
      <p:ext uri="{BB962C8B-B14F-4D97-AF65-F5344CB8AC3E}">
        <p14:creationId xmlns:p14="http://schemas.microsoft.com/office/powerpoint/2010/main" val="2088754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13304"/>
          </a:xfrm>
        </p:spPr>
        <p:txBody>
          <a:bodyPr/>
          <a:lstStyle/>
          <a:p>
            <a:r>
              <a:rPr lang="en-US" altLang="en-US" dirty="0"/>
              <a:t>Constructors</a:t>
            </a:r>
            <a:endParaRPr lang="en-US" dirty="0"/>
          </a:p>
        </p:txBody>
      </p:sp>
      <p:sp>
        <p:nvSpPr>
          <p:cNvPr id="3" name="Text Placeholder 2"/>
          <p:cNvSpPr>
            <a:spLocks noGrp="1"/>
          </p:cNvSpPr>
          <p:nvPr>
            <p:ph type="body" idx="1"/>
          </p:nvPr>
        </p:nvSpPr>
        <p:spPr>
          <a:xfrm>
            <a:off x="457200" y="1057085"/>
            <a:ext cx="8229600" cy="600075"/>
          </a:xfrm>
        </p:spPr>
        <p:txBody>
          <a:bodyPr/>
          <a:lstStyle/>
          <a:p>
            <a:pPr>
              <a:lnSpc>
                <a:spcPct val="120000"/>
              </a:lnSpc>
            </a:pPr>
            <a:r>
              <a:rPr lang="en-US" altLang="en-US" b="1" dirty="0"/>
              <a:t>constructor</a:t>
            </a:r>
            <a:r>
              <a:rPr lang="en-US" altLang="en-US" dirty="0"/>
              <a:t>: Initializes the state of new objects.</a:t>
            </a:r>
          </a:p>
        </p:txBody>
      </p:sp>
      <p:pic>
        <p:nvPicPr>
          <p:cNvPr id="5" name="Picture 4" descr="Computer code has 3 lines. The lines read as follows. Line 1. Public type left parenthesis parameters right parenthesis left brace. Line 2, indented once. Statements semicolon. Line 3. Right brace."/>
          <p:cNvPicPr>
            <a:picLocks noChangeAspect="1"/>
          </p:cNvPicPr>
          <p:nvPr/>
        </p:nvPicPr>
        <p:blipFill>
          <a:blip r:embed="rId2"/>
          <a:stretch>
            <a:fillRect/>
          </a:stretch>
        </p:blipFill>
        <p:spPr>
          <a:xfrm>
            <a:off x="1995487" y="1885569"/>
            <a:ext cx="4981575" cy="1257300"/>
          </a:xfrm>
          <a:prstGeom prst="rect">
            <a:avLst/>
          </a:prstGeom>
        </p:spPr>
      </p:pic>
      <p:sp>
        <p:nvSpPr>
          <p:cNvPr id="6" name="Text Placeholder 5"/>
          <p:cNvSpPr>
            <a:spLocks noGrp="1"/>
          </p:cNvSpPr>
          <p:nvPr>
            <p:ph type="body" idx="13"/>
          </p:nvPr>
        </p:nvSpPr>
        <p:spPr>
          <a:xfrm>
            <a:off x="457200" y="3234755"/>
            <a:ext cx="8229600" cy="3042219"/>
          </a:xfrm>
        </p:spPr>
        <p:txBody>
          <a:bodyPr/>
          <a:lstStyle/>
          <a:p>
            <a:pPr lvl="1">
              <a:lnSpc>
                <a:spcPct val="120000"/>
              </a:lnSpc>
            </a:pPr>
            <a:r>
              <a:rPr lang="en-US" altLang="en-US" dirty="0"/>
              <a:t>runs when the client uses the new keyword</a:t>
            </a:r>
          </a:p>
          <a:p>
            <a:pPr lvl="1">
              <a:lnSpc>
                <a:spcPct val="120000"/>
              </a:lnSpc>
            </a:pPr>
            <a:r>
              <a:rPr lang="en-US" altLang="en-US" dirty="0" smtClean="0"/>
              <a:t>The type is always the class name.</a:t>
            </a:r>
          </a:p>
          <a:p>
            <a:pPr lvl="1">
              <a:lnSpc>
                <a:spcPct val="120000"/>
              </a:lnSpc>
            </a:pPr>
            <a:r>
              <a:rPr lang="en-US" altLang="en-US" dirty="0" smtClean="0"/>
              <a:t>no </a:t>
            </a:r>
            <a:r>
              <a:rPr lang="en-US" altLang="en-US" dirty="0"/>
              <a:t>return type is specified;</a:t>
            </a:r>
            <a:br>
              <a:rPr lang="en-US" altLang="en-US" dirty="0"/>
            </a:br>
            <a:r>
              <a:rPr lang="en-US" altLang="en-US" dirty="0"/>
              <a:t>it implicitly </a:t>
            </a:r>
            <a:r>
              <a:rPr lang="en-US" altLang="en-US" dirty="0" smtClean="0"/>
              <a:t>“returns” </a:t>
            </a:r>
            <a:r>
              <a:rPr lang="en-US" altLang="en-US" dirty="0"/>
              <a:t>the new object being created</a:t>
            </a:r>
          </a:p>
          <a:p>
            <a:pPr lvl="1">
              <a:lnSpc>
                <a:spcPct val="120000"/>
              </a:lnSpc>
            </a:pPr>
            <a:r>
              <a:rPr lang="en-US" altLang="en-US" dirty="0"/>
              <a:t>If a class has no constructor, Java gives it a default constructor with no parameters that sets all fields to 0.</a:t>
            </a:r>
          </a:p>
        </p:txBody>
      </p:sp>
    </p:spTree>
    <p:extLst>
      <p:ext uri="{BB962C8B-B14F-4D97-AF65-F5344CB8AC3E}">
        <p14:creationId xmlns:p14="http://schemas.microsoft.com/office/powerpoint/2010/main" val="1442492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Programming Problem</a:t>
            </a:r>
            <a:endParaRPr lang="en-US" dirty="0"/>
          </a:p>
        </p:txBody>
      </p:sp>
      <p:sp>
        <p:nvSpPr>
          <p:cNvPr id="3" name="Text Placeholder 2"/>
          <p:cNvSpPr>
            <a:spLocks noGrp="1"/>
          </p:cNvSpPr>
          <p:nvPr>
            <p:ph type="body" idx="1"/>
          </p:nvPr>
        </p:nvSpPr>
        <p:spPr/>
        <p:txBody>
          <a:bodyPr/>
          <a:lstStyle/>
          <a:p>
            <a:r>
              <a:rPr lang="en-US" dirty="0" smtClean="0"/>
              <a:t>Given a group of rectangles which have the following lengths and widths:</a:t>
            </a:r>
          </a:p>
          <a:p>
            <a:pPr lvl="1"/>
            <a:r>
              <a:rPr lang="en-US" dirty="0" smtClean="0"/>
              <a:t>3.4 </a:t>
            </a:r>
            <a:r>
              <a:rPr lang="en-US" dirty="0" err="1" smtClean="0"/>
              <a:t>ft</a:t>
            </a:r>
            <a:r>
              <a:rPr lang="en-US" dirty="0" smtClean="0"/>
              <a:t>, 6.8 </a:t>
            </a:r>
            <a:r>
              <a:rPr lang="en-US" dirty="0" err="1" smtClean="0"/>
              <a:t>ft</a:t>
            </a:r>
            <a:endParaRPr lang="en-US" dirty="0" smtClean="0"/>
          </a:p>
          <a:p>
            <a:pPr lvl="1"/>
            <a:r>
              <a:rPr lang="en-US" dirty="0" smtClean="0"/>
              <a:t>12.6 </a:t>
            </a:r>
            <a:r>
              <a:rPr lang="en-US" dirty="0" err="1" smtClean="0"/>
              <a:t>ft</a:t>
            </a:r>
            <a:r>
              <a:rPr lang="en-US" dirty="0" smtClean="0"/>
              <a:t>, 5.2 </a:t>
            </a:r>
            <a:r>
              <a:rPr lang="en-US" dirty="0" err="1" smtClean="0"/>
              <a:t>ft</a:t>
            </a:r>
            <a:endParaRPr lang="en-US" dirty="0" smtClean="0"/>
          </a:p>
          <a:p>
            <a:pPr lvl="1"/>
            <a:r>
              <a:rPr lang="en-US" dirty="0" smtClean="0"/>
              <a:t>7.5 </a:t>
            </a:r>
            <a:r>
              <a:rPr lang="en-US" dirty="0" err="1" smtClean="0"/>
              <a:t>ft</a:t>
            </a:r>
            <a:r>
              <a:rPr lang="en-US" dirty="0" smtClean="0"/>
              <a:t>, 11.7 </a:t>
            </a:r>
            <a:r>
              <a:rPr lang="en-US" dirty="0" err="1" smtClean="0"/>
              <a:t>ft</a:t>
            </a:r>
            <a:endParaRPr lang="en-US" dirty="0" smtClean="0"/>
          </a:p>
          <a:p>
            <a:r>
              <a:rPr lang="en-US" dirty="0" smtClean="0"/>
              <a:t>Write a program that displays the dimensions of each rectangle, along with the perimeter and area of each rectangle.</a:t>
            </a:r>
          </a:p>
          <a:p>
            <a:pPr lvl="1"/>
            <a:r>
              <a:rPr lang="en-US" dirty="0" smtClean="0"/>
              <a:t>Perimeter = sum of all sides = 2*Length  + 2*Width</a:t>
            </a:r>
          </a:p>
          <a:p>
            <a:pPr lvl="1"/>
            <a:r>
              <a:rPr lang="en-US" dirty="0" smtClean="0"/>
              <a:t>Area = Length * Width</a:t>
            </a:r>
          </a:p>
        </p:txBody>
      </p:sp>
    </p:spTree>
    <p:extLst>
      <p:ext uri="{BB962C8B-B14F-4D97-AF65-F5344CB8AC3E}">
        <p14:creationId xmlns:p14="http://schemas.microsoft.com/office/powerpoint/2010/main" val="136698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1"/>
            <a:ext cx="8229600" cy="609600"/>
          </a:xfrm>
        </p:spPr>
        <p:txBody>
          <a:bodyPr/>
          <a:lstStyle/>
          <a:p>
            <a:r>
              <a:rPr lang="en-US" altLang="en-US" dirty="0"/>
              <a:t>Constructor E</a:t>
            </a:r>
            <a:r>
              <a:rPr lang="en-US" altLang="en-US" dirty="0" smtClean="0"/>
              <a:t>xample</a:t>
            </a:r>
            <a:endParaRPr lang="en-US" dirty="0"/>
          </a:p>
        </p:txBody>
      </p:sp>
      <p:sp>
        <p:nvSpPr>
          <p:cNvPr id="4" name="TextBox 3"/>
          <p:cNvSpPr txBox="1"/>
          <p:nvPr/>
        </p:nvSpPr>
        <p:spPr>
          <a:xfrm>
            <a:off x="561975" y="838201"/>
            <a:ext cx="8362950" cy="532453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a:t>
            </a:r>
            <a:r>
              <a:rPr lang="en-US" sz="2000" dirty="0" smtClean="0">
                <a:latin typeface="Courier New" panose="02070309020205020404" pitchFamily="49" charset="0"/>
                <a:cs typeface="Courier New" panose="02070309020205020404" pitchFamily="49" charset="0"/>
              </a:rPr>
              <a:t>ublic class Student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String name;</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double </a:t>
            </a:r>
            <a:r>
              <a:rPr lang="en-US" sz="2000" dirty="0" err="1" smtClean="0">
                <a:latin typeface="Courier New" panose="02070309020205020404" pitchFamily="49" charset="0"/>
                <a:cs typeface="Courier New" panose="02070309020205020404" pitchFamily="49" charset="0"/>
              </a:rPr>
              <a:t>gpa</a:t>
            </a:r>
            <a:r>
              <a:rPr lang="en-US" sz="2000" dirty="0" smtClean="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public Student(String n, double g) {</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name = n;</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gpa</a:t>
            </a:r>
            <a:r>
              <a:rPr lang="en-US" sz="2000" b="1" dirty="0" smtClean="0">
                <a:latin typeface="Courier New" panose="02070309020205020404" pitchFamily="49" charset="0"/>
                <a:cs typeface="Courier New" panose="02070309020205020404" pitchFamily="49" charset="0"/>
              </a:rPr>
              <a:t> = g;</a:t>
            </a:r>
          </a:p>
          <a:p>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 // end constructor</a:t>
            </a:r>
          </a:p>
          <a:p>
            <a:endParaRPr lang="en-US" sz="2000" dirty="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public </a:t>
            </a:r>
            <a:r>
              <a:rPr lang="en-US" sz="2000" dirty="0" err="1" smtClean="0">
                <a:latin typeface="Courier New" panose="02070309020205020404" pitchFamily="49" charset="0"/>
                <a:cs typeface="Courier New" panose="02070309020205020404" pitchFamily="49" charset="0"/>
              </a:rPr>
              <a:t>displayData</a:t>
            </a:r>
            <a:r>
              <a:rPr lang="en-US" sz="2000" dirty="0" smtClean="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System.out.println</a:t>
            </a:r>
            <a:r>
              <a:rPr lang="en-US" sz="2000" dirty="0" smtClean="0">
                <a:latin typeface="Courier New" panose="02070309020205020404" pitchFamily="49" charset="0"/>
                <a:cs typeface="Courier New" panose="02070309020205020404" pitchFamily="49" charset="0"/>
              </a:rPr>
              <a:t>(“Name: “ + name);</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System.out.printf</a:t>
            </a:r>
            <a:r>
              <a:rPr lang="en-US" sz="2000" dirty="0" smtClean="0">
                <a:latin typeface="Courier New" panose="02070309020205020404" pitchFamily="49" charset="0"/>
                <a:cs typeface="Courier New" panose="02070309020205020404" pitchFamily="49" charset="0"/>
              </a:rPr>
              <a:t>(“GPA = %.2f”, </a:t>
            </a:r>
            <a:r>
              <a:rPr lang="en-US" sz="2000" dirty="0" err="1" smtClean="0">
                <a:latin typeface="Courier New" panose="02070309020205020404" pitchFamily="49" charset="0"/>
                <a:cs typeface="Courier New" panose="02070309020205020404" pitchFamily="49" charset="0"/>
              </a:rPr>
              <a:t>gpa</a:t>
            </a:r>
            <a:r>
              <a:rPr lang="en-US" sz="2000" dirty="0" smtClean="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  } // end </a:t>
            </a:r>
            <a:r>
              <a:rPr lang="en-US" sz="2000" dirty="0" err="1" smtClean="0">
                <a:latin typeface="Courier New" panose="02070309020205020404" pitchFamily="49" charset="0"/>
                <a:cs typeface="Courier New" panose="02070309020205020404" pitchFamily="49" charset="0"/>
              </a:rPr>
              <a:t>displayData</a:t>
            </a:r>
            <a:endParaRPr lang="en-US" sz="2000" dirty="0" smtClean="0">
              <a:latin typeface="Courier New" panose="02070309020205020404" pitchFamily="49" charset="0"/>
              <a:cs typeface="Courier New" panose="02070309020205020404" pitchFamily="49" charset="0"/>
            </a:endParaRPr>
          </a:p>
          <a:p>
            <a:endParaRPr lang="en-US"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 // end Student class</a:t>
            </a:r>
          </a:p>
          <a:p>
            <a:endParaRPr lang="en-US" sz="2000" dirty="0">
              <a:latin typeface="Courier New" panose="02070309020205020404" pitchFamily="49" charset="0"/>
              <a:cs typeface="Courier New" panose="02070309020205020404" pitchFamily="49" charset="0"/>
            </a:endParaRPr>
          </a:p>
          <a:p>
            <a:r>
              <a:rPr lang="en-US" sz="2000" dirty="0" smtClean="0">
                <a:latin typeface="+mn-lt"/>
                <a:cs typeface="Courier New" panose="02070309020205020404" pitchFamily="49" charset="0"/>
              </a:rPr>
              <a:t>In main: </a:t>
            </a:r>
            <a:r>
              <a:rPr lang="en-US" sz="2000" b="1" dirty="0" smtClean="0">
                <a:latin typeface="Courier New" panose="02070309020205020404" pitchFamily="49" charset="0"/>
                <a:cs typeface="Courier New" panose="02070309020205020404" pitchFamily="49" charset="0"/>
              </a:rPr>
              <a:t>Student s2 = new Student(“John Smith”, 3.2);</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64531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1"/>
            <a:ext cx="8229600" cy="838200"/>
          </a:xfrm>
          <a:solidFill>
            <a:srgbClr val="00B0F0"/>
          </a:solidFill>
        </p:spPr>
        <p:txBody>
          <a:bodyPr/>
          <a:lstStyle/>
          <a:p>
            <a:r>
              <a:rPr lang="en-US" sz="4400" dirty="0">
                <a:solidFill>
                  <a:schemeClr val="bg1"/>
                </a:solidFill>
              </a:rPr>
              <a:t>In-Class Assignment 1, Part </a:t>
            </a:r>
            <a:r>
              <a:rPr lang="en-US" sz="4400" dirty="0" smtClean="0">
                <a:solidFill>
                  <a:schemeClr val="bg1"/>
                </a:solidFill>
              </a:rPr>
              <a:t>2</a:t>
            </a:r>
            <a:endParaRPr lang="en-US" sz="4400" dirty="0">
              <a:solidFill>
                <a:schemeClr val="bg1"/>
              </a:solidFill>
            </a:endParaRP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840105"/>
            <a:ext cx="8232775" cy="5494020"/>
          </a:xfrm>
        </p:spPr>
        <p:txBody>
          <a:bodyPr/>
          <a:lstStyle/>
          <a:p>
            <a:r>
              <a:rPr lang="en-US" sz="1800" dirty="0" smtClean="0"/>
              <a:t>Update the </a:t>
            </a:r>
            <a:r>
              <a:rPr lang="en-US" sz="1800" b="1" dirty="0" smtClean="0"/>
              <a:t>Rectangle</a:t>
            </a:r>
            <a:r>
              <a:rPr lang="en-US" sz="1800" dirty="0"/>
              <a:t> </a:t>
            </a:r>
            <a:r>
              <a:rPr lang="en-US" sz="1800" dirty="0" smtClean="0"/>
              <a:t>class by doing the following:</a:t>
            </a:r>
          </a:p>
          <a:p>
            <a:pPr lvl="1"/>
            <a:r>
              <a:rPr lang="en-US" sz="1800" dirty="0" smtClean="0"/>
              <a:t>Add a constructor with two double parameters, one for length, one for width.</a:t>
            </a:r>
            <a:endParaRPr lang="en-US" sz="1800" dirty="0"/>
          </a:p>
          <a:p>
            <a:pPr lvl="1"/>
            <a:r>
              <a:rPr lang="en-US" sz="1800" dirty="0" smtClean="0"/>
              <a:t>Within the constructor, set each class variable to its respective parameter.</a:t>
            </a:r>
          </a:p>
          <a:p>
            <a:r>
              <a:rPr lang="en-US" sz="1800" dirty="0" smtClean="0"/>
              <a:t>In the main program do the following:</a:t>
            </a:r>
            <a:endParaRPr lang="en-US" sz="1800" dirty="0"/>
          </a:p>
          <a:p>
            <a:pPr lvl="1"/>
            <a:r>
              <a:rPr lang="en-US" sz="1800" dirty="0" smtClean="0"/>
              <a:t>Use the constructor in the declaration of the r1 object to set the length to 5.5 and the width to 6.3 (</a:t>
            </a:r>
            <a:r>
              <a:rPr lang="en-US" sz="1800" dirty="0"/>
              <a:t>this is one line of code that uses the constructor).</a:t>
            </a:r>
          </a:p>
          <a:p>
            <a:pPr lvl="1"/>
            <a:r>
              <a:rPr lang="en-US" sz="1800" dirty="0" smtClean="0"/>
              <a:t>Create a second object of the rectangle class named </a:t>
            </a:r>
            <a:r>
              <a:rPr lang="en-US" sz="1800" b="1" dirty="0" smtClean="0"/>
              <a:t>r2</a:t>
            </a:r>
            <a:r>
              <a:rPr lang="en-US" sz="1800" dirty="0" smtClean="0"/>
              <a:t> with length 11.5 and width 7.9 </a:t>
            </a:r>
          </a:p>
          <a:p>
            <a:pPr lvl="1"/>
            <a:r>
              <a:rPr lang="en-US" sz="1800" dirty="0" smtClean="0"/>
              <a:t>Display the length and width of r1 as done previously.</a:t>
            </a:r>
          </a:p>
          <a:p>
            <a:pPr lvl="1"/>
            <a:r>
              <a:rPr lang="en-US" sz="1800" dirty="0" smtClean="0"/>
              <a:t>Display the perimeter and area of r1 by calling </a:t>
            </a:r>
            <a:r>
              <a:rPr lang="en-US" sz="1800" dirty="0" err="1" smtClean="0"/>
              <a:t>getPerimeter</a:t>
            </a:r>
            <a:r>
              <a:rPr lang="en-US" sz="1800" dirty="0" smtClean="0"/>
              <a:t>() and </a:t>
            </a:r>
            <a:r>
              <a:rPr lang="en-US" sz="1800" dirty="0" err="1" smtClean="0"/>
              <a:t>getArea</a:t>
            </a:r>
            <a:r>
              <a:rPr lang="en-US" sz="1800" dirty="0" smtClean="0"/>
              <a:t>() within </a:t>
            </a:r>
            <a:r>
              <a:rPr lang="en-US" sz="1800" dirty="0" err="1" smtClean="0"/>
              <a:t>System.out.printf</a:t>
            </a:r>
            <a:r>
              <a:rPr lang="en-US" sz="1800" dirty="0" smtClean="0"/>
              <a:t> so the perimeter is rounded to two decimal places.</a:t>
            </a:r>
          </a:p>
          <a:p>
            <a:pPr lvl="1"/>
            <a:r>
              <a:rPr lang="en-US" sz="1800" dirty="0" smtClean="0"/>
              <a:t>Display the length, width, perimeter, and area of r2 in the same way as r1.</a:t>
            </a:r>
          </a:p>
        </p:txBody>
      </p:sp>
    </p:spTree>
    <p:extLst>
      <p:ext uri="{BB962C8B-B14F-4D97-AF65-F5344CB8AC3E}">
        <p14:creationId xmlns:p14="http://schemas.microsoft.com/office/powerpoint/2010/main" val="4131962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Encapsulation </a:t>
            </a:r>
            <a:endParaRPr lang="en-US" dirty="0"/>
          </a:p>
        </p:txBody>
      </p:sp>
    </p:spTree>
    <p:extLst>
      <p:ext uri="{BB962C8B-B14F-4D97-AF65-F5344CB8AC3E}">
        <p14:creationId xmlns:p14="http://schemas.microsoft.com/office/powerpoint/2010/main" val="1446757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Encapsulation</a:t>
            </a:r>
            <a:endParaRPr lang="en-US" dirty="0"/>
          </a:p>
        </p:txBody>
      </p:sp>
      <p:sp>
        <p:nvSpPr>
          <p:cNvPr id="3" name="Text Placeholder 2"/>
          <p:cNvSpPr>
            <a:spLocks noGrp="1"/>
          </p:cNvSpPr>
          <p:nvPr>
            <p:ph type="body" idx="1"/>
          </p:nvPr>
        </p:nvSpPr>
        <p:spPr>
          <a:xfrm>
            <a:off x="457200" y="1600201"/>
            <a:ext cx="8229600" cy="2324100"/>
          </a:xfrm>
        </p:spPr>
        <p:txBody>
          <a:bodyPr/>
          <a:lstStyle/>
          <a:p>
            <a:pPr>
              <a:lnSpc>
                <a:spcPct val="110000"/>
              </a:lnSpc>
            </a:pPr>
            <a:r>
              <a:rPr lang="en-US" altLang="en-US" b="1" dirty="0"/>
              <a:t>encapsulation</a:t>
            </a:r>
            <a:r>
              <a:rPr lang="en-US" altLang="en-US" dirty="0"/>
              <a:t>: </a:t>
            </a:r>
            <a:r>
              <a:rPr lang="en-US" altLang="en-US" sz="2300" dirty="0"/>
              <a:t>Hiding implementation details from clients</a:t>
            </a:r>
            <a:r>
              <a:rPr lang="en-US" altLang="en-US" sz="2300" dirty="0" smtClean="0"/>
              <a:t>.</a:t>
            </a:r>
            <a:endParaRPr lang="en-US" altLang="en-US" dirty="0"/>
          </a:p>
          <a:p>
            <a:pPr lvl="1">
              <a:lnSpc>
                <a:spcPct val="110000"/>
              </a:lnSpc>
            </a:pPr>
            <a:r>
              <a:rPr lang="en-US" altLang="en-US" dirty="0"/>
              <a:t>Encapsulation forces abstraction.</a:t>
            </a:r>
          </a:p>
          <a:p>
            <a:pPr lvl="2">
              <a:lnSpc>
                <a:spcPct val="110000"/>
              </a:lnSpc>
            </a:pPr>
            <a:r>
              <a:rPr lang="en-US" altLang="en-US" dirty="0"/>
              <a:t>separates external view (behavior) from internal view (state)</a:t>
            </a:r>
          </a:p>
          <a:p>
            <a:pPr lvl="2">
              <a:lnSpc>
                <a:spcPct val="110000"/>
              </a:lnSpc>
            </a:pPr>
            <a:r>
              <a:rPr lang="en-US" altLang="en-US" dirty="0"/>
              <a:t>protects the integrity of an </a:t>
            </a:r>
            <a:r>
              <a:rPr lang="en-US" altLang="en-US" dirty="0" smtClean="0"/>
              <a:t>object’s </a:t>
            </a:r>
            <a:r>
              <a:rPr lang="en-US" altLang="en-US" dirty="0"/>
              <a:t>data</a:t>
            </a:r>
          </a:p>
        </p:txBody>
      </p:sp>
      <p:pic>
        <p:nvPicPr>
          <p:cNvPr id="4" name="Picture 3" descr="An I Pod."/>
          <p:cNvPicPr>
            <a:picLocks noChangeAspect="1"/>
          </p:cNvPicPr>
          <p:nvPr/>
        </p:nvPicPr>
        <p:blipFill rotWithShape="1">
          <a:blip r:embed="rId2"/>
          <a:srcRect t="7582" r="78717" b="5462"/>
          <a:stretch/>
        </p:blipFill>
        <p:spPr>
          <a:xfrm>
            <a:off x="1206569" y="4211852"/>
            <a:ext cx="1536631" cy="2037522"/>
          </a:xfrm>
          <a:prstGeom prst="rect">
            <a:avLst/>
          </a:prstGeom>
        </p:spPr>
      </p:pic>
      <p:pic>
        <p:nvPicPr>
          <p:cNvPr id="5" name="Picture 4" descr="An integrated circuit has a corresponding block diagram."/>
          <p:cNvPicPr>
            <a:picLocks noChangeAspect="1"/>
          </p:cNvPicPr>
          <p:nvPr/>
        </p:nvPicPr>
        <p:blipFill rotWithShape="1">
          <a:blip r:embed="rId2"/>
          <a:srcRect l="27243" t="7582" r="6774" b="5462"/>
          <a:stretch/>
        </p:blipFill>
        <p:spPr>
          <a:xfrm>
            <a:off x="3496234" y="4211852"/>
            <a:ext cx="4763925" cy="2037522"/>
          </a:xfrm>
          <a:prstGeom prst="rect">
            <a:avLst/>
          </a:prstGeom>
        </p:spPr>
      </p:pic>
    </p:spTree>
    <p:extLst>
      <p:ext uri="{BB962C8B-B14F-4D97-AF65-F5344CB8AC3E}">
        <p14:creationId xmlns:p14="http://schemas.microsoft.com/office/powerpoint/2010/main" val="1350040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Private </a:t>
            </a:r>
            <a:r>
              <a:rPr lang="en-US" altLang="en-US" dirty="0" smtClean="0">
                <a:latin typeface="Times New Roman" panose="02020603050405020304" pitchFamily="18" charset="0"/>
                <a:cs typeface="Times New Roman" panose="02020603050405020304" pitchFamily="18" charset="0"/>
              </a:rPr>
              <a:t>Fields</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1"/>
            <a:ext cx="8229600" cy="514350"/>
          </a:xfrm>
        </p:spPr>
        <p:txBody>
          <a:bodyPr/>
          <a:lstStyle/>
          <a:p>
            <a:pPr>
              <a:buFontTx/>
              <a:buNone/>
            </a:pPr>
            <a:r>
              <a:rPr lang="en-US" altLang="en-US" dirty="0"/>
              <a:t>A field that cannot be accessed from outside the class</a:t>
            </a:r>
          </a:p>
        </p:txBody>
      </p:sp>
      <p:pic>
        <p:nvPicPr>
          <p:cNvPr id="6" name="Picture 5" descr="Computer code reads, private type name semicolon."/>
          <p:cNvPicPr>
            <a:picLocks noChangeAspect="1"/>
          </p:cNvPicPr>
          <p:nvPr/>
        </p:nvPicPr>
        <p:blipFill>
          <a:blip r:embed="rId2"/>
          <a:stretch>
            <a:fillRect/>
          </a:stretch>
        </p:blipFill>
        <p:spPr>
          <a:xfrm>
            <a:off x="2933700" y="2361301"/>
            <a:ext cx="3276600" cy="438150"/>
          </a:xfrm>
          <a:prstGeom prst="rect">
            <a:avLst/>
          </a:prstGeom>
        </p:spPr>
      </p:pic>
      <p:sp>
        <p:nvSpPr>
          <p:cNvPr id="4" name="Text Placeholder 3"/>
          <p:cNvSpPr>
            <a:spLocks noGrp="1"/>
          </p:cNvSpPr>
          <p:nvPr>
            <p:ph type="body" idx="13"/>
          </p:nvPr>
        </p:nvSpPr>
        <p:spPr>
          <a:xfrm>
            <a:off x="457200" y="2986842"/>
            <a:ext cx="2486025" cy="470468"/>
          </a:xfrm>
        </p:spPr>
        <p:txBody>
          <a:bodyPr/>
          <a:lstStyle/>
          <a:p>
            <a:pPr lvl="1">
              <a:lnSpc>
                <a:spcPct val="90000"/>
              </a:lnSpc>
            </a:pPr>
            <a:r>
              <a:rPr lang="en-US" altLang="en-US" dirty="0"/>
              <a:t>Examples:</a:t>
            </a:r>
          </a:p>
        </p:txBody>
      </p:sp>
      <p:pic>
        <p:nvPicPr>
          <p:cNvPr id="7" name="Picture 6" descr="Computer code has 2 lines. The lines read as follows. Line 1. Private i n t, i d semicolon. Line 2. Private string name semicolon."/>
          <p:cNvPicPr>
            <a:picLocks noChangeAspect="1"/>
          </p:cNvPicPr>
          <p:nvPr/>
        </p:nvPicPr>
        <p:blipFill>
          <a:blip r:embed="rId3"/>
          <a:stretch>
            <a:fillRect/>
          </a:stretch>
        </p:blipFill>
        <p:spPr>
          <a:xfrm>
            <a:off x="2724150" y="3702894"/>
            <a:ext cx="3695700" cy="895350"/>
          </a:xfrm>
          <a:prstGeom prst="rect">
            <a:avLst/>
          </a:prstGeom>
        </p:spPr>
      </p:pic>
      <p:sp>
        <p:nvSpPr>
          <p:cNvPr id="5" name="Text Placeholder 4"/>
          <p:cNvSpPr>
            <a:spLocks noGrp="1"/>
          </p:cNvSpPr>
          <p:nvPr>
            <p:ph type="body" idx="14"/>
          </p:nvPr>
        </p:nvSpPr>
        <p:spPr>
          <a:xfrm>
            <a:off x="457200" y="4876270"/>
            <a:ext cx="8229600" cy="500800"/>
          </a:xfrm>
        </p:spPr>
        <p:txBody>
          <a:bodyPr/>
          <a:lstStyle/>
          <a:p>
            <a:pPr>
              <a:lnSpc>
                <a:spcPct val="90000"/>
              </a:lnSpc>
            </a:pPr>
            <a:r>
              <a:rPr lang="en-US" altLang="en-US" dirty="0"/>
              <a:t>Client code </a:t>
            </a:r>
            <a:r>
              <a:rPr lang="en-US" altLang="en-US" dirty="0" smtClean="0"/>
              <a:t>won’t </a:t>
            </a:r>
            <a:r>
              <a:rPr lang="en-US" altLang="en-US" dirty="0"/>
              <a:t>compile if it accesses private fields:</a:t>
            </a:r>
          </a:p>
        </p:txBody>
      </p:sp>
    </p:spTree>
    <p:extLst>
      <p:ext uri="{BB962C8B-B14F-4D97-AF65-F5344CB8AC3E}">
        <p14:creationId xmlns:p14="http://schemas.microsoft.com/office/powerpoint/2010/main" val="2585343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Accessing Private </a:t>
            </a:r>
            <a:r>
              <a:rPr lang="en-US" altLang="en-US" dirty="0" smtClean="0"/>
              <a:t>Fields</a:t>
            </a:r>
            <a:endParaRPr lang="en-US" dirty="0"/>
          </a:p>
        </p:txBody>
      </p:sp>
      <p:pic>
        <p:nvPicPr>
          <p:cNvPr id="4" name="Picture 3" descr="Computer code has 8 lines. The lines read as follows. Line 1. Forward slash, forward slash A double quote read dash only double quote access to the x field left parenthesis double quote accessor double quote right parenthesis. Line 2. Public i n t get X left parenthesis right parenthesis left brace. Line 3, indented once. Return x semicolon. Line 4. Right brace. Line 5. Forward slash, forward slash allows clients to change the x field left parenthesis double quote mutator double quote right parenthesis. Line 6. Public void set X left parenthesis i n t, new x right parenthesis left brace. Line 7, indented once. X equals new X semicolon. Line 8. Right brace."/>
          <p:cNvPicPr>
            <a:picLocks noChangeAspect="1"/>
          </p:cNvPicPr>
          <p:nvPr/>
        </p:nvPicPr>
        <p:blipFill>
          <a:blip r:embed="rId2"/>
          <a:stretch>
            <a:fillRect/>
          </a:stretch>
        </p:blipFill>
        <p:spPr>
          <a:xfrm>
            <a:off x="1195387" y="1731750"/>
            <a:ext cx="6753225" cy="2285463"/>
          </a:xfrm>
          <a:prstGeom prst="rect">
            <a:avLst/>
          </a:prstGeom>
        </p:spPr>
      </p:pic>
      <p:sp>
        <p:nvSpPr>
          <p:cNvPr id="3" name="Text Placeholder 2"/>
          <p:cNvSpPr>
            <a:spLocks noGrp="1"/>
          </p:cNvSpPr>
          <p:nvPr>
            <p:ph type="body" idx="1"/>
          </p:nvPr>
        </p:nvSpPr>
        <p:spPr>
          <a:xfrm>
            <a:off x="457200" y="4200092"/>
            <a:ext cx="8229600" cy="495300"/>
          </a:xfrm>
        </p:spPr>
        <p:txBody>
          <a:bodyPr/>
          <a:lstStyle/>
          <a:p>
            <a:pPr lvl="1"/>
            <a:r>
              <a:rPr lang="en-US" altLang="en-US" dirty="0"/>
              <a:t>Client code will look more like this:</a:t>
            </a:r>
          </a:p>
        </p:txBody>
      </p:sp>
      <p:pic>
        <p:nvPicPr>
          <p:cNvPr id="5" name="Picture 4" descr="System period out period print l n left parenthesis p 1 period get X left parenthesis right parenthesis right parenthesis semicolon p 1 period set X left parenthesis 14 right parenthesis semicolon."/>
          <p:cNvPicPr>
            <a:picLocks noChangeAspect="1"/>
          </p:cNvPicPr>
          <p:nvPr/>
        </p:nvPicPr>
        <p:blipFill>
          <a:blip r:embed="rId3"/>
          <a:stretch>
            <a:fillRect/>
          </a:stretch>
        </p:blipFill>
        <p:spPr>
          <a:xfrm>
            <a:off x="2085975" y="5019675"/>
            <a:ext cx="4972050" cy="952500"/>
          </a:xfrm>
          <a:prstGeom prst="rect">
            <a:avLst/>
          </a:prstGeom>
        </p:spPr>
      </p:pic>
    </p:spTree>
    <p:extLst>
      <p:ext uri="{BB962C8B-B14F-4D97-AF65-F5344CB8AC3E}">
        <p14:creationId xmlns:p14="http://schemas.microsoft.com/office/powerpoint/2010/main" val="234170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Encapsulation</a:t>
            </a:r>
            <a:endParaRPr lang="en-US" dirty="0"/>
          </a:p>
        </p:txBody>
      </p:sp>
      <p:sp>
        <p:nvSpPr>
          <p:cNvPr id="3" name="Text Placeholder 2"/>
          <p:cNvSpPr>
            <a:spLocks noGrp="1"/>
          </p:cNvSpPr>
          <p:nvPr>
            <p:ph type="body" idx="1"/>
          </p:nvPr>
        </p:nvSpPr>
        <p:spPr>
          <a:xfrm>
            <a:off x="457201" y="1600201"/>
            <a:ext cx="8229600" cy="1792822"/>
          </a:xfrm>
        </p:spPr>
        <p:txBody>
          <a:bodyPr/>
          <a:lstStyle/>
          <a:p>
            <a:pPr>
              <a:lnSpc>
                <a:spcPct val="110000"/>
              </a:lnSpc>
            </a:pPr>
            <a:r>
              <a:rPr lang="en-US" altLang="en-US" sz="2200" dirty="0"/>
              <a:t>Abstraction between object and </a:t>
            </a:r>
            <a:r>
              <a:rPr lang="en-US" altLang="en-US" sz="2200" dirty="0" smtClean="0"/>
              <a:t>clients</a:t>
            </a:r>
            <a:endParaRPr lang="en-US" altLang="en-US" sz="2200" dirty="0"/>
          </a:p>
          <a:p>
            <a:pPr>
              <a:lnSpc>
                <a:spcPct val="110000"/>
              </a:lnSpc>
            </a:pPr>
            <a:r>
              <a:rPr lang="en-US" altLang="en-US" sz="2200" dirty="0"/>
              <a:t>Protects object from unwanted access</a:t>
            </a:r>
          </a:p>
          <a:p>
            <a:pPr lvl="1">
              <a:lnSpc>
                <a:spcPct val="110000"/>
              </a:lnSpc>
            </a:pPr>
            <a:r>
              <a:rPr lang="en-US" altLang="en-US" sz="2200" dirty="0"/>
              <a:t>Example: </a:t>
            </a:r>
            <a:r>
              <a:rPr lang="en-US" altLang="en-US" sz="2200" dirty="0" smtClean="0"/>
              <a:t>Can’t </a:t>
            </a:r>
            <a:r>
              <a:rPr lang="en-US" altLang="en-US" sz="2200" dirty="0"/>
              <a:t>fraudulently increase an </a:t>
            </a:r>
            <a:r>
              <a:rPr lang="en-US" altLang="en-US" sz="2200" dirty="0" smtClean="0"/>
              <a:t>Account’s </a:t>
            </a:r>
            <a:r>
              <a:rPr lang="en-US" altLang="en-US" sz="2200" dirty="0"/>
              <a:t>balance.</a:t>
            </a:r>
            <a:endParaRPr lang="el-GR" altLang="en-US" sz="2200" dirty="0"/>
          </a:p>
        </p:txBody>
      </p:sp>
      <p:sp>
        <p:nvSpPr>
          <p:cNvPr id="4" name="Text Placeholder 3"/>
          <p:cNvSpPr>
            <a:spLocks noGrp="1"/>
          </p:cNvSpPr>
          <p:nvPr>
            <p:ph type="body" idx="13"/>
          </p:nvPr>
        </p:nvSpPr>
        <p:spPr>
          <a:xfrm>
            <a:off x="457202" y="3488990"/>
            <a:ext cx="6321286" cy="897397"/>
          </a:xfrm>
        </p:spPr>
        <p:txBody>
          <a:bodyPr/>
          <a:lstStyle/>
          <a:p>
            <a:pPr>
              <a:lnSpc>
                <a:spcPct val="110000"/>
              </a:lnSpc>
            </a:pPr>
            <a:r>
              <a:rPr lang="en-US" altLang="en-US" sz="2200" dirty="0"/>
              <a:t>Can change the class implementation later</a:t>
            </a:r>
          </a:p>
          <a:p>
            <a:pPr lvl="1">
              <a:lnSpc>
                <a:spcPct val="110000"/>
              </a:lnSpc>
            </a:pPr>
            <a:r>
              <a:rPr lang="en-US" altLang="en-US" sz="2200" dirty="0"/>
              <a:t>Example: Point could be rewritten in </a:t>
            </a:r>
            <a:r>
              <a:rPr lang="en-US" altLang="en-US" sz="2200" dirty="0" smtClean="0"/>
              <a:t>polar</a:t>
            </a:r>
            <a:endParaRPr lang="en-US" altLang="en-US" sz="2200" dirty="0"/>
          </a:p>
        </p:txBody>
      </p:sp>
      <p:graphicFrame>
        <p:nvGraphicFramePr>
          <p:cNvPr id="10" name="Object 9" descr="Coordinates (r, theta)"/>
          <p:cNvGraphicFramePr>
            <a:graphicFrameLocks noChangeAspect="1"/>
          </p:cNvGraphicFramePr>
          <p:nvPr>
            <p:extLst>
              <p:ext uri="{D42A27DB-BD31-4B8C-83A1-F6EECF244321}">
                <p14:modId xmlns:p14="http://schemas.microsoft.com/office/powerpoint/2010/main" val="2634115807"/>
              </p:ext>
            </p:extLst>
          </p:nvPr>
        </p:nvGraphicFramePr>
        <p:xfrm>
          <a:off x="1246926" y="4400583"/>
          <a:ext cx="2331161" cy="474219"/>
        </p:xfrm>
        <a:graphic>
          <a:graphicData uri="http://schemas.openxmlformats.org/presentationml/2006/ole">
            <mc:AlternateContent xmlns:mc="http://schemas.openxmlformats.org/markup-compatibility/2006">
              <mc:Choice xmlns:v="urn:schemas-microsoft-com:vml" Requires="v">
                <p:oleObj spid="_x0000_s6214" name="Equation" r:id="rId3" imgW="1028520" imgH="203040" progId="Equation.3">
                  <p:embed/>
                </p:oleObj>
              </mc:Choice>
              <mc:Fallback>
                <p:oleObj name="Equation" r:id="rId3" imgW="1028520" imgH="203040" progId="Equation.3">
                  <p:embed/>
                  <p:pic>
                    <p:nvPicPr>
                      <p:cNvPr id="0" name=""/>
                      <p:cNvPicPr/>
                      <p:nvPr/>
                    </p:nvPicPr>
                    <p:blipFill>
                      <a:blip r:embed="rId4"/>
                      <a:stretch>
                        <a:fillRect/>
                      </a:stretch>
                    </p:blipFill>
                    <p:spPr>
                      <a:xfrm>
                        <a:off x="1246926" y="4400583"/>
                        <a:ext cx="2331161" cy="474219"/>
                      </a:xfrm>
                      <a:prstGeom prst="rect">
                        <a:avLst/>
                      </a:prstGeom>
                    </p:spPr>
                  </p:pic>
                </p:oleObj>
              </mc:Fallback>
            </mc:AlternateContent>
          </a:graphicData>
        </a:graphic>
      </p:graphicFrame>
      <p:sp>
        <p:nvSpPr>
          <p:cNvPr id="7" name="Text Placeholder 6"/>
          <p:cNvSpPr>
            <a:spLocks noGrp="1"/>
          </p:cNvSpPr>
          <p:nvPr>
            <p:ph type="body" idx="14"/>
          </p:nvPr>
        </p:nvSpPr>
        <p:spPr>
          <a:xfrm>
            <a:off x="3038890" y="4329382"/>
            <a:ext cx="3935896" cy="456931"/>
          </a:xfrm>
        </p:spPr>
        <p:txBody>
          <a:bodyPr/>
          <a:lstStyle/>
          <a:p>
            <a:pPr marL="487350" lvl="1" indent="0">
              <a:buNone/>
            </a:pPr>
            <a:r>
              <a:rPr lang="en-US" altLang="en-US" dirty="0"/>
              <a:t>with the same methods</a:t>
            </a:r>
            <a:r>
              <a:rPr lang="en-US" altLang="en-US" dirty="0" smtClean="0"/>
              <a:t>.</a:t>
            </a:r>
            <a:endParaRPr lang="en-US" altLang="en-US" dirty="0"/>
          </a:p>
        </p:txBody>
      </p:sp>
      <p:pic>
        <p:nvPicPr>
          <p:cNvPr id="5" name="Picture 4" descr="A graph is a line, r, that ends at point (r, theta). The line is angle theta from the horizontal axis."/>
          <p:cNvPicPr>
            <a:picLocks noChangeAspect="1" noChangeArrowheads="1"/>
          </p:cNvPicPr>
          <p:nvPr/>
        </p:nvPicPr>
        <p:blipFill>
          <a:blip r:embed="rId5">
            <a:extLst>
              <a:ext uri="{28A0092B-C50C-407E-A947-70E740481C1C}">
                <a14:useLocalDpi xmlns:a14="http://schemas.microsoft.com/office/drawing/2010/main" val="0"/>
              </a:ext>
            </a:extLst>
          </a:blip>
          <a:srcRect l="45337" b="50542"/>
          <a:stretch>
            <a:fillRect/>
          </a:stretch>
        </p:blipFill>
        <p:spPr bwMode="auto">
          <a:xfrm>
            <a:off x="7171084" y="3163136"/>
            <a:ext cx="1550504" cy="140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Placeholder 7"/>
          <p:cNvSpPr>
            <a:spLocks noGrp="1"/>
          </p:cNvSpPr>
          <p:nvPr>
            <p:ph type="body" idx="15"/>
          </p:nvPr>
        </p:nvSpPr>
        <p:spPr>
          <a:xfrm>
            <a:off x="457202" y="4970770"/>
            <a:ext cx="8229600" cy="1311870"/>
          </a:xfrm>
        </p:spPr>
        <p:txBody>
          <a:bodyPr/>
          <a:lstStyle/>
          <a:p>
            <a:pPr>
              <a:lnSpc>
                <a:spcPct val="110000"/>
              </a:lnSpc>
            </a:pPr>
            <a:r>
              <a:rPr lang="en-US" altLang="en-US" sz="2200" dirty="0">
                <a:solidFill>
                  <a:srgbClr val="000000"/>
                </a:solidFill>
              </a:rPr>
              <a:t>Can constrain objects’ state (</a:t>
            </a:r>
            <a:r>
              <a:rPr lang="en-US" altLang="en-US" sz="2200" b="1" dirty="0">
                <a:solidFill>
                  <a:srgbClr val="000000"/>
                </a:solidFill>
              </a:rPr>
              <a:t>invariants</a:t>
            </a:r>
            <a:r>
              <a:rPr lang="en-US" altLang="en-US" sz="2200" dirty="0">
                <a:solidFill>
                  <a:srgbClr val="000000"/>
                </a:solidFill>
              </a:rPr>
              <a:t>)</a:t>
            </a:r>
          </a:p>
          <a:p>
            <a:pPr lvl="1">
              <a:lnSpc>
                <a:spcPct val="110000"/>
              </a:lnSpc>
            </a:pPr>
            <a:r>
              <a:rPr lang="en-US" altLang="en-US" sz="2200" dirty="0">
                <a:solidFill>
                  <a:srgbClr val="000000"/>
                </a:solidFill>
              </a:rPr>
              <a:t>Example: Only allow Accounts with non-negative balance.</a:t>
            </a:r>
          </a:p>
          <a:p>
            <a:pPr lvl="1">
              <a:lnSpc>
                <a:spcPct val="110000"/>
              </a:lnSpc>
            </a:pPr>
            <a:r>
              <a:rPr lang="en-US" altLang="en-US" sz="2200" dirty="0">
                <a:solidFill>
                  <a:srgbClr val="000000"/>
                </a:solidFill>
              </a:rPr>
              <a:t>Example: Only allow Dates with a month from 1-12</a:t>
            </a:r>
            <a:r>
              <a:rPr lang="en-US" altLang="en-US" sz="2200" dirty="0" smtClean="0">
                <a:solidFill>
                  <a:srgbClr val="000000"/>
                </a:solidFill>
              </a:rPr>
              <a:t>.</a:t>
            </a:r>
            <a:endParaRPr lang="en-US" altLang="en-US" sz="2200" dirty="0">
              <a:solidFill>
                <a:srgbClr val="000000"/>
              </a:solidFill>
            </a:endParaRPr>
          </a:p>
        </p:txBody>
      </p:sp>
    </p:spTree>
    <p:extLst>
      <p:ext uri="{BB962C8B-B14F-4D97-AF65-F5344CB8AC3E}">
        <p14:creationId xmlns:p14="http://schemas.microsoft.com/office/powerpoint/2010/main" val="13210886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imes New Roman" panose="02020603050405020304" pitchFamily="18" charset="0"/>
                <a:cs typeface="Times New Roman" panose="02020603050405020304" pitchFamily="18" charset="0"/>
              </a:rPr>
              <a:t>The </a:t>
            </a:r>
            <a:r>
              <a:rPr lang="en-US" altLang="en-US" dirty="0">
                <a:latin typeface="Courier New" panose="02070309020205020404" pitchFamily="49" charset="0"/>
                <a:cs typeface="Courier New" panose="02070309020205020404" pitchFamily="49" charset="0"/>
              </a:rPr>
              <a:t>this</a:t>
            </a:r>
            <a:r>
              <a:rPr lang="en-US" altLang="en-US" dirty="0">
                <a:latin typeface="Times New Roman" panose="02020603050405020304" pitchFamily="18" charset="0"/>
                <a:cs typeface="Times New Roman" panose="02020603050405020304" pitchFamily="18" charset="0"/>
              </a:rPr>
              <a:t> </a:t>
            </a:r>
            <a:r>
              <a:rPr lang="en-US" altLang="en-US" dirty="0" smtClean="0">
                <a:latin typeface="Times New Roman" panose="02020603050405020304" pitchFamily="18" charset="0"/>
                <a:cs typeface="Times New Roman" panose="02020603050405020304" pitchFamily="18" charset="0"/>
              </a:rPr>
              <a:t>Keyword</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600200"/>
            <a:ext cx="8229600" cy="1242391"/>
          </a:xfrm>
        </p:spPr>
        <p:txBody>
          <a:bodyPr/>
          <a:lstStyle/>
          <a:p>
            <a:pPr marL="273050" indent="-273050">
              <a:tabLst>
                <a:tab pos="3657600" algn="l"/>
              </a:tabLst>
            </a:pPr>
            <a:r>
              <a:rPr lang="en-US" altLang="en-US" b="1" dirty="0"/>
              <a:t>this</a:t>
            </a:r>
            <a:r>
              <a:rPr lang="en-US" altLang="en-US" dirty="0"/>
              <a:t> : Refers to the implicit parameter inside your class.</a:t>
            </a:r>
          </a:p>
          <a:p>
            <a:pPr marL="639763" lvl="1" indent="-246063">
              <a:buFontTx/>
              <a:buNone/>
              <a:tabLst>
                <a:tab pos="3657600" algn="l"/>
              </a:tabLst>
            </a:pPr>
            <a:r>
              <a:rPr lang="en-US" altLang="en-US" dirty="0"/>
              <a:t>	(a variable that stores the object on which a method is called</a:t>
            </a:r>
            <a:r>
              <a:rPr lang="en-US" altLang="en-US" dirty="0" smtClean="0"/>
              <a:t>)</a:t>
            </a:r>
            <a:endParaRPr lang="en-US" altLang="en-US" dirty="0"/>
          </a:p>
        </p:txBody>
      </p:sp>
      <p:pic>
        <p:nvPicPr>
          <p:cNvPr id="5" name="Picture 4" descr="To refer to a field, use, this period field. To call a method, use, this period method left parenthesis parameters right parenthesis semicolon. One constructor can call another, this left parenthesis parameters right parenthesis semicolon. "/>
          <p:cNvPicPr>
            <a:picLocks noChangeAspect="1"/>
          </p:cNvPicPr>
          <p:nvPr/>
        </p:nvPicPr>
        <p:blipFill>
          <a:blip r:embed="rId2"/>
          <a:stretch>
            <a:fillRect/>
          </a:stretch>
        </p:blipFill>
        <p:spPr>
          <a:xfrm>
            <a:off x="1204912" y="3130141"/>
            <a:ext cx="6734175" cy="2276475"/>
          </a:xfrm>
          <a:prstGeom prst="rect">
            <a:avLst/>
          </a:prstGeom>
        </p:spPr>
      </p:pic>
    </p:spTree>
    <p:extLst>
      <p:ext uri="{BB962C8B-B14F-4D97-AF65-F5344CB8AC3E}">
        <p14:creationId xmlns:p14="http://schemas.microsoft.com/office/powerpoint/2010/main" val="20878705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Calling Another Constructor</a:t>
            </a:r>
            <a:endParaRPr lang="en-US" dirty="0"/>
          </a:p>
        </p:txBody>
      </p:sp>
      <p:pic>
        <p:nvPicPr>
          <p:cNvPr id="4" name="Picture 3" descr="Computer code has 12 lines. The lines read as follows. Line 1. Public class point left brace. Line 2, indented once. Private i n t, x semicolon. Line 3, indented once. Private i n t, y semicolon. Line 4, indented once. Public point left parenthesis right parenthesis left brace. Line 5, indented twice. This left parenthesis 0 comma 0 right parenthesis semicolon. Forward slash, forward slash calls left parenthesis x comma y right parenthesis constructor. Line 6, indented twice. Right brace. Line 7, indented once. Public point left parenthesis i n t, x comma i n t comma y right brace left brace. Line 8, indented twice. this period x equals x semicolon. Line 9, indented twice. this period x equals x semicolon. Line 10, indented twice. this period y equals y semicolon. Line 10, indented once. Right brace. Line 11, indented once. Unspecified. Line 12. Right brace."/>
          <p:cNvPicPr>
            <a:picLocks noChangeAspect="1"/>
          </p:cNvPicPr>
          <p:nvPr/>
        </p:nvPicPr>
        <p:blipFill>
          <a:blip r:embed="rId2"/>
          <a:stretch>
            <a:fillRect/>
          </a:stretch>
        </p:blipFill>
        <p:spPr>
          <a:xfrm>
            <a:off x="1518899" y="1503118"/>
            <a:ext cx="6491626" cy="3414713"/>
          </a:xfrm>
          <a:prstGeom prst="rect">
            <a:avLst/>
          </a:prstGeom>
        </p:spPr>
      </p:pic>
      <p:sp>
        <p:nvSpPr>
          <p:cNvPr id="3" name="Text Placeholder 2"/>
          <p:cNvSpPr>
            <a:spLocks noGrp="1"/>
          </p:cNvSpPr>
          <p:nvPr>
            <p:ph type="body" idx="1"/>
          </p:nvPr>
        </p:nvSpPr>
        <p:spPr>
          <a:xfrm>
            <a:off x="457200" y="5008907"/>
            <a:ext cx="8229600" cy="1322319"/>
          </a:xfrm>
        </p:spPr>
        <p:txBody>
          <a:bodyPr/>
          <a:lstStyle/>
          <a:p>
            <a:r>
              <a:rPr lang="en-US" altLang="en-US" dirty="0"/>
              <a:t>Avoids redundancy between constructors</a:t>
            </a:r>
          </a:p>
          <a:p>
            <a:r>
              <a:rPr lang="en-US" altLang="en-US" dirty="0"/>
              <a:t>Only a constructor (not a method) can call another constructor</a:t>
            </a:r>
            <a:endParaRPr lang="en-US" altLang="en-US" dirty="0">
              <a:latin typeface="Courier New" panose="02070309020205020404" pitchFamily="49" charset="0"/>
            </a:endParaRPr>
          </a:p>
        </p:txBody>
      </p:sp>
    </p:spTree>
    <p:extLst>
      <p:ext uri="{BB962C8B-B14F-4D97-AF65-F5344CB8AC3E}">
        <p14:creationId xmlns:p14="http://schemas.microsoft.com/office/powerpoint/2010/main" val="3691257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1, Part 3</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80"/>
            <a:ext cx="8232775" cy="3874770"/>
          </a:xfrm>
        </p:spPr>
        <p:txBody>
          <a:bodyPr/>
          <a:lstStyle/>
          <a:p>
            <a:r>
              <a:rPr lang="en-US" sz="1800" dirty="0" smtClean="0"/>
              <a:t>Update the </a:t>
            </a:r>
            <a:r>
              <a:rPr lang="en-US" sz="1800" b="1" dirty="0" smtClean="0"/>
              <a:t>Rectangle</a:t>
            </a:r>
            <a:r>
              <a:rPr lang="en-US" sz="1800" dirty="0"/>
              <a:t> </a:t>
            </a:r>
            <a:r>
              <a:rPr lang="en-US" sz="1800" dirty="0" smtClean="0"/>
              <a:t>class by doing the following:</a:t>
            </a:r>
          </a:p>
          <a:p>
            <a:pPr lvl="1"/>
            <a:r>
              <a:rPr lang="en-US" sz="1800" dirty="0" smtClean="0"/>
              <a:t>Make the length and width private fields.</a:t>
            </a:r>
            <a:endParaRPr lang="en-US" sz="1800" dirty="0"/>
          </a:p>
          <a:p>
            <a:pPr lvl="1"/>
            <a:r>
              <a:rPr lang="en-US" sz="1800" dirty="0" smtClean="0"/>
              <a:t>Add public methods </a:t>
            </a:r>
            <a:r>
              <a:rPr lang="en-US" sz="1800" b="1" dirty="0" err="1" smtClean="0"/>
              <a:t>getLength</a:t>
            </a:r>
            <a:r>
              <a:rPr lang="en-US" sz="1800" b="1" dirty="0" smtClean="0"/>
              <a:t>()</a:t>
            </a:r>
            <a:r>
              <a:rPr lang="en-US" sz="1800" dirty="0" smtClean="0"/>
              <a:t> and </a:t>
            </a:r>
            <a:r>
              <a:rPr lang="en-US" sz="1800" b="1" dirty="0" err="1" smtClean="0"/>
              <a:t>getWidth</a:t>
            </a:r>
            <a:r>
              <a:rPr lang="en-US" sz="1800" b="1" dirty="0" smtClean="0"/>
              <a:t>()</a:t>
            </a:r>
            <a:r>
              <a:rPr lang="en-US" sz="1800" dirty="0" smtClean="0"/>
              <a:t> of type double that return the length and width, respectively.</a:t>
            </a:r>
          </a:p>
          <a:p>
            <a:r>
              <a:rPr lang="en-US" sz="1800" dirty="0" smtClean="0"/>
              <a:t>In the main program do the following:</a:t>
            </a:r>
            <a:endParaRPr lang="en-US" sz="1800" dirty="0"/>
          </a:p>
          <a:p>
            <a:pPr lvl="1"/>
            <a:r>
              <a:rPr lang="en-US" sz="1800" dirty="0" smtClean="0"/>
              <a:t>Display the length and width of r1 using the </a:t>
            </a:r>
            <a:r>
              <a:rPr lang="en-US" sz="1800" dirty="0" err="1" smtClean="0"/>
              <a:t>getLength</a:t>
            </a:r>
            <a:r>
              <a:rPr lang="en-US" sz="1800" dirty="0" smtClean="0"/>
              <a:t>() and </a:t>
            </a:r>
            <a:r>
              <a:rPr lang="en-US" sz="1800" dirty="0" err="1" smtClean="0"/>
              <a:t>getWidth</a:t>
            </a:r>
            <a:r>
              <a:rPr lang="en-US" sz="1800" dirty="0" smtClean="0"/>
              <a:t>() methods.</a:t>
            </a:r>
          </a:p>
          <a:p>
            <a:pPr lvl="1"/>
            <a:r>
              <a:rPr lang="en-US" sz="1800" dirty="0" smtClean="0"/>
              <a:t>Display the perimeter of r1 by calling </a:t>
            </a:r>
            <a:r>
              <a:rPr lang="en-US" sz="1800" dirty="0" err="1" smtClean="0"/>
              <a:t>getPerimeter</a:t>
            </a:r>
            <a:r>
              <a:rPr lang="en-US" sz="1800" dirty="0" smtClean="0"/>
              <a:t>() within </a:t>
            </a:r>
            <a:r>
              <a:rPr lang="en-US" sz="1800" dirty="0" err="1" smtClean="0"/>
              <a:t>System.out.printf</a:t>
            </a:r>
            <a:r>
              <a:rPr lang="en-US" sz="1800" dirty="0" smtClean="0"/>
              <a:t> so the perimeter is rounded to two decimal places.</a:t>
            </a:r>
          </a:p>
          <a:p>
            <a:pPr lvl="1"/>
            <a:r>
              <a:rPr lang="en-US" sz="1800" dirty="0" smtClean="0"/>
              <a:t>Display the length, width, perimeter, and area of r2 in the same way as r1.</a:t>
            </a:r>
          </a:p>
        </p:txBody>
      </p:sp>
    </p:spTree>
    <p:extLst>
      <p:ext uri="{BB962C8B-B14F-4D97-AF65-F5344CB8AC3E}">
        <p14:creationId xmlns:p14="http://schemas.microsoft.com/office/powerpoint/2010/main" val="1366277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Observations</a:t>
            </a:r>
            <a:endParaRPr lang="en-US" dirty="0"/>
          </a:p>
        </p:txBody>
      </p:sp>
      <p:sp>
        <p:nvSpPr>
          <p:cNvPr id="3" name="Text Placeholder 2"/>
          <p:cNvSpPr>
            <a:spLocks noGrp="1"/>
          </p:cNvSpPr>
          <p:nvPr>
            <p:ph type="body" idx="1"/>
          </p:nvPr>
        </p:nvSpPr>
        <p:spPr>
          <a:xfrm>
            <a:off x="457200" y="1600200"/>
            <a:ext cx="8229600" cy="991747"/>
          </a:xfrm>
        </p:spPr>
        <p:txBody>
          <a:bodyPr/>
          <a:lstStyle/>
          <a:p>
            <a:r>
              <a:rPr lang="en-US" altLang="en-US" sz="2200" dirty="0"/>
              <a:t>The data in this problem is a set of </a:t>
            </a:r>
            <a:r>
              <a:rPr lang="en-US" altLang="en-US" sz="2200" dirty="0" smtClean="0"/>
              <a:t>dimensions.</a:t>
            </a:r>
            <a:endParaRPr lang="en-US" altLang="en-US" sz="2200" dirty="0"/>
          </a:p>
          <a:p>
            <a:r>
              <a:rPr lang="en-US" altLang="en-US" sz="2200" dirty="0"/>
              <a:t>It would be better stored as </a:t>
            </a:r>
            <a:r>
              <a:rPr lang="en-US" altLang="en-US" sz="2200" dirty="0" smtClean="0"/>
              <a:t>Rectangle objects.</a:t>
            </a:r>
          </a:p>
          <a:p>
            <a:pPr lvl="1"/>
            <a:r>
              <a:rPr lang="en-US" altLang="en-US" sz="2200" dirty="0" smtClean="0"/>
              <a:t>Each object would store a specific rectangle’s length and width</a:t>
            </a:r>
          </a:p>
          <a:p>
            <a:pPr lvl="1"/>
            <a:r>
              <a:rPr lang="en-US" altLang="en-US" sz="2200" dirty="0" smtClean="0"/>
              <a:t>We could then calculate the perimeter and area of each rectangle within its own object.</a:t>
            </a:r>
          </a:p>
          <a:p>
            <a:pPr lvl="1"/>
            <a:r>
              <a:rPr lang="en-US" altLang="en-US" sz="2200" dirty="0" smtClean="0"/>
              <a:t>All values could either be displayed by its object or by another program that has access to the object.</a:t>
            </a:r>
          </a:p>
          <a:p>
            <a:pPr lvl="2"/>
            <a:r>
              <a:rPr lang="en-US" altLang="en-US" sz="2200" dirty="0" smtClean="0"/>
              <a:t>Such a program is known as a </a:t>
            </a:r>
            <a:r>
              <a:rPr lang="en-US" altLang="en-US" sz="2200" b="1" dirty="0" smtClean="0"/>
              <a:t>client program</a:t>
            </a:r>
            <a:r>
              <a:rPr lang="en-US" altLang="en-US" sz="2200" dirty="0" smtClean="0"/>
              <a:t>.</a:t>
            </a:r>
            <a:endParaRPr lang="en-US" altLang="en-US" sz="2200" dirty="0"/>
          </a:p>
        </p:txBody>
      </p:sp>
    </p:spTree>
    <p:extLst>
      <p:ext uri="{BB962C8B-B14F-4D97-AF65-F5344CB8AC3E}">
        <p14:creationId xmlns:p14="http://schemas.microsoft.com/office/powerpoint/2010/main" val="3324778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of Java Classes</a:t>
            </a:r>
            <a:endParaRPr lang="en-US" dirty="0"/>
          </a:p>
        </p:txBody>
      </p:sp>
      <p:sp>
        <p:nvSpPr>
          <p:cNvPr id="3" name="Text Placeholder 2"/>
          <p:cNvSpPr>
            <a:spLocks noGrp="1"/>
          </p:cNvSpPr>
          <p:nvPr>
            <p:ph type="body" idx="1"/>
          </p:nvPr>
        </p:nvSpPr>
        <p:spPr>
          <a:xfrm>
            <a:off x="457200" y="1600200"/>
            <a:ext cx="8229600" cy="4790661"/>
          </a:xfrm>
        </p:spPr>
        <p:txBody>
          <a:bodyPr/>
          <a:lstStyle/>
          <a:p>
            <a:r>
              <a:rPr lang="en-US" altLang="en-US" sz="2000" dirty="0"/>
              <a:t>A class is used for any of the following in a large program</a:t>
            </a:r>
            <a:r>
              <a:rPr lang="en-US" altLang="en-US" sz="2000" dirty="0" smtClean="0"/>
              <a:t>:</a:t>
            </a:r>
            <a:endParaRPr lang="en-US" altLang="en-US" sz="2000" dirty="0"/>
          </a:p>
          <a:p>
            <a:pPr lvl="1"/>
            <a:r>
              <a:rPr lang="en-US" altLang="en-US" sz="2000" dirty="0"/>
              <a:t>a program : Has a main and perhaps other static methods.</a:t>
            </a:r>
          </a:p>
          <a:p>
            <a:pPr lvl="2"/>
            <a:r>
              <a:rPr lang="en-US" altLang="en-US" sz="2000" dirty="0"/>
              <a:t>example: </a:t>
            </a:r>
            <a:r>
              <a:rPr lang="en-US" altLang="en-US" sz="2000" dirty="0" smtClean="0">
                <a:latin typeface="Courier New" panose="02070309020205020404" pitchFamily="49" charset="0"/>
                <a:cs typeface="Courier New" panose="02070309020205020404" pitchFamily="49" charset="0"/>
              </a:rPr>
              <a:t>GuessingGame, Birthday, MadLibs</a:t>
            </a:r>
            <a:r>
              <a:rPr lang="en-US" altLang="en-US" sz="2000" dirty="0">
                <a:latin typeface="Courier New" panose="02070309020205020404" pitchFamily="49" charset="0"/>
                <a:cs typeface="Courier New" panose="02070309020205020404" pitchFamily="49" charset="0"/>
              </a:rPr>
              <a:t>, CritterMain</a:t>
            </a:r>
          </a:p>
          <a:p>
            <a:pPr lvl="2"/>
            <a:r>
              <a:rPr lang="en-US" altLang="en-US" sz="2000" dirty="0"/>
              <a:t>does not usually declare any static fields (except final</a:t>
            </a:r>
            <a:r>
              <a:rPr lang="en-US" altLang="en-US" sz="2000" dirty="0" smtClean="0"/>
              <a:t>)</a:t>
            </a:r>
            <a:endParaRPr lang="en-US" altLang="en-US" sz="2000" dirty="0"/>
          </a:p>
          <a:p>
            <a:pPr lvl="1"/>
            <a:r>
              <a:rPr lang="en-US" altLang="en-US" sz="2000" dirty="0"/>
              <a:t>an object class : Defines a new type of objects.</a:t>
            </a:r>
          </a:p>
          <a:p>
            <a:pPr lvl="2"/>
            <a:r>
              <a:rPr lang="en-US" altLang="en-US" sz="2000" dirty="0"/>
              <a:t>example: Point, BankAccount, Date, Critter, FratGuy</a:t>
            </a:r>
          </a:p>
          <a:p>
            <a:pPr lvl="2"/>
            <a:r>
              <a:rPr lang="en-US" altLang="en-US" sz="2000" dirty="0"/>
              <a:t>declares object fields, constructor(s), and methods</a:t>
            </a:r>
          </a:p>
          <a:p>
            <a:pPr lvl="2"/>
            <a:r>
              <a:rPr lang="en-US" altLang="en-US" sz="2000" dirty="0"/>
              <a:t>might declare static fields or methods, but these are less of a focus</a:t>
            </a:r>
          </a:p>
          <a:p>
            <a:pPr lvl="2"/>
            <a:r>
              <a:rPr lang="en-US" altLang="en-US" sz="2000" dirty="0"/>
              <a:t>should be encapsulated (all fields and static fields private</a:t>
            </a:r>
            <a:r>
              <a:rPr lang="en-US" altLang="en-US" sz="2000" dirty="0" smtClean="0"/>
              <a:t>)</a:t>
            </a:r>
            <a:endParaRPr lang="en-US" altLang="en-US" sz="2000" dirty="0"/>
          </a:p>
          <a:p>
            <a:pPr lvl="1"/>
            <a:r>
              <a:rPr lang="en-US" altLang="en-US" sz="2000" dirty="0"/>
              <a:t>a module : Utility code implemented as static methods.</a:t>
            </a:r>
          </a:p>
          <a:p>
            <a:pPr lvl="2"/>
            <a:r>
              <a:rPr lang="en-US" altLang="en-US" sz="2000" dirty="0"/>
              <a:t>example: </a:t>
            </a:r>
            <a:r>
              <a:rPr lang="en-US" altLang="en-US" sz="2000" dirty="0" smtClean="0"/>
              <a:t>Math</a:t>
            </a:r>
            <a:endParaRPr lang="en-US" altLang="en-US" sz="2000" dirty="0"/>
          </a:p>
        </p:txBody>
      </p:sp>
    </p:spTree>
    <p:extLst>
      <p:ext uri="{BB962C8B-B14F-4D97-AF65-F5344CB8AC3E}">
        <p14:creationId xmlns:p14="http://schemas.microsoft.com/office/powerpoint/2010/main" val="21483990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Classes and O</a:t>
            </a:r>
            <a:r>
              <a:rPr lang="en-US" altLang="en-US" dirty="0" smtClean="0"/>
              <a:t>bjects</a:t>
            </a:r>
            <a:endParaRPr lang="en-US" dirty="0"/>
          </a:p>
        </p:txBody>
      </p:sp>
      <p:sp>
        <p:nvSpPr>
          <p:cNvPr id="3" name="Text Placeholder 2"/>
          <p:cNvSpPr>
            <a:spLocks noGrp="1"/>
          </p:cNvSpPr>
          <p:nvPr>
            <p:ph type="body" idx="1"/>
          </p:nvPr>
        </p:nvSpPr>
        <p:spPr>
          <a:xfrm>
            <a:off x="457200" y="1600200"/>
            <a:ext cx="8229600" cy="1381539"/>
          </a:xfrm>
        </p:spPr>
        <p:txBody>
          <a:bodyPr/>
          <a:lstStyle/>
          <a:p>
            <a:pPr indent="-256032">
              <a:tabLst>
                <a:tab pos="1141413" algn="l"/>
                <a:tab pos="2173288" algn="l"/>
              </a:tabLst>
            </a:pPr>
            <a:r>
              <a:rPr lang="en-US" altLang="en-US" b="1" dirty="0"/>
              <a:t>class</a:t>
            </a:r>
            <a:r>
              <a:rPr lang="en-US" altLang="en-US" dirty="0"/>
              <a:t>: A program entity that represents either:</a:t>
            </a:r>
          </a:p>
          <a:p>
            <a:pPr marL="429768" lvl="1" indent="429768">
              <a:buFont typeface="+mj-lt"/>
              <a:buAutoNum type="arabicPeriod"/>
              <a:tabLst>
                <a:tab pos="1141413" algn="l"/>
                <a:tab pos="2173288" algn="l"/>
              </a:tabLst>
            </a:pPr>
            <a:r>
              <a:rPr lang="en-US" altLang="en-US" dirty="0" smtClean="0"/>
              <a:t>A </a:t>
            </a:r>
            <a:r>
              <a:rPr lang="en-US" altLang="en-US" dirty="0"/>
              <a:t>program / module, </a:t>
            </a:r>
            <a:r>
              <a:rPr lang="en-US" altLang="en-US" dirty="0" smtClean="0"/>
              <a:t>or</a:t>
            </a:r>
            <a:endParaRPr lang="en-US" altLang="en-US" dirty="0"/>
          </a:p>
          <a:p>
            <a:pPr marL="429768" lvl="1" indent="429768">
              <a:buFont typeface="+mj-lt"/>
              <a:buAutoNum type="arabicPeriod"/>
              <a:tabLst>
                <a:tab pos="1141413" algn="l"/>
                <a:tab pos="2173288" algn="l"/>
              </a:tabLst>
            </a:pPr>
            <a:r>
              <a:rPr lang="en-US" altLang="en-US" b="1" dirty="0" smtClean="0"/>
              <a:t>A </a:t>
            </a:r>
            <a:r>
              <a:rPr lang="en-US" altLang="en-US" b="1" dirty="0"/>
              <a:t>template for a new type of objects</a:t>
            </a:r>
            <a:r>
              <a:rPr lang="en-US" altLang="en-US" b="1" dirty="0" smtClean="0"/>
              <a:t>.</a:t>
            </a:r>
            <a:endParaRPr lang="en-US" altLang="en-US" b="1" dirty="0"/>
          </a:p>
        </p:txBody>
      </p:sp>
      <p:sp>
        <p:nvSpPr>
          <p:cNvPr id="4" name="Text Placeholder 3"/>
          <p:cNvSpPr>
            <a:spLocks noGrp="1"/>
          </p:cNvSpPr>
          <p:nvPr>
            <p:ph type="body" idx="13"/>
          </p:nvPr>
        </p:nvSpPr>
        <p:spPr>
          <a:xfrm>
            <a:off x="457200" y="3032249"/>
            <a:ext cx="8229600" cy="824133"/>
          </a:xfrm>
        </p:spPr>
        <p:txBody>
          <a:bodyPr/>
          <a:lstStyle/>
          <a:p>
            <a:pPr marL="740664" lvl="1" indent="-283464">
              <a:tabLst>
                <a:tab pos="1141413" algn="l"/>
                <a:tab pos="2173288" algn="l"/>
              </a:tabLst>
            </a:pPr>
            <a:r>
              <a:rPr lang="en-US" altLang="en-US" dirty="0"/>
              <a:t>The </a:t>
            </a:r>
            <a:r>
              <a:rPr lang="en-US" altLang="en-US" dirty="0" smtClean="0"/>
              <a:t>Rectangle </a:t>
            </a:r>
            <a:r>
              <a:rPr lang="en-US" altLang="en-US" dirty="0"/>
              <a:t>class is a template for creating </a:t>
            </a:r>
            <a:r>
              <a:rPr lang="en-US" altLang="en-US" dirty="0" smtClean="0"/>
              <a:t>Rectangle </a:t>
            </a:r>
            <a:r>
              <a:rPr lang="en-US" altLang="en-US" dirty="0"/>
              <a:t>objects</a:t>
            </a:r>
            <a:r>
              <a:rPr lang="en-US" altLang="en-US" dirty="0" smtClean="0"/>
              <a:t>.</a:t>
            </a:r>
            <a:endParaRPr lang="en-US" altLang="en-US" dirty="0"/>
          </a:p>
        </p:txBody>
      </p:sp>
      <p:sp>
        <p:nvSpPr>
          <p:cNvPr id="5" name="Text Placeholder 4"/>
          <p:cNvSpPr>
            <a:spLocks noGrp="1"/>
          </p:cNvSpPr>
          <p:nvPr>
            <p:ph type="body" idx="14"/>
          </p:nvPr>
        </p:nvSpPr>
        <p:spPr>
          <a:xfrm>
            <a:off x="457200" y="4021507"/>
            <a:ext cx="8229600" cy="1743190"/>
          </a:xfrm>
        </p:spPr>
        <p:txBody>
          <a:bodyPr/>
          <a:lstStyle/>
          <a:p>
            <a:pPr indent="-256032">
              <a:tabLst>
                <a:tab pos="1141413" algn="l"/>
                <a:tab pos="2173288" algn="l"/>
              </a:tabLst>
            </a:pPr>
            <a:r>
              <a:rPr lang="en-US" altLang="en-US" b="1" dirty="0"/>
              <a:t>object</a:t>
            </a:r>
            <a:r>
              <a:rPr lang="en-US" altLang="en-US" dirty="0"/>
              <a:t>: An entity that combines state and behavior.</a:t>
            </a:r>
          </a:p>
          <a:p>
            <a:pPr marL="740664" lvl="1" indent="-283464">
              <a:lnSpc>
                <a:spcPct val="110000"/>
              </a:lnSpc>
              <a:tabLst>
                <a:tab pos="1141413" algn="l"/>
                <a:tab pos="2173288" algn="l"/>
              </a:tabLst>
            </a:pPr>
            <a:r>
              <a:rPr lang="en-US" altLang="en-US" b="1" dirty="0"/>
              <a:t>Object-oriented programming (O</a:t>
            </a:r>
            <a:r>
              <a:rPr lang="en-US" altLang="en-US" sz="100" b="1" dirty="0"/>
              <a:t> </a:t>
            </a:r>
            <a:r>
              <a:rPr lang="en-US" altLang="en-US" b="1" dirty="0" err="1"/>
              <a:t>O</a:t>
            </a:r>
            <a:r>
              <a:rPr lang="en-US" altLang="en-US" sz="100" b="1" dirty="0"/>
              <a:t> </a:t>
            </a:r>
            <a:r>
              <a:rPr lang="en-US" altLang="en-US" b="1" dirty="0"/>
              <a:t>P)</a:t>
            </a:r>
            <a:r>
              <a:rPr lang="en-US" altLang="en-US" dirty="0"/>
              <a:t>: Programs that perform their behavior as interactions between objects</a:t>
            </a:r>
            <a:r>
              <a:rPr lang="en-US" altLang="en-US" dirty="0" smtClean="0"/>
              <a:t>.</a:t>
            </a:r>
            <a:endParaRPr lang="en-US" altLang="en-US" b="1" dirty="0"/>
          </a:p>
        </p:txBody>
      </p:sp>
    </p:spTree>
    <p:extLst>
      <p:ext uri="{BB962C8B-B14F-4D97-AF65-F5344CB8AC3E}">
        <p14:creationId xmlns:p14="http://schemas.microsoft.com/office/powerpoint/2010/main" val="1287137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Blueprint </a:t>
            </a:r>
            <a:r>
              <a:rPr lang="en-US" altLang="en-US" dirty="0" smtClean="0"/>
              <a:t>Analogy - iPods</a:t>
            </a:r>
            <a:endParaRPr lang="en-US" dirty="0"/>
          </a:p>
        </p:txBody>
      </p:sp>
      <p:pic>
        <p:nvPicPr>
          <p:cNvPr id="3" name="Picture 2" descr="I pod 1 has states as follows. Song, 1 million miles. Volume, 17. Battery life, 2.5 hours. The behaviors are the same as the behaviors in the I pod blueprint. I pod 2 has states as follows. Song, letting you. Volume, 9. Battery life, 3.41 hours. The behaviors are the same as the behaviors in the I pod blueprint. An I pod blueprint has states and behaviors. The states are as follows. Current song, volume, battery life. The behaviors are as follows. Power on or off, change station or song, change volume, choose random song. The I pod blueprint creates 3 I pods. "/>
          <p:cNvPicPr>
            <a:picLocks noChangeAspect="1"/>
          </p:cNvPicPr>
          <p:nvPr/>
        </p:nvPicPr>
        <p:blipFill>
          <a:blip r:embed="rId2"/>
          <a:stretch>
            <a:fillRect/>
          </a:stretch>
        </p:blipFill>
        <p:spPr>
          <a:xfrm>
            <a:off x="800100" y="1741540"/>
            <a:ext cx="7543800" cy="4533363"/>
          </a:xfrm>
          <a:prstGeom prst="rect">
            <a:avLst/>
          </a:prstGeom>
        </p:spPr>
      </p:pic>
    </p:spTree>
    <p:extLst>
      <p:ext uri="{BB962C8B-B14F-4D97-AF65-F5344CB8AC3E}">
        <p14:creationId xmlns:p14="http://schemas.microsoft.com/office/powerpoint/2010/main" val="2696491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Abstraction</a:t>
            </a:r>
            <a:endParaRPr lang="en-US" dirty="0"/>
          </a:p>
        </p:txBody>
      </p:sp>
      <p:sp>
        <p:nvSpPr>
          <p:cNvPr id="3" name="Text Placeholder 2"/>
          <p:cNvSpPr>
            <a:spLocks noGrp="1"/>
          </p:cNvSpPr>
          <p:nvPr>
            <p:ph type="body" idx="1"/>
          </p:nvPr>
        </p:nvSpPr>
        <p:spPr>
          <a:xfrm>
            <a:off x="457200" y="1600201"/>
            <a:ext cx="8229600" cy="2514599"/>
          </a:xfrm>
        </p:spPr>
        <p:txBody>
          <a:bodyPr/>
          <a:lstStyle/>
          <a:p>
            <a:r>
              <a:rPr lang="en-US" altLang="en-US" sz="2200" b="1" dirty="0"/>
              <a:t>abstraction</a:t>
            </a:r>
            <a:r>
              <a:rPr lang="en-US" altLang="en-US" sz="2200" dirty="0"/>
              <a:t>: A distancing between ideas and details.</a:t>
            </a:r>
          </a:p>
          <a:p>
            <a:pPr lvl="1"/>
            <a:r>
              <a:rPr lang="en-US" altLang="en-US" sz="2200" dirty="0"/>
              <a:t>We can use objects without knowing how they work</a:t>
            </a:r>
            <a:r>
              <a:rPr lang="en-US" altLang="en-US" sz="2200" dirty="0" smtClean="0"/>
              <a:t>.</a:t>
            </a:r>
            <a:endParaRPr lang="en-US" altLang="en-US" sz="2200" dirty="0"/>
          </a:p>
          <a:p>
            <a:r>
              <a:rPr lang="en-US" altLang="en-US" sz="2200" dirty="0"/>
              <a:t>abstraction in an i</a:t>
            </a:r>
            <a:r>
              <a:rPr lang="en-US" altLang="en-US" sz="100" dirty="0" smtClean="0"/>
              <a:t> </a:t>
            </a:r>
            <a:r>
              <a:rPr lang="en-US" altLang="en-US" sz="2200" dirty="0" smtClean="0"/>
              <a:t>Pod</a:t>
            </a:r>
            <a:r>
              <a:rPr lang="en-US" altLang="en-US" sz="2200" dirty="0"/>
              <a:t>:</a:t>
            </a:r>
          </a:p>
          <a:p>
            <a:pPr lvl="1"/>
            <a:r>
              <a:rPr lang="en-US" altLang="en-US" sz="2200" dirty="0"/>
              <a:t>You understand its external behavior (buttons, screen).</a:t>
            </a:r>
          </a:p>
          <a:p>
            <a:pPr lvl="1"/>
            <a:r>
              <a:rPr lang="en-US" altLang="en-US" sz="2200" dirty="0"/>
              <a:t>You </a:t>
            </a:r>
            <a:r>
              <a:rPr lang="en-US" altLang="en-US" sz="2200" dirty="0" smtClean="0"/>
              <a:t>don’t </a:t>
            </a:r>
            <a:r>
              <a:rPr lang="en-US" altLang="en-US" sz="2200" dirty="0"/>
              <a:t>understand its inner details, and you </a:t>
            </a:r>
            <a:r>
              <a:rPr lang="en-US" altLang="en-US" sz="2200" dirty="0" smtClean="0"/>
              <a:t>don’t </a:t>
            </a:r>
            <a:r>
              <a:rPr lang="en-US" altLang="en-US" sz="2200" dirty="0"/>
              <a:t>need to.</a:t>
            </a:r>
          </a:p>
        </p:txBody>
      </p:sp>
      <p:pic>
        <p:nvPicPr>
          <p:cNvPr id="4" name="Picture 3" descr="An iPod.&#10;"/>
          <p:cNvPicPr>
            <a:picLocks noChangeAspect="1"/>
          </p:cNvPicPr>
          <p:nvPr/>
        </p:nvPicPr>
        <p:blipFill rotWithShape="1">
          <a:blip r:embed="rId2"/>
          <a:srcRect t="4889" r="75156"/>
          <a:stretch/>
        </p:blipFill>
        <p:spPr>
          <a:xfrm>
            <a:off x="990600" y="4353339"/>
            <a:ext cx="1779494" cy="2074586"/>
          </a:xfrm>
          <a:prstGeom prst="rect">
            <a:avLst/>
          </a:prstGeom>
        </p:spPr>
      </p:pic>
      <p:pic>
        <p:nvPicPr>
          <p:cNvPr id="5" name="Picture 4" descr="An integrated circuit and its corresponding circuit diagram are crossed out.&#10;"/>
          <p:cNvPicPr>
            <a:picLocks noChangeAspect="1"/>
          </p:cNvPicPr>
          <p:nvPr/>
        </p:nvPicPr>
        <p:blipFill rotWithShape="1">
          <a:blip r:embed="rId2"/>
          <a:srcRect l="24969" t="4889"/>
          <a:stretch/>
        </p:blipFill>
        <p:spPr>
          <a:xfrm>
            <a:off x="2931458" y="4353339"/>
            <a:ext cx="5374341" cy="2074586"/>
          </a:xfrm>
          <a:prstGeom prst="rect">
            <a:avLst/>
          </a:prstGeom>
        </p:spPr>
      </p:pic>
    </p:spTree>
    <p:extLst>
      <p:ext uri="{BB962C8B-B14F-4D97-AF65-F5344CB8AC3E}">
        <p14:creationId xmlns:p14="http://schemas.microsoft.com/office/powerpoint/2010/main" val="12931968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Our </a:t>
            </a:r>
            <a:r>
              <a:rPr lang="en-US" altLang="en-US" dirty="0" smtClean="0"/>
              <a:t>Task</a:t>
            </a:r>
            <a:endParaRPr lang="en-US" dirty="0"/>
          </a:p>
        </p:txBody>
      </p:sp>
      <p:sp>
        <p:nvSpPr>
          <p:cNvPr id="3" name="Text Placeholder 2"/>
          <p:cNvSpPr>
            <a:spLocks noGrp="1"/>
          </p:cNvSpPr>
          <p:nvPr>
            <p:ph type="body" idx="1"/>
          </p:nvPr>
        </p:nvSpPr>
        <p:spPr>
          <a:xfrm>
            <a:off x="457200" y="1600200"/>
            <a:ext cx="8229600" cy="1296883"/>
          </a:xfrm>
        </p:spPr>
        <p:txBody>
          <a:bodyPr/>
          <a:lstStyle/>
          <a:p>
            <a:r>
              <a:rPr lang="en-US" altLang="en-US" dirty="0"/>
              <a:t>In the following slides, we will implement a </a:t>
            </a:r>
            <a:r>
              <a:rPr lang="en-US" altLang="en-US" dirty="0" smtClean="0"/>
              <a:t>Rectangle </a:t>
            </a:r>
            <a:r>
              <a:rPr lang="en-US" altLang="en-US" dirty="0"/>
              <a:t>class as a way of learning about defining classes</a:t>
            </a:r>
            <a:r>
              <a:rPr lang="en-US" altLang="en-US" dirty="0" smtClean="0"/>
              <a:t>.</a:t>
            </a:r>
            <a:endParaRPr lang="en-US" altLang="en-US" dirty="0"/>
          </a:p>
          <a:p>
            <a:pPr lvl="1"/>
            <a:r>
              <a:rPr lang="en-US" altLang="en-US" dirty="0"/>
              <a:t>We will define a type of objects named </a:t>
            </a:r>
            <a:r>
              <a:rPr lang="en-US" altLang="en-US" dirty="0" smtClean="0"/>
              <a:t>Rectangle.</a:t>
            </a:r>
            <a:endParaRPr lang="en-US" altLang="en-US" dirty="0"/>
          </a:p>
        </p:txBody>
      </p:sp>
      <p:sp>
        <p:nvSpPr>
          <p:cNvPr id="4" name="Text Placeholder 3"/>
          <p:cNvSpPr>
            <a:spLocks noGrp="1"/>
          </p:cNvSpPr>
          <p:nvPr>
            <p:ph type="body" idx="13"/>
          </p:nvPr>
        </p:nvSpPr>
        <p:spPr>
          <a:xfrm>
            <a:off x="457199" y="2918674"/>
            <a:ext cx="8524875" cy="531917"/>
          </a:xfrm>
        </p:spPr>
        <p:txBody>
          <a:bodyPr/>
          <a:lstStyle/>
          <a:p>
            <a:pPr lvl="1"/>
            <a:r>
              <a:rPr lang="en-US" altLang="en-US" dirty="0">
                <a:solidFill>
                  <a:srgbClr val="000000"/>
                </a:solidFill>
              </a:rPr>
              <a:t>Each </a:t>
            </a:r>
            <a:r>
              <a:rPr lang="en-US" altLang="en-US" dirty="0" smtClean="0">
                <a:solidFill>
                  <a:srgbClr val="000000"/>
                </a:solidFill>
              </a:rPr>
              <a:t>Rectangle </a:t>
            </a:r>
            <a:r>
              <a:rPr lang="en-US" altLang="en-US" dirty="0">
                <a:solidFill>
                  <a:srgbClr val="000000"/>
                </a:solidFill>
              </a:rPr>
              <a:t>object will </a:t>
            </a:r>
            <a:r>
              <a:rPr lang="en-US" altLang="en-US" dirty="0" smtClean="0">
                <a:solidFill>
                  <a:srgbClr val="000000"/>
                </a:solidFill>
              </a:rPr>
              <a:t>contain length and width</a:t>
            </a:r>
            <a:endParaRPr lang="en-US" altLang="en-US" dirty="0">
              <a:solidFill>
                <a:srgbClr val="000000"/>
              </a:solidFill>
            </a:endParaRPr>
          </a:p>
        </p:txBody>
      </p:sp>
      <p:sp>
        <p:nvSpPr>
          <p:cNvPr id="5" name="Text Placeholder 4"/>
          <p:cNvSpPr>
            <a:spLocks noGrp="1"/>
          </p:cNvSpPr>
          <p:nvPr>
            <p:ph type="body" idx="14"/>
          </p:nvPr>
        </p:nvSpPr>
        <p:spPr>
          <a:xfrm>
            <a:off x="457200" y="3505145"/>
            <a:ext cx="8229600" cy="2276530"/>
          </a:xfrm>
        </p:spPr>
        <p:txBody>
          <a:bodyPr/>
          <a:lstStyle/>
          <a:p>
            <a:pPr lvl="1"/>
            <a:r>
              <a:rPr lang="en-US" altLang="en-US" dirty="0"/>
              <a:t>Each </a:t>
            </a:r>
            <a:r>
              <a:rPr lang="en-US" altLang="en-US" dirty="0" smtClean="0"/>
              <a:t>Rectangle </a:t>
            </a:r>
            <a:r>
              <a:rPr lang="en-US" altLang="en-US" dirty="0"/>
              <a:t>object will contain </a:t>
            </a:r>
            <a:r>
              <a:rPr lang="en-US" altLang="en-US" dirty="0" smtClean="0"/>
              <a:t>behaviors </a:t>
            </a:r>
            <a:r>
              <a:rPr lang="en-US" altLang="en-US" dirty="0"/>
              <a:t>called </a:t>
            </a:r>
            <a:r>
              <a:rPr lang="en-US" altLang="en-US" b="1" dirty="0"/>
              <a:t>methods</a:t>
            </a:r>
            <a:r>
              <a:rPr lang="en-US" altLang="en-US" dirty="0"/>
              <a:t>.</a:t>
            </a:r>
          </a:p>
          <a:p>
            <a:pPr lvl="1"/>
            <a:r>
              <a:rPr lang="en-US" altLang="en-US" b="1" dirty="0"/>
              <a:t>Client programs</a:t>
            </a:r>
            <a:r>
              <a:rPr lang="en-US" altLang="en-US" dirty="0"/>
              <a:t> will use the </a:t>
            </a:r>
            <a:r>
              <a:rPr lang="en-US" altLang="en-US" dirty="0" smtClean="0"/>
              <a:t>Rectangle </a:t>
            </a:r>
            <a:r>
              <a:rPr lang="en-US" altLang="en-US" dirty="0"/>
              <a:t>objects</a:t>
            </a:r>
            <a:r>
              <a:rPr lang="en-US" altLang="en-US" dirty="0" smtClean="0"/>
              <a:t>.</a:t>
            </a:r>
          </a:p>
          <a:p>
            <a:pPr lvl="2"/>
            <a:r>
              <a:rPr lang="en-US" altLang="en-US" dirty="0" smtClean="0"/>
              <a:t>main() is considered a client program</a:t>
            </a:r>
            <a:endParaRPr lang="en-US" altLang="en-US" dirty="0"/>
          </a:p>
        </p:txBody>
      </p:sp>
    </p:spTree>
    <p:extLst>
      <p:ext uri="{BB962C8B-B14F-4D97-AF65-F5344CB8AC3E}">
        <p14:creationId xmlns:p14="http://schemas.microsoft.com/office/powerpoint/2010/main" val="4199859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latin typeface="Times New Roman" panose="02020603050405020304" pitchFamily="18" charset="0"/>
                <a:cs typeface="Times New Roman" panose="02020603050405020304" pitchFamily="18" charset="0"/>
              </a:rPr>
              <a:t>Rectangle class (design)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2274259"/>
            <a:ext cx="8229600" cy="385811"/>
          </a:xfrm>
        </p:spPr>
        <p:txBody>
          <a:bodyPr/>
          <a:lstStyle/>
          <a:p>
            <a:r>
              <a:rPr lang="en-US" altLang="en-US" sz="2000" dirty="0"/>
              <a:t>Data in each </a:t>
            </a:r>
            <a:r>
              <a:rPr lang="en-US" altLang="en-US" sz="2000" dirty="0" smtClean="0">
                <a:latin typeface="Courier New" panose="02070309020205020404" pitchFamily="49" charset="0"/>
                <a:cs typeface="Courier New" panose="02070309020205020404" pitchFamily="49" charset="0"/>
              </a:rPr>
              <a:t>Rectangle</a:t>
            </a:r>
            <a:r>
              <a:rPr lang="en-US" altLang="en-US" sz="2000" dirty="0" smtClean="0"/>
              <a:t> </a:t>
            </a:r>
            <a:r>
              <a:rPr lang="en-US" altLang="en-US" sz="2000" dirty="0"/>
              <a:t>object:</a:t>
            </a:r>
          </a:p>
        </p:txBody>
      </p:sp>
      <p:graphicFrame>
        <p:nvGraphicFramePr>
          <p:cNvPr id="9" name="table 1"/>
          <p:cNvGraphicFramePr>
            <a:graphicFrameLocks noGrp="1"/>
          </p:cNvGraphicFramePr>
          <p:nvPr>
            <p:extLst>
              <p:ext uri="{D42A27DB-BD31-4B8C-83A1-F6EECF244321}">
                <p14:modId xmlns:p14="http://schemas.microsoft.com/office/powerpoint/2010/main" val="246395307"/>
              </p:ext>
            </p:extLst>
          </p:nvPr>
        </p:nvGraphicFramePr>
        <p:xfrm>
          <a:off x="2316162" y="2776739"/>
          <a:ext cx="4511675" cy="1219200"/>
        </p:xfrm>
        <a:graphic>
          <a:graphicData uri="http://schemas.openxmlformats.org/drawingml/2006/table">
            <a:tbl>
              <a:tblPr firstRow="1"/>
              <a:tblGrid>
                <a:gridCol w="1589088">
                  <a:extLst>
                    <a:ext uri="{9D8B030D-6E8A-4147-A177-3AD203B41FA5}">
                      <a16:colId xmlns:a16="http://schemas.microsoft.com/office/drawing/2014/main" val="2266015101"/>
                    </a:ext>
                  </a:extLst>
                </a:gridCol>
                <a:gridCol w="2922587">
                  <a:extLst>
                    <a:ext uri="{9D8B030D-6E8A-4147-A177-3AD203B41FA5}">
                      <a16:colId xmlns:a16="http://schemas.microsoft.com/office/drawing/2014/main" val="1429209669"/>
                    </a:ext>
                  </a:extLst>
                </a:gridCol>
              </a:tblGrid>
              <a:tr h="4064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mn-lt"/>
                        </a:rPr>
                        <a:t>Field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mn-lt"/>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1455459"/>
                  </a:ext>
                </a:extLst>
              </a:tr>
              <a:tr h="4064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length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the rectangle’s length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39968317"/>
                  </a:ext>
                </a:extLst>
              </a:tr>
              <a:tr h="4064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width</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the rectangle’s width</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34009749"/>
                  </a:ext>
                </a:extLst>
              </a:tr>
            </a:tbl>
          </a:graphicData>
        </a:graphic>
      </p:graphicFrame>
      <p:sp>
        <p:nvSpPr>
          <p:cNvPr id="4" name="Text Placeholder 3"/>
          <p:cNvSpPr>
            <a:spLocks noGrp="1"/>
          </p:cNvSpPr>
          <p:nvPr>
            <p:ph type="body" idx="13"/>
          </p:nvPr>
        </p:nvSpPr>
        <p:spPr>
          <a:xfrm>
            <a:off x="466725" y="4066557"/>
            <a:ext cx="8229600" cy="426824"/>
          </a:xfrm>
        </p:spPr>
        <p:txBody>
          <a:bodyPr/>
          <a:lstStyle/>
          <a:p>
            <a:r>
              <a:rPr lang="en-US" altLang="en-US" sz="2000" dirty="0"/>
              <a:t>Methods in each </a:t>
            </a:r>
            <a:r>
              <a:rPr lang="en-US" altLang="en-US" sz="2000" dirty="0" smtClean="0"/>
              <a:t>Rectangle </a:t>
            </a:r>
            <a:r>
              <a:rPr lang="en-US" altLang="en-US" sz="2000" dirty="0"/>
              <a:t>object:</a:t>
            </a:r>
          </a:p>
        </p:txBody>
      </p:sp>
      <p:graphicFrame>
        <p:nvGraphicFramePr>
          <p:cNvPr id="10" name="table 2"/>
          <p:cNvGraphicFramePr>
            <a:graphicFrameLocks noGrp="1"/>
          </p:cNvGraphicFramePr>
          <p:nvPr>
            <p:extLst>
              <p:ext uri="{D42A27DB-BD31-4B8C-83A1-F6EECF244321}">
                <p14:modId xmlns:p14="http://schemas.microsoft.com/office/powerpoint/2010/main" val="3650091159"/>
              </p:ext>
            </p:extLst>
          </p:nvPr>
        </p:nvGraphicFramePr>
        <p:xfrm>
          <a:off x="457200" y="4563999"/>
          <a:ext cx="8418513" cy="1714500"/>
        </p:xfrm>
        <a:graphic>
          <a:graphicData uri="http://schemas.openxmlformats.org/drawingml/2006/table">
            <a:tbl>
              <a:tblPr firstRow="1"/>
              <a:tblGrid>
                <a:gridCol w="2581275">
                  <a:extLst>
                    <a:ext uri="{9D8B030D-6E8A-4147-A177-3AD203B41FA5}">
                      <a16:colId xmlns:a16="http://schemas.microsoft.com/office/drawing/2014/main" val="3551284885"/>
                    </a:ext>
                  </a:extLst>
                </a:gridCol>
                <a:gridCol w="5837238">
                  <a:extLst>
                    <a:ext uri="{9D8B030D-6E8A-4147-A177-3AD203B41FA5}">
                      <a16:colId xmlns:a16="http://schemas.microsoft.com/office/drawing/2014/main" val="2785534351"/>
                    </a:ext>
                  </a:extLst>
                </a:gridCol>
              </a:tblGrid>
              <a:tr h="3429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mn-lt"/>
                        </a:rPr>
                        <a:t>Method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90000"/>
                        </a:lnSpc>
                        <a:spcBef>
                          <a:spcPct val="2000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mn-lt"/>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71620656"/>
                  </a:ext>
                </a:extLst>
              </a:tr>
              <a:tr h="3429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setLength</a:t>
                      </a:r>
                      <a:r>
                        <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smtClean="0">
                          <a:ln>
                            <a:noFill/>
                          </a:ln>
                          <a:solidFill>
                            <a:schemeClr val="tx1"/>
                          </a:solidFill>
                          <a:effectLst/>
                          <a:latin typeface="+mn-lt"/>
                          <a:cs typeface="Courier New" panose="02070309020205020404" pitchFamily="49" charset="0"/>
                        </a:rPr>
                        <a:t>l</a:t>
                      </a:r>
                      <a:r>
                        <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sets the rectangle’s length to the given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22152361"/>
                  </a:ext>
                </a:extLst>
              </a:tr>
              <a:tr h="3429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setWidth</a:t>
                      </a:r>
                      <a:r>
                        <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sz="1800" b="1" i="0" u="none" strike="noStrike" cap="none" normalizeH="0" baseline="0" dirty="0" smtClean="0">
                          <a:ln>
                            <a:noFill/>
                          </a:ln>
                          <a:solidFill>
                            <a:schemeClr val="tx1"/>
                          </a:solidFill>
                          <a:effectLst/>
                          <a:latin typeface="+mn-lt"/>
                          <a:cs typeface="Courier New" panose="02070309020205020404" pitchFamily="49" charset="0"/>
                        </a:rPr>
                        <a:t>w</a:t>
                      </a:r>
                      <a:r>
                        <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Sets the rectangle’s width to the given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7958866"/>
                  </a:ext>
                </a:extLst>
              </a:tr>
              <a:tr h="3429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getPerimeter</a:t>
                      </a:r>
                      <a:r>
                        <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Calculates the perimeter of the rectangle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4833593"/>
                  </a:ext>
                </a:extLst>
              </a:tr>
              <a:tr h="342900">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getArea</a:t>
                      </a:r>
                      <a:r>
                        <a:rPr kumimoji="0" lang="en-US" altLang="en-US" sz="18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lgn="l">
                        <a:spcBef>
                          <a:spcPct val="20000"/>
                        </a:spcBef>
                        <a:defRPr sz="2000">
                          <a:solidFill>
                            <a:schemeClr val="tx1"/>
                          </a:solidFill>
                          <a:latin typeface="Tahoma" panose="020B0604030504040204" pitchFamily="34" charset="0"/>
                        </a:defRPr>
                      </a:lvl1pPr>
                      <a:lvl2pPr algn="l">
                        <a:spcBef>
                          <a:spcPct val="20000"/>
                        </a:spcBef>
                        <a:defRPr sz="2000">
                          <a:solidFill>
                            <a:schemeClr val="tx1"/>
                          </a:solidFill>
                          <a:latin typeface="Tahoma" panose="020B0604030504040204" pitchFamily="34" charset="0"/>
                        </a:defRPr>
                      </a:lvl2pPr>
                      <a:lvl3pPr algn="l">
                        <a:spcBef>
                          <a:spcPct val="20000"/>
                        </a:spcBef>
                        <a:defRPr>
                          <a:solidFill>
                            <a:schemeClr val="tx1"/>
                          </a:solidFill>
                          <a:latin typeface="Tahoma" panose="020B0604030504040204" pitchFamily="34" charset="0"/>
                        </a:defRPr>
                      </a:lvl3pPr>
                      <a:lvl4pPr algn="l">
                        <a:spcBef>
                          <a:spcPct val="20000"/>
                        </a:spcBef>
                        <a:defRPr sz="1600">
                          <a:solidFill>
                            <a:schemeClr val="tx1"/>
                          </a:solidFill>
                          <a:latin typeface="Tahoma" panose="020B0604030504040204" pitchFamily="34" charset="0"/>
                        </a:defRPr>
                      </a:lvl4pPr>
                      <a:lvl5pPr algn="l">
                        <a:spcBef>
                          <a:spcPct val="20000"/>
                        </a:spcBef>
                        <a:defRPr sz="1600">
                          <a:solidFill>
                            <a:schemeClr val="tx1"/>
                          </a:solidFill>
                          <a:latin typeface="Tahoma" panose="020B0604030504040204" pitchFamily="34" charset="0"/>
                        </a:defRPr>
                      </a:lvl5pPr>
                      <a:lvl6pPr fontAlgn="base">
                        <a:spcBef>
                          <a:spcPct val="20000"/>
                        </a:spcBef>
                        <a:spcAft>
                          <a:spcPct val="0"/>
                        </a:spcAft>
                        <a:defRPr sz="1600">
                          <a:solidFill>
                            <a:schemeClr val="tx1"/>
                          </a:solidFill>
                          <a:latin typeface="Tahoma" panose="020B0604030504040204" pitchFamily="34" charset="0"/>
                        </a:defRPr>
                      </a:lvl6pPr>
                      <a:lvl7pPr fontAlgn="base">
                        <a:spcBef>
                          <a:spcPct val="20000"/>
                        </a:spcBef>
                        <a:spcAft>
                          <a:spcPct val="0"/>
                        </a:spcAft>
                        <a:defRPr sz="1600">
                          <a:solidFill>
                            <a:schemeClr val="tx1"/>
                          </a:solidFill>
                          <a:latin typeface="Tahoma" panose="020B0604030504040204" pitchFamily="34" charset="0"/>
                        </a:defRPr>
                      </a:lvl7pPr>
                      <a:lvl8pPr fontAlgn="base">
                        <a:spcBef>
                          <a:spcPct val="20000"/>
                        </a:spcBef>
                        <a:spcAft>
                          <a:spcPct val="0"/>
                        </a:spcAft>
                        <a:defRPr sz="1600">
                          <a:solidFill>
                            <a:schemeClr val="tx1"/>
                          </a:solidFill>
                          <a:latin typeface="Tahoma" panose="020B0604030504040204" pitchFamily="34" charset="0"/>
                        </a:defRPr>
                      </a:lvl8pPr>
                      <a:lvl9pPr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mn-lt"/>
                        </a:rPr>
                        <a:t>Calculates the area of the rectangle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97882383"/>
                  </a:ext>
                </a:extLst>
              </a:tr>
            </a:tbl>
          </a:graphicData>
        </a:graphic>
      </p:graphicFrame>
    </p:spTree>
    <p:extLst>
      <p:ext uri="{BB962C8B-B14F-4D97-AF65-F5344CB8AC3E}">
        <p14:creationId xmlns:p14="http://schemas.microsoft.com/office/powerpoint/2010/main" val="3980729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Title 1"/>
          <p:cNvSpPr txBox="1">
            <a:spLocks noGrp="1"/>
          </p:cNvSpPr>
          <p:nvPr>
            <p:ph type="ctrTitle"/>
          </p:nvPr>
        </p:nvSpPr>
        <p:spPr>
          <a:xfrm>
            <a:off x="685800" y="762000"/>
            <a:ext cx="7772400" cy="2838451"/>
          </a:xfrm>
          <a:prstGeom prst="rect">
            <a:avLst/>
          </a:prstGeom>
          <a:noFill/>
          <a:ln>
            <a:noFill/>
          </a:ln>
        </p:spPr>
        <p:txBody>
          <a:bodyPr lIns="0" tIns="0" rIns="0" bIns="0" anchor="b" anchorCtr="0">
            <a:noAutofit/>
          </a:bodyPr>
          <a:lstStyle/>
          <a:p>
            <a:pPr lvl="0">
              <a:buSzPct val="25000"/>
            </a:pPr>
            <a:r>
              <a:rPr lang="en-US" dirty="0"/>
              <a:t>Object State: Fields</a:t>
            </a:r>
            <a:endParaRPr lang="en-US" sz="3600" b="1" i="0" u="none" strike="noStrike" cap="none"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8183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7143</TotalTime>
  <Words>1543</Words>
  <Application>Microsoft Office PowerPoint</Application>
  <PresentationFormat>On-screen Show (4:3)</PresentationFormat>
  <Paragraphs>213</Paragraphs>
  <Slides>31</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8" baseType="lpstr">
      <vt:lpstr>Arial</vt:lpstr>
      <vt:lpstr>Courier New</vt:lpstr>
      <vt:lpstr>Noto Sans Symbols</vt:lpstr>
      <vt:lpstr>Times New Roman</vt:lpstr>
      <vt:lpstr>Verdana</vt:lpstr>
      <vt:lpstr>508 Lecture</vt:lpstr>
      <vt:lpstr>Equation</vt:lpstr>
      <vt:lpstr>Building Java Programs</vt:lpstr>
      <vt:lpstr>A Programming Problem</vt:lpstr>
      <vt:lpstr>Observations</vt:lpstr>
      <vt:lpstr>Classes and Objects</vt:lpstr>
      <vt:lpstr>Blueprint Analogy - iPods</vt:lpstr>
      <vt:lpstr>Abstraction</vt:lpstr>
      <vt:lpstr>Our Task</vt:lpstr>
      <vt:lpstr>Rectangle class (design)</vt:lpstr>
      <vt:lpstr>Object State: Fields</vt:lpstr>
      <vt:lpstr>Fields</vt:lpstr>
      <vt:lpstr>Accessing Fields</vt:lpstr>
      <vt:lpstr>Object Behavior: Methods</vt:lpstr>
      <vt:lpstr>Instance Methods</vt:lpstr>
      <vt:lpstr>Instance Method Example</vt:lpstr>
      <vt:lpstr>In-Class Assignment 1, Part 1</vt:lpstr>
      <vt:lpstr>Kinds of Methods</vt:lpstr>
      <vt:lpstr>The Implicit Parameter</vt:lpstr>
      <vt:lpstr>Object initialization: constructors</vt:lpstr>
      <vt:lpstr>Constructors</vt:lpstr>
      <vt:lpstr>Constructor Example</vt:lpstr>
      <vt:lpstr>In-Class Assignment 1, Part 2</vt:lpstr>
      <vt:lpstr>Encapsulation </vt:lpstr>
      <vt:lpstr>Encapsulation</vt:lpstr>
      <vt:lpstr>Private Fields</vt:lpstr>
      <vt:lpstr>Accessing Private Fields</vt:lpstr>
      <vt:lpstr>Benefits of Encapsulation</vt:lpstr>
      <vt:lpstr>The this Keyword</vt:lpstr>
      <vt:lpstr>Calling Another Constructor</vt:lpstr>
      <vt:lpstr>In-Class Assignment 1, Part 3</vt:lpstr>
      <vt:lpstr>Summary of Java Classes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 4e</dc:title>
  <dc:subject>Engineering Computer Science</dc:subject>
  <dc:creator>Reges/Stepp</dc:creator>
  <cp:keywords>Engineering Computer Science</cp:keywords>
  <cp:lastModifiedBy>Kyle Muldrow</cp:lastModifiedBy>
  <cp:revision>234</cp:revision>
  <dcterms:modified xsi:type="dcterms:W3CDTF">2019-05-15T15:29:44Z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