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handoutMasterIdLst>
    <p:handoutMasterId r:id="rId18"/>
  </p:handoutMasterIdLst>
  <p:sldIdLst>
    <p:sldId id="270" r:id="rId2"/>
    <p:sldId id="390" r:id="rId3"/>
    <p:sldId id="391" r:id="rId4"/>
    <p:sldId id="392" r:id="rId5"/>
    <p:sldId id="393" r:id="rId6"/>
    <p:sldId id="394" r:id="rId7"/>
    <p:sldId id="386" r:id="rId8"/>
    <p:sldId id="399" r:id="rId9"/>
    <p:sldId id="380" r:id="rId10"/>
    <p:sldId id="387" r:id="rId11"/>
    <p:sldId id="401" r:id="rId12"/>
    <p:sldId id="402" r:id="rId13"/>
    <p:sldId id="403" r:id="rId14"/>
    <p:sldId id="404" r:id="rId15"/>
    <p:sldId id="298"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12"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02" autoAdjust="0"/>
    <p:restoredTop sz="86512" autoAdjust="0"/>
  </p:normalViewPr>
  <p:slideViewPr>
    <p:cSldViewPr snapToGrid="0" snapToObjects="1">
      <p:cViewPr varScale="1">
        <p:scale>
          <a:sx n="99" d="100"/>
          <a:sy n="99" d="100"/>
        </p:scale>
        <p:origin x="1620" y="84"/>
      </p:cViewPr>
      <p:guideLst>
        <p:guide orient="horz" pos="2112"/>
        <p:guide pos="288"/>
      </p:guideLst>
    </p:cSldViewPr>
  </p:slideViewPr>
  <p:outlineViewPr>
    <p:cViewPr>
      <p:scale>
        <a:sx n="33" d="100"/>
        <a:sy n="33" d="100"/>
      </p:scale>
      <p:origin x="0" y="-9684"/>
    </p:cViewPr>
  </p:outlineViewPr>
  <p:notesTextViewPr>
    <p:cViewPr>
      <p:scale>
        <a:sx n="100" d="100"/>
        <a:sy n="100" d="100"/>
      </p:scale>
      <p:origin x="0" y="0"/>
    </p:cViewPr>
  </p:notesTextViewPr>
  <p:sorterViewPr>
    <p:cViewPr>
      <p:scale>
        <a:sx n="102" d="100"/>
        <a:sy n="102" d="100"/>
      </p:scale>
      <p:origin x="0" y="-63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9/30/2018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a:t>
            </a:r>
            <a:r>
              <a:rPr lang="en-US" sz="1200" b="0" i="0" u="none" strike="noStrike" kern="1200" cap="none" dirty="0" err="1">
                <a:solidFill>
                  <a:schemeClr val="dk1"/>
                </a:solidFill>
                <a:latin typeface="Arial"/>
                <a:ea typeface="Arial"/>
                <a:cs typeface="Arial"/>
                <a:sym typeface="Arial"/>
              </a:rPr>
              <a:t>MathType</a:t>
            </a:r>
            <a:r>
              <a:rPr lang="en-US" sz="1200" b="0" i="0" u="none" strike="noStrike" kern="1200" cap="none" dirty="0">
                <a:solidFill>
                  <a:schemeClr val="dk1"/>
                </a:solidFill>
                <a:latin typeface="Arial"/>
                <a:ea typeface="Arial"/>
                <a:cs typeface="Arial"/>
                <a:sym typeface="Arial"/>
              </a:rPr>
              <a:t>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3644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74055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812968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2" r:id="rId2"/>
    <p:sldLayoutId id="2147483660" r:id="rId3"/>
    <p:sldLayoutId id="2147483651" r:id="rId4"/>
    <p:sldLayoutId id="2147483661"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Building Java Programs</a:t>
            </a:r>
          </a:p>
        </p:txBody>
      </p:sp>
      <p:sp>
        <p:nvSpPr>
          <p:cNvPr id="196" name="Text Placeholder 2"/>
          <p:cNvSpPr txBox="1">
            <a:spLocks noGrp="1"/>
          </p:cNvSpPr>
          <p:nvPr>
            <p:ph type="body" idx="1"/>
          </p:nvPr>
        </p:nvSpPr>
        <p:spPr>
          <a:xfrm>
            <a:off x="457200" y="892629"/>
            <a:ext cx="8229600" cy="4789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b="0" i="0" u="none" strike="noStrike" cap="none" dirty="0">
                <a:solidFill>
                  <a:srgbClr val="007FA3"/>
                </a:solidFill>
                <a:ea typeface="Arial"/>
                <a:cs typeface="Arial"/>
                <a:sym typeface="Arial"/>
              </a:rPr>
              <a:t>Fourth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lvl="0">
              <a:buSzPct val="25000"/>
            </a:pPr>
            <a:r>
              <a:rPr lang="en-US" dirty="0"/>
              <a:t>Chapter 4, Section 4.2</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28975"/>
            <a:ext cx="3657600" cy="2925763"/>
          </a:xfrm>
          <a:prstGeom prst="rect">
            <a:avLst/>
          </a:prstGeom>
          <a:noFill/>
          <a:ln>
            <a:noFill/>
          </a:ln>
        </p:spPr>
        <p:txBody>
          <a:bodyPr lIns="0" tIns="0" rIns="0" bIns="0" anchor="t" anchorCtr="0">
            <a:noAutofit/>
          </a:bodyPr>
          <a:lstStyle/>
          <a:p>
            <a:r>
              <a:rPr lang="en-US" altLang="en-US" dirty="0"/>
              <a:t>Conditional Execution</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890564" y="1600200"/>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57200" y="119118"/>
            <a:ext cx="8229600" cy="1097279"/>
          </a:xfrm>
          <a:solidFill>
            <a:srgbClr val="00B0F0"/>
          </a:solidFill>
        </p:spPr>
        <p:txBody>
          <a:bodyPr/>
          <a:lstStyle/>
          <a:p>
            <a:r>
              <a:rPr lang="en-US" sz="4400" dirty="0">
                <a:solidFill>
                  <a:schemeClr val="bg1"/>
                </a:solidFill>
              </a:rPr>
              <a:t>In-Class Assignment 2,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216396"/>
            <a:ext cx="8229600" cy="5522486"/>
          </a:xfrm>
        </p:spPr>
        <p:txBody>
          <a:bodyPr/>
          <a:lstStyle/>
          <a:p>
            <a:r>
              <a:rPr lang="en-US" sz="1800" dirty="0"/>
              <a:t>Create the class </a:t>
            </a:r>
            <a:r>
              <a:rPr lang="en-US" sz="1800" b="1" dirty="0"/>
              <a:t>Numbers</a:t>
            </a:r>
            <a:r>
              <a:rPr lang="en-US" sz="1800" dirty="0"/>
              <a:t> in BluJ</a:t>
            </a:r>
          </a:p>
          <a:p>
            <a:r>
              <a:rPr lang="en-US" sz="1800" dirty="0"/>
              <a:t>In the main program, do the following:</a:t>
            </a:r>
          </a:p>
          <a:p>
            <a:pPr lvl="1"/>
            <a:r>
              <a:rPr lang="en-US" sz="1800" dirty="0"/>
              <a:t>Prompt the user to an integer value for how many numbers will be entered.</a:t>
            </a:r>
          </a:p>
          <a:p>
            <a:pPr lvl="1"/>
            <a:r>
              <a:rPr lang="en-US" sz="1800" dirty="0"/>
              <a:t>Call a method named </a:t>
            </a:r>
            <a:r>
              <a:rPr lang="en-US" sz="1800" b="1" dirty="0"/>
              <a:t>average</a:t>
            </a:r>
            <a:r>
              <a:rPr lang="en-US" sz="1800" dirty="0"/>
              <a:t> that has an integer parameter and a Scanner parameter and returns a String. The number entered and the Scanner object in main() will be passed to it.</a:t>
            </a:r>
          </a:p>
          <a:p>
            <a:pPr lvl="1"/>
            <a:r>
              <a:rPr lang="en-US" sz="1800" dirty="0"/>
              <a:t>This method will do the following:</a:t>
            </a:r>
          </a:p>
          <a:p>
            <a:pPr lvl="2"/>
            <a:r>
              <a:rPr lang="en-US" sz="1800" dirty="0"/>
              <a:t>If the number is greater than 0:</a:t>
            </a:r>
          </a:p>
          <a:p>
            <a:pPr lvl="3"/>
            <a:r>
              <a:rPr lang="en-US" sz="1800" dirty="0"/>
              <a:t>Use a for loop to prompt the user to input numbers and add them to a total variable.</a:t>
            </a:r>
          </a:p>
          <a:p>
            <a:pPr lvl="3"/>
            <a:r>
              <a:rPr lang="en-US" sz="1800" dirty="0"/>
              <a:t>Divide this total by the parameter passed to it to get the average and use it in a sentence: “The average is 12.0”.</a:t>
            </a:r>
          </a:p>
          <a:p>
            <a:pPr lvl="2"/>
            <a:r>
              <a:rPr lang="en-US" sz="1800" dirty="0"/>
              <a:t>If the number is less than or equal to 0:</a:t>
            </a:r>
          </a:p>
          <a:p>
            <a:pPr lvl="3"/>
            <a:r>
              <a:rPr lang="en-US" sz="1800" dirty="0"/>
              <a:t>Return a message saying “There is no average.”</a:t>
            </a:r>
          </a:p>
        </p:txBody>
      </p:sp>
    </p:spTree>
    <p:extLst>
      <p:ext uri="{BB962C8B-B14F-4D97-AF65-F5344CB8AC3E}">
        <p14:creationId xmlns:p14="http://schemas.microsoft.com/office/powerpoint/2010/main" val="68709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976A-CA76-4356-9797-23749A3A8199}"/>
              </a:ext>
            </a:extLst>
          </p:cNvPr>
          <p:cNvSpPr>
            <a:spLocks noGrp="1"/>
          </p:cNvSpPr>
          <p:nvPr>
            <p:ph type="title"/>
          </p:nvPr>
        </p:nvSpPr>
        <p:spPr/>
        <p:txBody>
          <a:bodyPr/>
          <a:lstStyle/>
          <a:p>
            <a:r>
              <a:rPr lang="en-US" dirty="0"/>
              <a:t>Maximum Value</a:t>
            </a:r>
          </a:p>
        </p:txBody>
      </p:sp>
      <p:sp>
        <p:nvSpPr>
          <p:cNvPr id="3" name="Text Placeholder 2">
            <a:extLst>
              <a:ext uri="{FF2B5EF4-FFF2-40B4-BE49-F238E27FC236}">
                <a16:creationId xmlns:a16="http://schemas.microsoft.com/office/drawing/2014/main" id="{C58CCBC8-3C68-4973-85C2-5CF39BA21F6F}"/>
              </a:ext>
            </a:extLst>
          </p:cNvPr>
          <p:cNvSpPr>
            <a:spLocks noGrp="1"/>
          </p:cNvSpPr>
          <p:nvPr>
            <p:ph type="body" idx="1"/>
          </p:nvPr>
        </p:nvSpPr>
        <p:spPr/>
        <p:txBody>
          <a:bodyPr/>
          <a:lstStyle/>
          <a:p>
            <a:r>
              <a:rPr lang="en-US" dirty="0"/>
              <a:t>We can find the maximum largest value of a group of numbers</a:t>
            </a:r>
          </a:p>
          <a:p>
            <a:r>
              <a:rPr lang="en-US" dirty="0"/>
              <a:t>Assume the variable n represents how many numbers will be entered and in is a Scanner object:</a:t>
            </a:r>
          </a:p>
          <a:p>
            <a:endParaRPr lang="en-US" dirty="0"/>
          </a:p>
          <a:p>
            <a:endParaRPr lang="en-US" dirty="0"/>
          </a:p>
        </p:txBody>
      </p:sp>
      <p:pic>
        <p:nvPicPr>
          <p:cNvPr id="4" name="Picture 3">
            <a:extLst>
              <a:ext uri="{FF2B5EF4-FFF2-40B4-BE49-F238E27FC236}">
                <a16:creationId xmlns:a16="http://schemas.microsoft.com/office/drawing/2014/main" id="{D298A9E1-726F-47DB-AA1E-B315430CEFD3}"/>
              </a:ext>
            </a:extLst>
          </p:cNvPr>
          <p:cNvPicPr>
            <a:picLocks noChangeAspect="1"/>
          </p:cNvPicPr>
          <p:nvPr/>
        </p:nvPicPr>
        <p:blipFill>
          <a:blip r:embed="rId2"/>
          <a:stretch>
            <a:fillRect/>
          </a:stretch>
        </p:blipFill>
        <p:spPr>
          <a:xfrm>
            <a:off x="1609725" y="3428999"/>
            <a:ext cx="5924550" cy="2962275"/>
          </a:xfrm>
          <a:prstGeom prst="rect">
            <a:avLst/>
          </a:prstGeom>
        </p:spPr>
      </p:pic>
    </p:spTree>
    <p:extLst>
      <p:ext uri="{BB962C8B-B14F-4D97-AF65-F5344CB8AC3E}">
        <p14:creationId xmlns:p14="http://schemas.microsoft.com/office/powerpoint/2010/main" val="170969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57200" y="119118"/>
            <a:ext cx="8229600" cy="1097279"/>
          </a:xfrm>
          <a:solidFill>
            <a:srgbClr val="00B0F0"/>
          </a:solidFill>
        </p:spPr>
        <p:txBody>
          <a:bodyPr/>
          <a:lstStyle/>
          <a:p>
            <a:r>
              <a:rPr lang="en-US" sz="4400" dirty="0">
                <a:solidFill>
                  <a:schemeClr val="bg1"/>
                </a:solidFill>
              </a:rPr>
              <a:t>In-Class Assignment 2,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216396"/>
            <a:ext cx="8229600" cy="5522486"/>
          </a:xfrm>
        </p:spPr>
        <p:txBody>
          <a:bodyPr/>
          <a:lstStyle/>
          <a:p>
            <a:r>
              <a:rPr lang="en-US" sz="1800" dirty="0"/>
              <a:t>Add the following to the main() in the Number class program:.</a:t>
            </a:r>
          </a:p>
          <a:p>
            <a:pPr lvl="1"/>
            <a:r>
              <a:rPr lang="en-US" sz="1800" dirty="0"/>
              <a:t>Call a method named </a:t>
            </a:r>
            <a:r>
              <a:rPr lang="en-US" sz="1800" b="1" dirty="0" err="1"/>
              <a:t>getMax</a:t>
            </a:r>
            <a:r>
              <a:rPr lang="en-US" sz="1800" b="1" dirty="0"/>
              <a:t>()</a:t>
            </a:r>
            <a:r>
              <a:rPr lang="en-US" sz="1800" dirty="0"/>
              <a:t> that has an integer parameter and a Scanner parameter and returns a String. The number entered and the Scanner object in main() will be passed to it.</a:t>
            </a:r>
          </a:p>
          <a:p>
            <a:pPr lvl="1"/>
            <a:r>
              <a:rPr lang="en-US" sz="1800" dirty="0"/>
              <a:t>This method will do the following:</a:t>
            </a:r>
          </a:p>
          <a:p>
            <a:pPr lvl="2"/>
            <a:r>
              <a:rPr lang="en-US" sz="1800" dirty="0"/>
              <a:t>If the number is greater than 0:</a:t>
            </a:r>
          </a:p>
          <a:p>
            <a:pPr lvl="3"/>
            <a:r>
              <a:rPr lang="en-US" sz="1800" dirty="0"/>
              <a:t>Prompt the user to enter the first number in a variable named </a:t>
            </a:r>
            <a:r>
              <a:rPr lang="en-US" sz="1800" b="1" dirty="0"/>
              <a:t>max</a:t>
            </a:r>
            <a:r>
              <a:rPr lang="en-US" sz="1800" dirty="0"/>
              <a:t>.</a:t>
            </a:r>
          </a:p>
          <a:p>
            <a:pPr lvl="3"/>
            <a:r>
              <a:rPr lang="en-US" sz="1800" dirty="0"/>
              <a:t>Use a for loop to prompt the user to input numbers and compare each one to the max variable.</a:t>
            </a:r>
          </a:p>
          <a:p>
            <a:pPr lvl="3"/>
            <a:r>
              <a:rPr lang="en-US" sz="1800" dirty="0"/>
              <a:t>If the current number is greater than max, set max equal to this number.</a:t>
            </a:r>
          </a:p>
          <a:p>
            <a:pPr lvl="2"/>
            <a:r>
              <a:rPr lang="en-US" sz="1800" dirty="0"/>
              <a:t>If the number is less than or equal to 0:</a:t>
            </a:r>
          </a:p>
          <a:p>
            <a:pPr lvl="3"/>
            <a:r>
              <a:rPr lang="en-US" sz="1800" dirty="0"/>
              <a:t>Return a message saying “There is no maximum.”</a:t>
            </a:r>
          </a:p>
        </p:txBody>
      </p:sp>
    </p:spTree>
    <p:extLst>
      <p:ext uri="{BB962C8B-B14F-4D97-AF65-F5344CB8AC3E}">
        <p14:creationId xmlns:p14="http://schemas.microsoft.com/office/powerpoint/2010/main" val="69006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976A-CA76-4356-9797-23749A3A8199}"/>
              </a:ext>
            </a:extLst>
          </p:cNvPr>
          <p:cNvSpPr>
            <a:spLocks noGrp="1"/>
          </p:cNvSpPr>
          <p:nvPr>
            <p:ph type="title"/>
          </p:nvPr>
        </p:nvSpPr>
        <p:spPr/>
        <p:txBody>
          <a:bodyPr/>
          <a:lstStyle/>
          <a:p>
            <a:r>
              <a:rPr lang="en-US" dirty="0"/>
              <a:t>Minimum Value</a:t>
            </a:r>
          </a:p>
        </p:txBody>
      </p:sp>
      <p:sp>
        <p:nvSpPr>
          <p:cNvPr id="3" name="Text Placeholder 2">
            <a:extLst>
              <a:ext uri="{FF2B5EF4-FFF2-40B4-BE49-F238E27FC236}">
                <a16:creationId xmlns:a16="http://schemas.microsoft.com/office/drawing/2014/main" id="{C58CCBC8-3C68-4973-85C2-5CF39BA21F6F}"/>
              </a:ext>
            </a:extLst>
          </p:cNvPr>
          <p:cNvSpPr>
            <a:spLocks noGrp="1"/>
          </p:cNvSpPr>
          <p:nvPr>
            <p:ph type="body" idx="1"/>
          </p:nvPr>
        </p:nvSpPr>
        <p:spPr/>
        <p:txBody>
          <a:bodyPr/>
          <a:lstStyle/>
          <a:p>
            <a:r>
              <a:rPr lang="en-US" dirty="0"/>
              <a:t>We can find the minimum largest value of a group of numbers</a:t>
            </a:r>
          </a:p>
          <a:p>
            <a:r>
              <a:rPr lang="en-US" dirty="0"/>
              <a:t>Assume the variable n represents how many numbers will be entered and in is a Scanner object:</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A52647D1-AF22-49D4-AB82-4F2B235A78D2}"/>
              </a:ext>
            </a:extLst>
          </p:cNvPr>
          <p:cNvPicPr>
            <a:picLocks noChangeAspect="1"/>
          </p:cNvPicPr>
          <p:nvPr/>
        </p:nvPicPr>
        <p:blipFill>
          <a:blip r:embed="rId2"/>
          <a:stretch>
            <a:fillRect/>
          </a:stretch>
        </p:blipFill>
        <p:spPr>
          <a:xfrm>
            <a:off x="1436069" y="3403683"/>
            <a:ext cx="5848350" cy="2962275"/>
          </a:xfrm>
          <a:prstGeom prst="rect">
            <a:avLst/>
          </a:prstGeom>
        </p:spPr>
      </p:pic>
    </p:spTree>
    <p:extLst>
      <p:ext uri="{BB962C8B-B14F-4D97-AF65-F5344CB8AC3E}">
        <p14:creationId xmlns:p14="http://schemas.microsoft.com/office/powerpoint/2010/main" val="269515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57200" y="119118"/>
            <a:ext cx="8229600" cy="1097279"/>
          </a:xfrm>
          <a:solidFill>
            <a:srgbClr val="00B0F0"/>
          </a:solidFill>
        </p:spPr>
        <p:txBody>
          <a:bodyPr/>
          <a:lstStyle/>
          <a:p>
            <a:r>
              <a:rPr lang="en-US" sz="4400" dirty="0">
                <a:solidFill>
                  <a:schemeClr val="bg1"/>
                </a:solidFill>
              </a:rPr>
              <a:t>In-Class Assignment 2, Part 3</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type="body" idx="1"/>
          </p:nvPr>
        </p:nvSpPr>
        <p:spPr>
          <a:xfrm>
            <a:off x="457200" y="1216396"/>
            <a:ext cx="8229600" cy="5522486"/>
          </a:xfrm>
        </p:spPr>
        <p:txBody>
          <a:bodyPr/>
          <a:lstStyle/>
          <a:p>
            <a:r>
              <a:rPr lang="en-US" sz="1800" dirty="0"/>
              <a:t>Add the following to the main() in the Number class program:.</a:t>
            </a:r>
          </a:p>
          <a:p>
            <a:pPr lvl="1"/>
            <a:r>
              <a:rPr lang="en-US" sz="1800" dirty="0"/>
              <a:t>Call a method named </a:t>
            </a:r>
            <a:r>
              <a:rPr lang="en-US" sz="1800" b="1" dirty="0" err="1"/>
              <a:t>getMin</a:t>
            </a:r>
            <a:r>
              <a:rPr lang="en-US" sz="1800" b="1" dirty="0"/>
              <a:t>()</a:t>
            </a:r>
            <a:r>
              <a:rPr lang="en-US" sz="1800" dirty="0"/>
              <a:t> that has an integer parameter and a Scanner parameter and returns a String. The number entered and the Scanner object in main() will be passed to it.</a:t>
            </a:r>
          </a:p>
          <a:p>
            <a:pPr lvl="1"/>
            <a:r>
              <a:rPr lang="en-US" sz="1800" dirty="0"/>
              <a:t>This method will do the following:</a:t>
            </a:r>
          </a:p>
          <a:p>
            <a:pPr lvl="2"/>
            <a:r>
              <a:rPr lang="en-US" sz="1800" dirty="0"/>
              <a:t>If the number is greater than 0:</a:t>
            </a:r>
          </a:p>
          <a:p>
            <a:pPr lvl="3"/>
            <a:r>
              <a:rPr lang="en-US" sz="1800" dirty="0"/>
              <a:t>Prompt the user to enter the first number in a variable named </a:t>
            </a:r>
            <a:r>
              <a:rPr lang="en-US" sz="1800" b="1" dirty="0"/>
              <a:t>min</a:t>
            </a:r>
            <a:r>
              <a:rPr lang="en-US" sz="1800" dirty="0"/>
              <a:t>.</a:t>
            </a:r>
          </a:p>
          <a:p>
            <a:pPr lvl="3"/>
            <a:r>
              <a:rPr lang="en-US" sz="1800" dirty="0"/>
              <a:t>Use a for loop to prompt the user to input numbers and compare each one to the max variable.</a:t>
            </a:r>
          </a:p>
          <a:p>
            <a:pPr lvl="3"/>
            <a:r>
              <a:rPr lang="en-US" sz="1800" dirty="0"/>
              <a:t>If the current number is less than min, set min equal to this number.</a:t>
            </a:r>
          </a:p>
          <a:p>
            <a:pPr lvl="2"/>
            <a:r>
              <a:rPr lang="en-US" sz="1800" dirty="0"/>
              <a:t>If the number is less than or equal to 0:</a:t>
            </a:r>
          </a:p>
          <a:p>
            <a:pPr lvl="3"/>
            <a:r>
              <a:rPr lang="en-US" sz="1800" dirty="0"/>
              <a:t>Return a message saying “There is no minimum.”</a:t>
            </a:r>
          </a:p>
        </p:txBody>
      </p:sp>
    </p:spTree>
    <p:extLst>
      <p:ext uri="{BB962C8B-B14F-4D97-AF65-F5344CB8AC3E}">
        <p14:creationId xmlns:p14="http://schemas.microsoft.com/office/powerpoint/2010/main" val="263817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Cumulative Algorithms</a:t>
            </a:r>
          </a:p>
        </p:txBody>
      </p:sp>
    </p:spTree>
    <p:extLst>
      <p:ext uri="{BB962C8B-B14F-4D97-AF65-F5344CB8AC3E}">
        <p14:creationId xmlns:p14="http://schemas.microsoft.com/office/powerpoint/2010/main" val="390217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Many Numbers</a:t>
            </a:r>
          </a:p>
        </p:txBody>
      </p:sp>
      <p:sp>
        <p:nvSpPr>
          <p:cNvPr id="3" name="Content Placeholder 2"/>
          <p:cNvSpPr>
            <a:spLocks noGrp="1"/>
          </p:cNvSpPr>
          <p:nvPr>
            <p:ph type="body" idx="1"/>
          </p:nvPr>
        </p:nvSpPr>
        <p:spPr>
          <a:xfrm>
            <a:off x="457200" y="1609368"/>
            <a:ext cx="8229600" cy="418216"/>
          </a:xfrm>
        </p:spPr>
        <p:txBody>
          <a:bodyPr/>
          <a:lstStyle/>
          <a:p>
            <a:r>
              <a:rPr lang="en-US" altLang="en-US" dirty="0"/>
              <a:t>How would you find the sum of all integers from 1-1000?</a:t>
            </a:r>
          </a:p>
        </p:txBody>
      </p:sp>
      <p:pic>
        <p:nvPicPr>
          <p:cNvPr id="5" name="Picture 3" descr="Computer code has 3 lines. The lines read as follows. Line 1. forward slash forward slash This may require a lot of typing. Line 2. i n t sum equals 1 plus 2 plus 3 plus 4 plus unspecified semicolon. Line 3. System period out period print l n left parenthesis double quote The sum is double quote plus sum right parenthesis semicolon."/>
          <p:cNvPicPr>
            <a:picLocks noChangeAspect="1"/>
          </p:cNvPicPr>
          <p:nvPr/>
        </p:nvPicPr>
        <p:blipFill>
          <a:blip r:embed="rId2"/>
          <a:stretch>
            <a:fillRect/>
          </a:stretch>
        </p:blipFill>
        <p:spPr>
          <a:xfrm>
            <a:off x="952500" y="2324302"/>
            <a:ext cx="7086600" cy="1200150"/>
          </a:xfrm>
          <a:prstGeom prst="rect">
            <a:avLst/>
          </a:prstGeom>
        </p:spPr>
      </p:pic>
      <p:sp>
        <p:nvSpPr>
          <p:cNvPr id="4" name="Content Placeholder 4"/>
          <p:cNvSpPr>
            <a:spLocks noGrp="1"/>
          </p:cNvSpPr>
          <p:nvPr>
            <p:ph type="body" idx="13"/>
          </p:nvPr>
        </p:nvSpPr>
        <p:spPr>
          <a:xfrm>
            <a:off x="457200" y="3821170"/>
            <a:ext cx="8229600" cy="1346204"/>
          </a:xfrm>
        </p:spPr>
        <p:txBody>
          <a:bodyPr/>
          <a:lstStyle/>
          <a:p>
            <a:r>
              <a:rPr lang="en-US" altLang="en-US" dirty="0"/>
              <a:t>What if we want the sum from 1 - 1,000,000?</a:t>
            </a:r>
            <a:br>
              <a:rPr lang="en-US" altLang="en-US" dirty="0"/>
            </a:br>
            <a:r>
              <a:rPr lang="en-US" altLang="en-US" dirty="0"/>
              <a:t>Or the sum up to any maximum?</a:t>
            </a:r>
          </a:p>
          <a:p>
            <a:pPr lvl="1"/>
            <a:r>
              <a:rPr lang="en-US" altLang="en-US" dirty="0"/>
              <a:t>How can we generalize the above code?</a:t>
            </a:r>
          </a:p>
        </p:txBody>
      </p:sp>
    </p:spTree>
    <p:extLst>
      <p:ext uri="{BB962C8B-B14F-4D97-AF65-F5344CB8AC3E}">
        <p14:creationId xmlns:p14="http://schemas.microsoft.com/office/powerpoint/2010/main" val="400023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Sum Loop</a:t>
            </a:r>
          </a:p>
        </p:txBody>
      </p:sp>
      <p:pic>
        <p:nvPicPr>
          <p:cNvPr id="8" name="Picture 2" descr="Computer code has 5 lines. The lines read as follows. Line 1. i n t sum equals 0 semicolon. Line 2. for left parenthesis i n t, i equals 1 semicolon i left angle bracket equals 1000 semicolon i plus plus right parenthesis left brace. Line 3, indented once. sum equals sum plus i semicolon. Line 4. right brace. Line 5. System period out period print l n left parenthesis double quote The sum is double quote plus sum right parenthesis semicolon."/>
          <p:cNvPicPr>
            <a:picLocks noChangeAspect="1"/>
          </p:cNvPicPr>
          <p:nvPr/>
        </p:nvPicPr>
        <p:blipFill>
          <a:blip r:embed="rId2"/>
          <a:stretch>
            <a:fillRect/>
          </a:stretch>
        </p:blipFill>
        <p:spPr>
          <a:xfrm>
            <a:off x="845864" y="1612918"/>
            <a:ext cx="6891338" cy="1662187"/>
          </a:xfrm>
          <a:prstGeom prst="rect">
            <a:avLst/>
          </a:prstGeom>
        </p:spPr>
      </p:pic>
      <p:sp>
        <p:nvSpPr>
          <p:cNvPr id="3" name="Content Placeholder 3"/>
          <p:cNvSpPr>
            <a:spLocks noGrp="1"/>
          </p:cNvSpPr>
          <p:nvPr>
            <p:ph type="body" idx="1"/>
          </p:nvPr>
        </p:nvSpPr>
        <p:spPr>
          <a:xfrm>
            <a:off x="467139" y="3352133"/>
            <a:ext cx="8229600" cy="2878874"/>
          </a:xfrm>
        </p:spPr>
        <p:txBody>
          <a:bodyPr/>
          <a:lstStyle/>
          <a:p>
            <a:r>
              <a:rPr lang="en-US" altLang="en-US" sz="2200" b="1" dirty="0"/>
              <a:t>cumulative sum</a:t>
            </a:r>
            <a:r>
              <a:rPr lang="en-US" altLang="en-US" sz="2200" dirty="0"/>
              <a:t>: A variable that keeps a sum in progress and is updated repeatedly until summing is finished.</a:t>
            </a:r>
          </a:p>
          <a:p>
            <a:pPr lvl="1"/>
            <a:r>
              <a:rPr lang="en-US" altLang="en-US" sz="2200" dirty="0"/>
              <a:t>The sum in the above code is an attempt at a cumulative sum.</a:t>
            </a:r>
          </a:p>
          <a:p>
            <a:pPr lvl="1"/>
            <a:r>
              <a:rPr lang="en-US" altLang="en-US" sz="2200" dirty="0"/>
              <a:t>Cumulative sum variables must be declared </a:t>
            </a:r>
            <a:r>
              <a:rPr lang="en-US" altLang="en-US" sz="2200" b="1" dirty="0"/>
              <a:t>outside</a:t>
            </a:r>
            <a:r>
              <a:rPr lang="en-US" altLang="en-US" sz="2200" dirty="0"/>
              <a:t> the loops that update them, so that they will still exist after the loop.</a:t>
            </a:r>
          </a:p>
        </p:txBody>
      </p:sp>
    </p:spTree>
    <p:extLst>
      <p:ext uri="{BB962C8B-B14F-4D97-AF65-F5344CB8AC3E}">
        <p14:creationId xmlns:p14="http://schemas.microsoft.com/office/powerpoint/2010/main" val="373903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Product</a:t>
            </a:r>
          </a:p>
        </p:txBody>
      </p:sp>
      <p:sp>
        <p:nvSpPr>
          <p:cNvPr id="3" name="Content Placeholder 2"/>
          <p:cNvSpPr>
            <a:spLocks noGrp="1"/>
          </p:cNvSpPr>
          <p:nvPr>
            <p:ph type="body" idx="1"/>
          </p:nvPr>
        </p:nvSpPr>
        <p:spPr>
          <a:xfrm>
            <a:off x="457200" y="1609368"/>
            <a:ext cx="8229600" cy="497728"/>
          </a:xfrm>
        </p:spPr>
        <p:txBody>
          <a:bodyPr/>
          <a:lstStyle/>
          <a:p>
            <a:r>
              <a:rPr lang="en-US" altLang="en-US" dirty="0"/>
              <a:t>This cumulative idea can be used with other operators:</a:t>
            </a:r>
          </a:p>
        </p:txBody>
      </p:sp>
      <p:pic>
        <p:nvPicPr>
          <p:cNvPr id="7" name="Picture 3" descr="Computer code has 5 lines. The lines read as follows. Line 1. i n t product equals 1 semicolon. Line 2. for left parenthesis i n t, i equals 1 semicolon i left angle bracket equals 20 semicolon i plus plus right parenthesis left brace. Line 3, indented once. product equals product asterisk 2 semicolon. Line 4. right brace. Line 5. System period out period print l n left parenthesis double quote 2 caret 20 equals double quote plus product right parenthesis semicolon."/>
          <p:cNvPicPr>
            <a:picLocks noChangeAspect="1"/>
          </p:cNvPicPr>
          <p:nvPr/>
        </p:nvPicPr>
        <p:blipFill>
          <a:blip r:embed="rId2"/>
          <a:stretch>
            <a:fillRect/>
          </a:stretch>
        </p:blipFill>
        <p:spPr>
          <a:xfrm>
            <a:off x="1176337" y="2240020"/>
            <a:ext cx="6791325" cy="1581150"/>
          </a:xfrm>
          <a:prstGeom prst="rect">
            <a:avLst/>
          </a:prstGeom>
        </p:spPr>
      </p:pic>
      <p:sp>
        <p:nvSpPr>
          <p:cNvPr id="4" name="Content Placeholder 4"/>
          <p:cNvSpPr>
            <a:spLocks noGrp="1"/>
          </p:cNvSpPr>
          <p:nvPr>
            <p:ph type="body" idx="13"/>
          </p:nvPr>
        </p:nvSpPr>
        <p:spPr>
          <a:xfrm>
            <a:off x="457200" y="3897370"/>
            <a:ext cx="8229600" cy="880039"/>
          </a:xfrm>
        </p:spPr>
        <p:txBody>
          <a:bodyPr/>
          <a:lstStyle/>
          <a:p>
            <a:pPr lvl="1"/>
            <a:r>
              <a:rPr lang="en-US" altLang="en-US" dirty="0"/>
              <a:t>How would we make the base and exponent adjustable?</a:t>
            </a:r>
          </a:p>
        </p:txBody>
      </p:sp>
    </p:spTree>
    <p:extLst>
      <p:ext uri="{BB962C8B-B14F-4D97-AF65-F5344CB8AC3E}">
        <p14:creationId xmlns:p14="http://schemas.microsoft.com/office/powerpoint/2010/main" val="2546327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Scanner and Cumul. sum</a:t>
            </a:r>
          </a:p>
        </p:txBody>
      </p:sp>
      <p:sp>
        <p:nvSpPr>
          <p:cNvPr id="3" name="Content Placeholder 2"/>
          <p:cNvSpPr>
            <a:spLocks noGrp="1"/>
          </p:cNvSpPr>
          <p:nvPr>
            <p:ph type="body" idx="1"/>
          </p:nvPr>
        </p:nvSpPr>
        <p:spPr>
          <a:xfrm>
            <a:off x="457200" y="1609368"/>
            <a:ext cx="8229600" cy="497728"/>
          </a:xfrm>
        </p:spPr>
        <p:txBody>
          <a:bodyPr/>
          <a:lstStyle/>
          <a:p>
            <a:r>
              <a:rPr lang="en-US" altLang="en-US" dirty="0"/>
              <a:t>We can do a cumulative sum of user input:</a:t>
            </a:r>
          </a:p>
        </p:txBody>
      </p:sp>
      <p:pic>
        <p:nvPicPr>
          <p:cNvPr id="6" name="Picture 3" descr="Computer code has 7 lines. The lines read as follows. Line 1. Scanner console equals new Scanner left parenthesis System period in right parenthesis semicolon. Line 2. i n t sum equals 0 semicolon. Line 3. for left parenthesis i n t, i equals 1 semicolon i left angle bracket equals 100 semicolon i plus plus right parenthesis left brace. Line 4, indented once. System period out period print left parenthesis double quote Type a number colon double quote right parenthesis semicolon. Line 5, indented once. sum equals sum plus console period next I n t left parenthesis right parenthesis semicolon. Line 6. right brace. Line 7. System period out period print l n left parenthesis double quote The sum is double quote plus sum right parenthesis semicolon."/>
          <p:cNvPicPr>
            <a:picLocks noChangeAspect="1"/>
          </p:cNvPicPr>
          <p:nvPr/>
        </p:nvPicPr>
        <p:blipFill>
          <a:blip r:embed="rId2"/>
          <a:stretch>
            <a:fillRect/>
          </a:stretch>
        </p:blipFill>
        <p:spPr>
          <a:xfrm>
            <a:off x="1009650" y="2319337"/>
            <a:ext cx="7124700" cy="2447925"/>
          </a:xfrm>
          <a:prstGeom prst="rect">
            <a:avLst/>
          </a:prstGeom>
        </p:spPr>
      </p:pic>
    </p:spTree>
    <p:extLst>
      <p:ext uri="{BB962C8B-B14F-4D97-AF65-F5344CB8AC3E}">
        <p14:creationId xmlns:p14="http://schemas.microsoft.com/office/powerpoint/2010/main" val="2700080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with Return</a:t>
            </a:r>
          </a:p>
        </p:txBody>
      </p:sp>
      <p:pic>
        <p:nvPicPr>
          <p:cNvPr id="10" name="Picture 2" descr="Computer code. The code has 8 lines. The lines read as follows. Line 1. forward slash forward slash Returns the larger of the two given integers period. Line 2. public static i n t max left parenthesis i n t, a comma i n t, b right parenthesis left brace. Line 3, indented once. if left parenthesis a right angle bracket b right parenthesis left brace. Line 4, indented twice. return a semicolon. Line 5, indented once. right brace else left brace. Line 6, indented twice. return b semicolon. Line 7, indented once. right brace. Line 8. right brace."/>
          <p:cNvPicPr>
            <a:picLocks noChangeAspect="1"/>
          </p:cNvPicPr>
          <p:nvPr/>
        </p:nvPicPr>
        <p:blipFill>
          <a:blip r:embed="rId2"/>
          <a:stretch>
            <a:fillRect/>
          </a:stretch>
        </p:blipFill>
        <p:spPr>
          <a:xfrm>
            <a:off x="467970" y="1608619"/>
            <a:ext cx="7810500" cy="2514600"/>
          </a:xfrm>
          <a:prstGeom prst="rect">
            <a:avLst/>
          </a:prstGeom>
        </p:spPr>
      </p:pic>
      <p:sp>
        <p:nvSpPr>
          <p:cNvPr id="3" name="Content Placeholder 3"/>
          <p:cNvSpPr>
            <a:spLocks noGrp="1"/>
          </p:cNvSpPr>
          <p:nvPr>
            <p:ph type="body" idx="1"/>
          </p:nvPr>
        </p:nvSpPr>
        <p:spPr>
          <a:xfrm>
            <a:off x="457200" y="4223717"/>
            <a:ext cx="8229600" cy="1733550"/>
          </a:xfrm>
        </p:spPr>
        <p:txBody>
          <a:bodyPr/>
          <a:lstStyle/>
          <a:p>
            <a:r>
              <a:rPr lang="en-US" altLang="en-US" sz="2200" dirty="0"/>
              <a:t>Methods can return different values using </a:t>
            </a:r>
            <a:r>
              <a:rPr lang="en-US" altLang="en-US" sz="2200" b="1" dirty="0"/>
              <a:t>if/else</a:t>
            </a:r>
            <a:endParaRPr lang="en-US" altLang="en-US" sz="2200" b="1" dirty="0">
              <a:solidFill>
                <a:srgbClr val="008080"/>
              </a:solidFill>
            </a:endParaRPr>
          </a:p>
          <a:p>
            <a:pPr lvl="1"/>
            <a:r>
              <a:rPr lang="en-US" altLang="en-US" sz="2200" dirty="0"/>
              <a:t>Whichever path the code enters, it will return that value.</a:t>
            </a:r>
          </a:p>
          <a:p>
            <a:pPr lvl="1"/>
            <a:r>
              <a:rPr lang="en-US" altLang="en-US" sz="2200" dirty="0"/>
              <a:t>Returning a value causes a method to immediately exit.</a:t>
            </a:r>
          </a:p>
          <a:p>
            <a:pPr lvl="1"/>
            <a:r>
              <a:rPr lang="en-US" altLang="en-US" sz="2200" dirty="0"/>
              <a:t>All paths through the code must reach a </a:t>
            </a:r>
            <a:r>
              <a:rPr lang="en-US" altLang="en-US" sz="2200" b="1" dirty="0"/>
              <a:t>return </a:t>
            </a:r>
            <a:r>
              <a:rPr lang="en-US" altLang="en-US" sz="2200" dirty="0"/>
              <a:t>statement.</a:t>
            </a:r>
          </a:p>
        </p:txBody>
      </p:sp>
    </p:spTree>
    <p:extLst>
      <p:ext uri="{BB962C8B-B14F-4D97-AF65-F5344CB8AC3E}">
        <p14:creationId xmlns:p14="http://schemas.microsoft.com/office/powerpoint/2010/main" val="161084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Paths must Return</a:t>
            </a:r>
          </a:p>
        </p:txBody>
      </p:sp>
      <p:pic>
        <p:nvPicPr>
          <p:cNvPr id="5" name="Picture 2" descr="Computer code has 6 lines. The lines read as follows. Line 1. public static i n t max left parenthesis i n t a comma i n t b right parenthesis left brace. Line 2, indented once. if left parenthesis a right angle bracket b right parenthesis left brace. Line 3, indented twice. return a semicolon. Line 4, indented once. right brace. Line 5, indented once. forward slash forward slash Error colon not all paths return a value. This line is highlighted. Line 6. right brace."/>
          <p:cNvPicPr>
            <a:picLocks noChangeAspect="1"/>
          </p:cNvPicPr>
          <p:nvPr/>
        </p:nvPicPr>
        <p:blipFill rotWithShape="1">
          <a:blip r:embed="rId2"/>
          <a:srcRect l="4878" t="8011"/>
          <a:stretch/>
        </p:blipFill>
        <p:spPr>
          <a:xfrm>
            <a:off x="725970" y="1634986"/>
            <a:ext cx="6686550" cy="1585912"/>
          </a:xfrm>
          <a:prstGeom prst="rect">
            <a:avLst/>
          </a:prstGeom>
        </p:spPr>
      </p:pic>
      <p:sp>
        <p:nvSpPr>
          <p:cNvPr id="3" name="Text Placeholder 3"/>
          <p:cNvSpPr>
            <a:spLocks noGrp="1"/>
          </p:cNvSpPr>
          <p:nvPr>
            <p:ph type="body" idx="1"/>
          </p:nvPr>
        </p:nvSpPr>
        <p:spPr>
          <a:xfrm>
            <a:off x="457200" y="3368745"/>
            <a:ext cx="8229600" cy="393630"/>
          </a:xfrm>
        </p:spPr>
        <p:txBody>
          <a:bodyPr/>
          <a:lstStyle/>
          <a:p>
            <a:r>
              <a:rPr lang="en-US" altLang="en-US" sz="2000" dirty="0"/>
              <a:t>The following also does not compile:</a:t>
            </a:r>
          </a:p>
        </p:txBody>
      </p:sp>
      <p:pic>
        <p:nvPicPr>
          <p:cNvPr id="7" name="Picture 4" descr="Computer code has 7 lines. The lines read as follows. Line 1. public static i n t max left parenthesis i n t a comma i n t b right parenthesis left brace. Line 2, indented once. if left parenthesis a right angle bracket b right parenthesis left brace. Line 3, indented twice. return a semicolon. Line 4, indented once. right brace else if left parenthesis b right angle bracket equals a right parenthesis left brace. The words, if left parenthesis b right angle bracket equals a right parenthesis left brace, in this line are highlighted. Line 5, indented twice. return b semicolon. This line is highlighted. Line 6, indented once. right brace. This line is highlighted. Line 7. right brace."/>
          <p:cNvPicPr>
            <a:picLocks noChangeAspect="1"/>
          </p:cNvPicPr>
          <p:nvPr/>
        </p:nvPicPr>
        <p:blipFill>
          <a:blip r:embed="rId3"/>
          <a:stretch>
            <a:fillRect/>
          </a:stretch>
        </p:blipFill>
        <p:spPr>
          <a:xfrm>
            <a:off x="1633538" y="3839903"/>
            <a:ext cx="5148262" cy="1568676"/>
          </a:xfrm>
          <a:prstGeom prst="rect">
            <a:avLst/>
          </a:prstGeom>
        </p:spPr>
      </p:pic>
      <p:sp>
        <p:nvSpPr>
          <p:cNvPr id="4" name="Text Placeholder 5"/>
          <p:cNvSpPr>
            <a:spLocks noGrp="1"/>
          </p:cNvSpPr>
          <p:nvPr>
            <p:ph type="body" idx="13"/>
          </p:nvPr>
        </p:nvSpPr>
        <p:spPr>
          <a:xfrm>
            <a:off x="457200" y="5486107"/>
            <a:ext cx="8229600" cy="699503"/>
          </a:xfrm>
        </p:spPr>
        <p:txBody>
          <a:bodyPr/>
          <a:lstStyle/>
          <a:p>
            <a:pPr lvl="1"/>
            <a:r>
              <a:rPr lang="en-US" altLang="en-US" sz="2000" dirty="0"/>
              <a:t>The compiler thinks </a:t>
            </a:r>
            <a:r>
              <a:rPr lang="en-US" altLang="en-US" sz="2000" b="1" dirty="0"/>
              <a:t>if/else/if</a:t>
            </a:r>
            <a:r>
              <a:rPr lang="en-US" altLang="en-US" sz="2000" dirty="0"/>
              <a:t> code might skip all paths, even though mathematically it must choose one or the other.</a:t>
            </a:r>
          </a:p>
        </p:txBody>
      </p:sp>
    </p:spTree>
    <p:extLst>
      <p:ext uri="{BB962C8B-B14F-4D97-AF65-F5344CB8AC3E}">
        <p14:creationId xmlns:p14="http://schemas.microsoft.com/office/powerpoint/2010/main" val="840775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Scanners as Parameters</a:t>
            </a:r>
          </a:p>
        </p:txBody>
      </p:sp>
      <p:sp>
        <p:nvSpPr>
          <p:cNvPr id="3" name="Content Placeholder 2"/>
          <p:cNvSpPr>
            <a:spLocks noGrp="1"/>
          </p:cNvSpPr>
          <p:nvPr>
            <p:ph type="body" idx="1"/>
          </p:nvPr>
        </p:nvSpPr>
        <p:spPr>
          <a:xfrm>
            <a:off x="457200" y="1600200"/>
            <a:ext cx="8229600" cy="834887"/>
          </a:xfrm>
        </p:spPr>
        <p:txBody>
          <a:bodyPr/>
          <a:lstStyle/>
          <a:p>
            <a:r>
              <a:rPr lang="en-US" altLang="en-US" dirty="0"/>
              <a:t>If many methods need to read input, declare a</a:t>
            </a:r>
            <a:r>
              <a:rPr lang="en-US" altLang="en-US" dirty="0">
                <a:latin typeface="Courier New" panose="02070309020205020404" pitchFamily="49" charset="0"/>
                <a:cs typeface="Courier New" panose="02070309020205020404" pitchFamily="49" charset="0"/>
              </a:rPr>
              <a:t> Scanner </a:t>
            </a:r>
            <a:r>
              <a:rPr lang="en-US" altLang="en-US" dirty="0"/>
              <a:t>in </a:t>
            </a:r>
            <a:r>
              <a:rPr lang="en-US" altLang="en-US" b="1" dirty="0"/>
              <a:t>main</a:t>
            </a:r>
            <a:r>
              <a:rPr lang="en-US" altLang="en-US" dirty="0"/>
              <a:t> and pass it to the other methods as a parameter.</a:t>
            </a:r>
          </a:p>
        </p:txBody>
      </p:sp>
      <p:pic>
        <p:nvPicPr>
          <p:cNvPr id="4" name="Picture 3" descr="Computer code has 13 lines. The lines read as follows. Line 1. public static void main left parenthesis String left bracket right bracket a r g s right parenthesis left brace. Line 2, indented once. Scanner console equals new Scanner left parenthesis System period in right parenthesis semicolon. Line 3, indented once. i n t sum equals read Sum 3 left parenthesis console right parenthesis semicolon. Line 4, indented once. System period out period print l n left parenthesis double quote The sum is double quote plus sum right parenthesis semicolon. Line 5. right brace. Line 6. forward slash forward slash Prompts for 3 numbers and returns their sum period. Line 7. public static i n t read Sum 3 left parenthesis Scanner console right parenthesis left brace. Line 8, indented once. System period out period print left parenthesis double quote Type 3 numbers colon double quote right parenthesis semicolon. Line 9, indented once. i n t, n u m 1 equals console period next I n t left parenthesis right parenthesis semicolon. Line 10, indented once. i n t, n u m 2 equals console period next I n t left parenthesis right parenthesis semicolon. Line 11, indented once. i n t, n u m 3 equals console period next I n t left parenthesis right parenthesis semicolon. Line 12, indented once. return n u m 1 plus n u m 2 plus n u m 3 semicolon. Line 13. right brace."/>
          <p:cNvPicPr>
            <a:picLocks noChangeAspect="1"/>
          </p:cNvPicPr>
          <p:nvPr/>
        </p:nvPicPr>
        <p:blipFill>
          <a:blip r:embed="rId2"/>
          <a:stretch>
            <a:fillRect/>
          </a:stretch>
        </p:blipFill>
        <p:spPr>
          <a:xfrm>
            <a:off x="1152525" y="2514600"/>
            <a:ext cx="6724620" cy="3747052"/>
          </a:xfrm>
          <a:prstGeom prst="rect">
            <a:avLst/>
          </a:prstGeom>
        </p:spPr>
      </p:pic>
    </p:spTree>
    <p:extLst>
      <p:ext uri="{BB962C8B-B14F-4D97-AF65-F5344CB8AC3E}">
        <p14:creationId xmlns:p14="http://schemas.microsoft.com/office/powerpoint/2010/main" val="2472000575"/>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7427</TotalTime>
  <Words>805</Words>
  <Application>Microsoft Office PowerPoint</Application>
  <PresentationFormat>On-screen Show (4:3)</PresentationFormat>
  <Paragraphs>73</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Noto Sans Symbols</vt:lpstr>
      <vt:lpstr>Times New Roman</vt:lpstr>
      <vt:lpstr>Verdana</vt:lpstr>
      <vt:lpstr>508 Lecture</vt:lpstr>
      <vt:lpstr>Building Java Programs</vt:lpstr>
      <vt:lpstr>Cumulative Algorithms</vt:lpstr>
      <vt:lpstr>Adding Many Numbers</vt:lpstr>
      <vt:lpstr>Cumulative Sum Loop</vt:lpstr>
      <vt:lpstr>Cumulative Product</vt:lpstr>
      <vt:lpstr>Scanner and Cumul. sum</vt:lpstr>
      <vt:lpstr>if/else with Return</vt:lpstr>
      <vt:lpstr>All Paths must Return</vt:lpstr>
      <vt:lpstr>Scanners as Parameters</vt:lpstr>
      <vt:lpstr>In-Class Assignment 2, Part 1</vt:lpstr>
      <vt:lpstr>Maximum Value</vt:lpstr>
      <vt:lpstr>In-Class Assignment 2, Part 2</vt:lpstr>
      <vt:lpstr>Minimum Value</vt:lpstr>
      <vt:lpstr>In-Class Assignment 2, Part 3</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 4e</dc:title>
  <dc:subject>Engineering Computer Science</dc:subject>
  <dc:creator>Reges/Stepp</dc:creator>
  <cp:keywords>Engineering Computer Science</cp:keywords>
  <cp:lastModifiedBy>kmuldrow</cp:lastModifiedBy>
  <cp:revision>269</cp:revision>
  <dcterms:modified xsi:type="dcterms:W3CDTF">2018-09-30T19:51:40Z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