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1"/>
  </p:notesMasterIdLst>
  <p:handoutMasterIdLst>
    <p:handoutMasterId r:id="rId22"/>
  </p:handoutMasterIdLst>
  <p:sldIdLst>
    <p:sldId id="270" r:id="rId2"/>
    <p:sldId id="399" r:id="rId3"/>
    <p:sldId id="401" r:id="rId4"/>
    <p:sldId id="400" r:id="rId5"/>
    <p:sldId id="402" r:id="rId6"/>
    <p:sldId id="403" r:id="rId7"/>
    <p:sldId id="412" r:id="rId8"/>
    <p:sldId id="413" r:id="rId9"/>
    <p:sldId id="416" r:id="rId10"/>
    <p:sldId id="404" r:id="rId11"/>
    <p:sldId id="405" r:id="rId12"/>
    <p:sldId id="406" r:id="rId13"/>
    <p:sldId id="407" r:id="rId14"/>
    <p:sldId id="408" r:id="rId15"/>
    <p:sldId id="415" r:id="rId16"/>
    <p:sldId id="409" r:id="rId17"/>
    <p:sldId id="410" r:id="rId18"/>
    <p:sldId id="411" r:id="rId19"/>
    <p:sldId id="298" r:id="rId2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12" userDrawn="1">
          <p15:clr>
            <a:srgbClr val="A4A3A4"/>
          </p15:clr>
        </p15:guide>
        <p15:guide id="2" pos="28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2B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33" autoAdjust="0"/>
    <p:restoredTop sz="86508" autoAdjust="0"/>
  </p:normalViewPr>
  <p:slideViewPr>
    <p:cSldViewPr snapToGrid="0" snapToObjects="1">
      <p:cViewPr varScale="1">
        <p:scale>
          <a:sx n="73" d="100"/>
          <a:sy n="73" d="100"/>
        </p:scale>
        <p:origin x="1928" y="184"/>
      </p:cViewPr>
      <p:guideLst>
        <p:guide orient="horz" pos="2112"/>
        <p:guide pos="288"/>
      </p:guideLst>
    </p:cSldViewPr>
  </p:slideViewPr>
  <p:outlineViewPr>
    <p:cViewPr>
      <p:scale>
        <a:sx n="33" d="100"/>
        <a:sy n="33" d="100"/>
      </p:scale>
      <p:origin x="0" y="-9684"/>
    </p:cViewPr>
  </p:outlineViewPr>
  <p:notesTextViewPr>
    <p:cViewPr>
      <p:scale>
        <a:sx n="100" d="100"/>
        <a:sy n="100" d="100"/>
      </p:scale>
      <p:origin x="0" y="0"/>
    </p:cViewPr>
  </p:notesTextViewPr>
  <p:sorterViewPr>
    <p:cViewPr>
      <p:scale>
        <a:sx n="102" d="100"/>
        <a:sy n="102" d="100"/>
      </p:scale>
      <p:origin x="0" y="-630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5" Type="http://schemas.openxmlformats.org/officeDocument/2006/relationships/image" Target="../media/image24.wmf"/><Relationship Id="rId4"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3/19/19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hasCustomPrompt="1"/>
          </p:nvPr>
        </p:nvSpPr>
        <p:spPr>
          <a:xfrm>
            <a:off x="457200" y="1600200"/>
            <a:ext cx="8229600" cy="4525963"/>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9"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hasCustomPrompt="1"/>
          </p:nvPr>
        </p:nvSpPr>
        <p:spPr>
          <a:xfrm>
            <a:off x="457200" y="1600200"/>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8" name="Shape 26"/>
          <p:cNvSpPr txBox="1">
            <a:spLocks noGrp="1"/>
          </p:cNvSpPr>
          <p:nvPr>
            <p:ph type="body" idx="13" hasCustomPrompt="1"/>
          </p:nvPr>
        </p:nvSpPr>
        <p:spPr>
          <a:xfrm>
            <a:off x="457200" y="3027415"/>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11"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2636449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hasCustomPrompt="1"/>
          </p:nvPr>
        </p:nvSpPr>
        <p:spPr>
          <a:xfrm>
            <a:off x="457200" y="1600200"/>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8" name="Shape 26"/>
          <p:cNvSpPr txBox="1">
            <a:spLocks noGrp="1"/>
          </p:cNvSpPr>
          <p:nvPr>
            <p:ph type="body" idx="13" hasCustomPrompt="1"/>
          </p:nvPr>
        </p:nvSpPr>
        <p:spPr>
          <a:xfrm>
            <a:off x="457200" y="3027415"/>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10" name="Shape 26"/>
          <p:cNvSpPr txBox="1">
            <a:spLocks noGrp="1"/>
          </p:cNvSpPr>
          <p:nvPr>
            <p:ph type="body" idx="14" hasCustomPrompt="1"/>
          </p:nvPr>
        </p:nvSpPr>
        <p:spPr>
          <a:xfrm>
            <a:off x="457200" y="4508450"/>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11"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2740558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hasCustomPrompt="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r>
              <a:rPr lang="en-US" dirty="0"/>
              <a:t>edition</a:t>
            </a:r>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ctr"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ctr"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Text Placeholder 2"/>
          <p:cNvSpPr>
            <a:spLocks noGrp="1"/>
          </p:cNvSpPr>
          <p:nvPr>
            <p:ph type="body" sz="quarter" idx="13"/>
          </p:nvPr>
        </p:nvSpPr>
        <p:spPr>
          <a:xfrm>
            <a:off x="2092325" y="6507163"/>
            <a:ext cx="6796088" cy="223837"/>
          </a:xfrm>
        </p:spPr>
        <p:txBody>
          <a:bodyPr/>
          <a:lstStyle>
            <a:lvl1pPr marL="101600" indent="0">
              <a:buNone/>
              <a:defRPr/>
            </a:lvl1pPr>
          </a:lstStyle>
          <a:p>
            <a:pPr lvl="0"/>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8"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2812968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6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
        <p:nvSpPr>
          <p:cNvPr id="9"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8">
            <a:alphaModFix/>
          </a:blip>
          <a:srcRect/>
          <a:stretch/>
        </p:blipFill>
        <p:spPr>
          <a:xfrm>
            <a:off x="443972" y="6429709"/>
            <a:ext cx="917999" cy="27991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62" r:id="rId2"/>
    <p:sldLayoutId id="2147483660" r:id="rId3"/>
    <p:sldLayoutId id="2147483651" r:id="rId4"/>
    <p:sldLayoutId id="2147483661"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image" Target="../media/image22.wmf"/><Relationship Id="rId13" Type="http://schemas.openxmlformats.org/officeDocument/2006/relationships/image" Target="../media/image25.png"/><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24.w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21.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23.wmf"/><Relationship Id="rId4" Type="http://schemas.openxmlformats.org/officeDocument/2006/relationships/image" Target="../media/image20.wmf"/><Relationship Id="rId9" Type="http://schemas.openxmlformats.org/officeDocument/2006/relationships/oleObject" Target="../embeddings/oleObject4.bin"/></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Title 1"/>
          <p:cNvSpPr txBox="1">
            <a:spLocks noGrp="1"/>
          </p:cNvSpPr>
          <p:nvPr>
            <p:ph type="title"/>
          </p:nvPr>
        </p:nvSpPr>
        <p:spPr>
          <a:prstGeom prst="rect">
            <a:avLst/>
          </a:prstGeom>
          <a:noFill/>
          <a:ln>
            <a:noFill/>
          </a:ln>
        </p:spPr>
        <p:txBody>
          <a:bodyPr lIns="0" tIns="0" rIns="0" bIns="0" anchor="t" anchorCtr="0">
            <a:noAutofit/>
          </a:bodyPr>
          <a:lstStyle/>
          <a:p>
            <a:pPr marL="0" marR="0" lvl="0" indent="0" algn="l" rtl="0">
              <a:lnSpc>
                <a:spcPct val="100000"/>
              </a:lnSpc>
              <a:spcBef>
                <a:spcPts val="0"/>
              </a:spcBef>
              <a:buClr>
                <a:srgbClr val="007FA3"/>
              </a:buClr>
              <a:buSzPct val="25000"/>
              <a:buFont typeface="Times New Roman"/>
              <a:buNone/>
            </a:pPr>
            <a:r>
              <a:rPr lang="en-US" sz="3400" b="1" i="0" u="none" strike="noStrike" cap="none" dirty="0">
                <a:solidFill>
                  <a:srgbClr val="007FA3"/>
                </a:solidFill>
                <a:latin typeface="Times New Roman"/>
                <a:ea typeface="Times New Roman"/>
                <a:cs typeface="Times New Roman"/>
                <a:sym typeface="Times New Roman"/>
              </a:rPr>
              <a:t>Building Java Programs</a:t>
            </a:r>
          </a:p>
        </p:txBody>
      </p:sp>
      <p:sp>
        <p:nvSpPr>
          <p:cNvPr id="196" name="Text Placeholder 2"/>
          <p:cNvSpPr txBox="1">
            <a:spLocks noGrp="1"/>
          </p:cNvSpPr>
          <p:nvPr>
            <p:ph type="body" idx="1"/>
          </p:nvPr>
        </p:nvSpPr>
        <p:spPr>
          <a:xfrm>
            <a:off x="457200" y="892629"/>
            <a:ext cx="8229600" cy="478970"/>
          </a:xfrm>
          <a:prstGeom prst="rect">
            <a:avLst/>
          </a:prstGeom>
          <a:noFill/>
          <a:ln>
            <a:noFill/>
          </a:ln>
        </p:spPr>
        <p:txBody>
          <a:bodyPr lIns="0" tIns="0" rIns="0" bIns="0" anchor="t" anchorCtr="0">
            <a:noAutofit/>
          </a:bodyPr>
          <a:lstStyle/>
          <a:p>
            <a:pPr marL="0" marR="0" lvl="0" indent="0" algn="l" rtl="0">
              <a:spcBef>
                <a:spcPts val="0"/>
              </a:spcBef>
              <a:buClr>
                <a:srgbClr val="007FA3"/>
              </a:buClr>
              <a:buSzPct val="25000"/>
              <a:buFont typeface="Arial"/>
              <a:buNone/>
            </a:pPr>
            <a:r>
              <a:rPr lang="en-US" sz="2000" b="0" i="0" u="none" strike="noStrike" cap="none" dirty="0">
                <a:solidFill>
                  <a:srgbClr val="007FA3"/>
                </a:solidFill>
                <a:ea typeface="Arial"/>
                <a:cs typeface="Arial"/>
                <a:sym typeface="Arial"/>
              </a:rPr>
              <a:t>Fourth Edition</a:t>
            </a:r>
          </a:p>
        </p:txBody>
      </p:sp>
      <p:sp>
        <p:nvSpPr>
          <p:cNvPr id="198" name="Text Placeholder 3"/>
          <p:cNvSpPr txBox="1">
            <a:spLocks noGrp="1"/>
          </p:cNvSpPr>
          <p:nvPr>
            <p:ph type="body" idx="2"/>
          </p:nvPr>
        </p:nvSpPr>
        <p:spPr>
          <a:prstGeom prst="rect">
            <a:avLst/>
          </a:prstGeom>
          <a:noFill/>
          <a:ln>
            <a:noFill/>
          </a:ln>
        </p:spPr>
        <p:txBody>
          <a:bodyPr lIns="0" tIns="0" rIns="0" bIns="0" anchor="b" anchorCtr="0">
            <a:noAutofit/>
          </a:bodyPr>
          <a:lstStyle/>
          <a:p>
            <a:pPr lvl="0">
              <a:buSzPct val="25000"/>
            </a:pPr>
            <a:r>
              <a:rPr lang="en-US" dirty="0"/>
              <a:t>Chapter 4, Section 4.3</a:t>
            </a:r>
            <a:endParaRPr lang="en-US" sz="3000" i="0" u="none" strike="noStrike" cap="none" dirty="0">
              <a:solidFill>
                <a:schemeClr val="dk1"/>
              </a:solidFill>
              <a:ea typeface="Arial"/>
              <a:cs typeface="Arial"/>
              <a:sym typeface="Arial"/>
            </a:endParaRPr>
          </a:p>
        </p:txBody>
      </p:sp>
      <p:sp>
        <p:nvSpPr>
          <p:cNvPr id="199" name="Text Placeholder 4"/>
          <p:cNvSpPr txBox="1">
            <a:spLocks noGrp="1"/>
          </p:cNvSpPr>
          <p:nvPr>
            <p:ph type="body" idx="3"/>
          </p:nvPr>
        </p:nvSpPr>
        <p:spPr>
          <a:xfrm>
            <a:off x="5029200" y="3228975"/>
            <a:ext cx="3657600" cy="2925763"/>
          </a:xfrm>
          <a:prstGeom prst="rect">
            <a:avLst/>
          </a:prstGeom>
          <a:noFill/>
          <a:ln>
            <a:noFill/>
          </a:ln>
        </p:spPr>
        <p:txBody>
          <a:bodyPr lIns="0" tIns="0" rIns="0" bIns="0" anchor="t" anchorCtr="0">
            <a:noAutofit/>
          </a:bodyPr>
          <a:lstStyle/>
          <a:p>
            <a:r>
              <a:rPr lang="en-US" altLang="en-US" dirty="0"/>
              <a:t>Conditional Execution</a:t>
            </a:r>
          </a:p>
        </p:txBody>
      </p:sp>
      <p:pic>
        <p:nvPicPr>
          <p:cNvPr id="8" name="Picture 5" descr="Front Cover: Building Java Programs Fourth Edition by Reges and Stepp."/>
          <p:cNvPicPr preferRelativeResize="0"/>
          <p:nvPr/>
        </p:nvPicPr>
        <p:blipFill>
          <a:blip r:embed="rId3">
            <a:extLst>
              <a:ext uri="{28A0092B-C50C-407E-A947-70E740481C1C}">
                <a14:useLocalDpi xmlns:a14="http://schemas.microsoft.com/office/drawing/2010/main" val="0"/>
              </a:ext>
            </a:extLst>
          </a:blip>
          <a:stretch>
            <a:fillRect/>
          </a:stretch>
        </p:blipFill>
        <p:spPr>
          <a:xfrm>
            <a:off x="890564" y="1600200"/>
            <a:ext cx="3506490" cy="4578192"/>
          </a:xfrm>
          <a:prstGeom prst="rect">
            <a:avLst/>
          </a:prstGeom>
        </p:spPr>
      </p:pic>
      <p:sp>
        <p:nvSpPr>
          <p:cNvPr id="2" name="Text Placeholder 6"/>
          <p:cNvSpPr>
            <a:spLocks noGrp="1"/>
          </p:cNvSpPr>
          <p:nvPr>
            <p:ph type="body" sz="quarter" idx="13"/>
          </p:nvPr>
        </p:nvSpPr>
        <p:spPr>
          <a:xfrm>
            <a:off x="1968500" y="6383338"/>
            <a:ext cx="6796088" cy="223837"/>
          </a:xfrm>
        </p:spPr>
        <p:txBody>
          <a:bodyPr/>
          <a:lstStyle/>
          <a:p>
            <a:pPr algn="r"/>
            <a:r>
              <a:rPr lang="en-US" altLang="en-US" sz="1200" dirty="0">
                <a:latin typeface="Verdana"/>
                <a:ea typeface="Verdana" panose="020B0604030504040204" pitchFamily="34" charset="0"/>
                <a:cs typeface="Verdana" panose="020B0604030504040204" pitchFamily="34" charset="0"/>
              </a:rPr>
              <a:t>Copyright © 2017, 2014, 2011 Pearson Education, Inc. All Rights Reserved</a:t>
            </a:r>
            <a:endParaRPr lang="en-US"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Formatting Text with Printf</a:t>
            </a:r>
          </a:p>
        </p:txBody>
      </p:sp>
      <p:sp>
        <p:nvSpPr>
          <p:cNvPr id="3" name="Content Placeholder 2"/>
          <p:cNvSpPr>
            <a:spLocks noGrp="1"/>
          </p:cNvSpPr>
          <p:nvPr>
            <p:ph type="body" idx="1"/>
          </p:nvPr>
        </p:nvSpPr>
        <p:spPr>
          <a:xfrm>
            <a:off x="457200" y="1600200"/>
            <a:ext cx="8229600" cy="2609850"/>
          </a:xfrm>
        </p:spPr>
        <p:txBody>
          <a:bodyPr/>
          <a:lstStyle/>
          <a:p>
            <a:pPr indent="-256032">
              <a:tabLst>
                <a:tab pos="2057400" algn="l"/>
              </a:tabLst>
            </a:pPr>
            <a:r>
              <a:rPr lang="en-US" altLang="en-US" sz="2200" dirty="0"/>
              <a:t>A format string can contain </a:t>
            </a:r>
            <a:r>
              <a:rPr lang="en-US" altLang="en-US" sz="2200" b="1" dirty="0"/>
              <a:t>placeholders</a:t>
            </a:r>
            <a:r>
              <a:rPr lang="en-US" altLang="en-US" sz="2200" i="1" dirty="0"/>
              <a:t> </a:t>
            </a:r>
            <a:r>
              <a:rPr lang="en-US" altLang="en-US" sz="2200" dirty="0"/>
              <a:t>to insert parameters:</a:t>
            </a:r>
          </a:p>
          <a:p>
            <a:pPr marL="740664" lvl="1" indent="-283464">
              <a:tabLst>
                <a:tab pos="2057400" algn="l"/>
              </a:tabLst>
            </a:pPr>
            <a:r>
              <a:rPr lang="en-US" altLang="en-US" sz="2200" dirty="0"/>
              <a:t>%d             integer</a:t>
            </a:r>
          </a:p>
          <a:p>
            <a:pPr marL="740664" lvl="1" indent="-283464">
              <a:tabLst>
                <a:tab pos="2057400" algn="l"/>
              </a:tabLst>
            </a:pPr>
            <a:r>
              <a:rPr lang="en-US" altLang="en-US" sz="2200" dirty="0"/>
              <a:t>%f              real number</a:t>
            </a:r>
          </a:p>
          <a:p>
            <a:pPr marL="740664" lvl="1" indent="-283464">
              <a:tabLst>
                <a:tab pos="2057400" algn="l"/>
              </a:tabLst>
            </a:pPr>
            <a:r>
              <a:rPr lang="en-US" altLang="en-US" sz="2200" dirty="0"/>
              <a:t>%s             string</a:t>
            </a:r>
          </a:p>
          <a:p>
            <a:pPr lvl="2" indent="-228600">
              <a:tabLst>
                <a:tab pos="2057400" algn="l"/>
              </a:tabLst>
            </a:pPr>
            <a:r>
              <a:rPr lang="en-US" altLang="en-US" sz="2200" dirty="0"/>
              <a:t>these placeholders are used instead of + concatenation</a:t>
            </a:r>
          </a:p>
          <a:p>
            <a:pPr marL="740664" lvl="1" indent="-283464">
              <a:tabLst>
                <a:tab pos="2057400" algn="l"/>
              </a:tabLst>
            </a:pPr>
            <a:r>
              <a:rPr lang="en-US" altLang="en-US" sz="2200" dirty="0"/>
              <a:t>Example:</a:t>
            </a:r>
          </a:p>
        </p:txBody>
      </p:sp>
      <p:pic>
        <p:nvPicPr>
          <p:cNvPr id="13" name="Picture 3" descr="Computer code has 4 lines. The lines read as follows. Line 1. i n t, x equals 3 semicolon. Line 2. i n t, y equals negative 17 semicolon. Line 3. System period out period print f left parenthesis double quote x is percent d and y is percent d exclamation point back slash n double quote comma. Line 4, indented 3 times. forward slash forward slash x is 3 and y is negative 17 exclamation point. A note below reads, print f does not drop to the next line unless you write back slash n."/>
          <p:cNvPicPr>
            <a:picLocks noChangeAspect="1"/>
          </p:cNvPicPr>
          <p:nvPr/>
        </p:nvPicPr>
        <p:blipFill>
          <a:blip r:embed="rId2"/>
          <a:stretch>
            <a:fillRect/>
          </a:stretch>
        </p:blipFill>
        <p:spPr>
          <a:xfrm>
            <a:off x="1112996" y="4419600"/>
            <a:ext cx="7573804" cy="1628775"/>
          </a:xfrm>
          <a:prstGeom prst="rect">
            <a:avLst/>
          </a:prstGeom>
        </p:spPr>
      </p:pic>
    </p:spTree>
    <p:extLst>
      <p:ext uri="{BB962C8B-B14F-4D97-AF65-F5344CB8AC3E}">
        <p14:creationId xmlns:p14="http://schemas.microsoft.com/office/powerpoint/2010/main" val="3696854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Printf Width</a:t>
            </a:r>
          </a:p>
        </p:txBody>
      </p:sp>
      <p:sp>
        <p:nvSpPr>
          <p:cNvPr id="3" name="Content Placeholder 2"/>
          <p:cNvSpPr>
            <a:spLocks noGrp="1"/>
          </p:cNvSpPr>
          <p:nvPr>
            <p:ph type="body" idx="1"/>
          </p:nvPr>
        </p:nvSpPr>
        <p:spPr>
          <a:xfrm>
            <a:off x="457200" y="1600201"/>
            <a:ext cx="8229600" cy="1552574"/>
          </a:xfrm>
        </p:spPr>
        <p:txBody>
          <a:bodyPr/>
          <a:lstStyle/>
          <a:p>
            <a:pPr marL="740664" lvl="1" indent="-283464">
              <a:tabLst>
                <a:tab pos="2057400" algn="l"/>
              </a:tabLst>
            </a:pPr>
            <a:r>
              <a:rPr lang="en-US" altLang="en-US" sz="2000" dirty="0"/>
              <a:t>%</a:t>
            </a:r>
            <a:r>
              <a:rPr lang="en-US" altLang="en-US" sz="2000" b="1" dirty="0"/>
              <a:t>W</a:t>
            </a:r>
            <a:r>
              <a:rPr lang="en-US" altLang="en-US" sz="2000" dirty="0"/>
              <a:t>d      integer, </a:t>
            </a:r>
            <a:r>
              <a:rPr lang="en-US" altLang="en-US" sz="2000" b="1" dirty="0"/>
              <a:t>W</a:t>
            </a:r>
            <a:r>
              <a:rPr lang="en-US" altLang="en-US" sz="2000" dirty="0"/>
              <a:t> characters wide, right-aligned</a:t>
            </a:r>
          </a:p>
          <a:p>
            <a:pPr marL="740664" lvl="1" indent="-283464">
              <a:tabLst>
                <a:tab pos="2057400" algn="l"/>
              </a:tabLst>
            </a:pPr>
            <a:r>
              <a:rPr lang="en-US" altLang="en-US" sz="2000" dirty="0"/>
              <a:t>%-</a:t>
            </a:r>
            <a:r>
              <a:rPr lang="en-US" altLang="en-US" sz="2000" b="1" dirty="0"/>
              <a:t>W</a:t>
            </a:r>
            <a:r>
              <a:rPr lang="en-US" altLang="en-US" sz="2000" dirty="0"/>
              <a:t>d     integer, </a:t>
            </a:r>
            <a:r>
              <a:rPr lang="en-US" altLang="en-US" sz="2000" b="1" dirty="0"/>
              <a:t>W</a:t>
            </a:r>
            <a:r>
              <a:rPr lang="en-US" altLang="en-US" sz="2000" dirty="0"/>
              <a:t> characters wide, left-aligned</a:t>
            </a:r>
          </a:p>
          <a:p>
            <a:pPr marL="740664" lvl="1" indent="-283464">
              <a:tabLst>
                <a:tab pos="2057400" algn="l"/>
              </a:tabLst>
            </a:pPr>
            <a:r>
              <a:rPr lang="en-US" altLang="en-US" sz="2000" dirty="0"/>
              <a:t>%</a:t>
            </a:r>
            <a:r>
              <a:rPr lang="en-US" altLang="en-US" sz="2000" b="1" dirty="0"/>
              <a:t>W</a:t>
            </a:r>
            <a:r>
              <a:rPr lang="en-US" altLang="en-US" sz="2000" dirty="0"/>
              <a:t>f       real number, </a:t>
            </a:r>
            <a:r>
              <a:rPr lang="en-US" altLang="en-US" sz="2000" b="1" dirty="0"/>
              <a:t>W</a:t>
            </a:r>
            <a:r>
              <a:rPr lang="en-US" altLang="en-US" sz="2000" dirty="0"/>
              <a:t> characters wide, right-aligned</a:t>
            </a:r>
          </a:p>
          <a:p>
            <a:pPr marL="740664" lvl="1" indent="-283464">
              <a:tabLst>
                <a:tab pos="2057400" algn="l"/>
              </a:tabLst>
            </a:pPr>
            <a:r>
              <a:rPr lang="en-US" altLang="en-US" sz="2000" dirty="0"/>
              <a:t>...</a:t>
            </a:r>
          </a:p>
        </p:txBody>
      </p:sp>
      <p:pic>
        <p:nvPicPr>
          <p:cNvPr id="4" name="Picture 3" descr="Computer code has 6 lines. The lines read as follows. Line 1. for left parenthesis i n t, i equals 1 semicolon i left angle bracket equals 3 semicolon i plus plus right parenthesis left brace. Line 2, indented once. for left parenthesis i n t, j equals 1 semicolon j left angle bracket equals 10 semicolon j plus plus right parenthesis left brace. Line 3, indented twice. System period out period print f left parenthesis double quote percent 4 d double quote comma left parenthesis i asterisk j right parenthesis right parenthesis semicolon. Line 4, indented once. right brace. Line 5, indented once. System period out period print l n left parenthesis right parenthesis semicolon forward slash forward slash to end the line. Line 6. right brace. The output for this code has 3 lines. The lines read as follows. Line 1. 1, 2, 3, 4, 5, 6, 7, 8, 9, 10. Line 2. 2, 4, 6, 8, 10, 12, 14, 16, 18, 20. Line 3. 3, 6, 9, 12, 15, 18, 21, 24, 27, 30."/>
          <p:cNvPicPr>
            <a:picLocks noChangeAspect="1"/>
          </p:cNvPicPr>
          <p:nvPr/>
        </p:nvPicPr>
        <p:blipFill>
          <a:blip r:embed="rId2"/>
          <a:stretch>
            <a:fillRect/>
          </a:stretch>
        </p:blipFill>
        <p:spPr>
          <a:xfrm>
            <a:off x="795338" y="3248024"/>
            <a:ext cx="6672262" cy="3007543"/>
          </a:xfrm>
          <a:prstGeom prst="rect">
            <a:avLst/>
          </a:prstGeom>
        </p:spPr>
      </p:pic>
    </p:spTree>
    <p:extLst>
      <p:ext uri="{BB962C8B-B14F-4D97-AF65-F5344CB8AC3E}">
        <p14:creationId xmlns:p14="http://schemas.microsoft.com/office/powerpoint/2010/main" val="2819959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Printf Precision</a:t>
            </a:r>
          </a:p>
        </p:txBody>
      </p:sp>
      <p:sp>
        <p:nvSpPr>
          <p:cNvPr id="3" name="Content Placeholder 2"/>
          <p:cNvSpPr>
            <a:spLocks noGrp="1"/>
          </p:cNvSpPr>
          <p:nvPr>
            <p:ph type="body" idx="1"/>
          </p:nvPr>
        </p:nvSpPr>
        <p:spPr>
          <a:xfrm>
            <a:off x="457200" y="1610141"/>
            <a:ext cx="8229600" cy="1172816"/>
          </a:xfrm>
        </p:spPr>
        <p:txBody>
          <a:bodyPr/>
          <a:lstStyle/>
          <a:p>
            <a:pPr marL="740664" lvl="1" indent="-283464">
              <a:tabLst>
                <a:tab pos="2057400" algn="l"/>
              </a:tabLst>
            </a:pPr>
            <a:r>
              <a:rPr lang="en-US" altLang="en-US" sz="2000" dirty="0"/>
              <a:t>%.</a:t>
            </a:r>
            <a:r>
              <a:rPr lang="en-US" altLang="en-US" sz="2000" b="1" dirty="0"/>
              <a:t>D</a:t>
            </a:r>
            <a:r>
              <a:rPr lang="en-US" altLang="en-US" sz="2000" dirty="0"/>
              <a:t>f           real number, rounded to </a:t>
            </a:r>
            <a:r>
              <a:rPr lang="en-US" altLang="en-US" sz="2000" b="1" dirty="0"/>
              <a:t>D</a:t>
            </a:r>
            <a:r>
              <a:rPr lang="en-US" altLang="en-US" sz="2000" dirty="0"/>
              <a:t> digits after decimal</a:t>
            </a:r>
          </a:p>
          <a:p>
            <a:pPr marL="740664" lvl="1" indent="-283464">
              <a:tabLst>
                <a:tab pos="2057400" algn="l"/>
              </a:tabLst>
            </a:pPr>
            <a:r>
              <a:rPr lang="en-US" altLang="en-US" sz="2000" dirty="0"/>
              <a:t>%</a:t>
            </a:r>
            <a:r>
              <a:rPr lang="en-US" altLang="en-US" sz="2000" b="1" dirty="0"/>
              <a:t>W</a:t>
            </a:r>
            <a:r>
              <a:rPr lang="en-US" altLang="en-US" sz="2000" dirty="0"/>
              <a:t>.</a:t>
            </a:r>
            <a:r>
              <a:rPr lang="en-US" altLang="en-US" sz="2000" b="1" dirty="0"/>
              <a:t>D</a:t>
            </a:r>
            <a:r>
              <a:rPr lang="en-US" altLang="en-US" sz="2000" dirty="0"/>
              <a:t>f        real number, </a:t>
            </a:r>
            <a:r>
              <a:rPr lang="en-US" altLang="en-US" sz="2000" b="1" dirty="0"/>
              <a:t>W</a:t>
            </a:r>
            <a:r>
              <a:rPr lang="en-US" altLang="en-US" sz="2000" dirty="0"/>
              <a:t> chars wide, </a:t>
            </a:r>
            <a:r>
              <a:rPr lang="en-US" altLang="en-US" sz="2000" b="1" dirty="0"/>
              <a:t>D</a:t>
            </a:r>
            <a:r>
              <a:rPr lang="en-US" altLang="en-US" sz="2000" dirty="0"/>
              <a:t> digits after decimal</a:t>
            </a:r>
          </a:p>
          <a:p>
            <a:pPr marL="740664" lvl="1" indent="-283464">
              <a:tabLst>
                <a:tab pos="2057400" algn="l"/>
              </a:tabLst>
            </a:pPr>
            <a:r>
              <a:rPr lang="en-US" altLang="en-US" sz="2000" dirty="0"/>
              <a:t>%-</a:t>
            </a:r>
            <a:r>
              <a:rPr lang="en-US" altLang="en-US" sz="2000" b="1" dirty="0"/>
              <a:t>W</a:t>
            </a:r>
            <a:r>
              <a:rPr lang="en-US" altLang="en-US" sz="2000" dirty="0"/>
              <a:t>.</a:t>
            </a:r>
            <a:r>
              <a:rPr lang="en-US" altLang="en-US" sz="2000" b="1" dirty="0"/>
              <a:t>D</a:t>
            </a:r>
            <a:r>
              <a:rPr lang="en-US" altLang="en-US" sz="2000" dirty="0"/>
              <a:t>f       real number, </a:t>
            </a:r>
            <a:r>
              <a:rPr lang="en-US" altLang="en-US" sz="2000" b="1" dirty="0"/>
              <a:t>W</a:t>
            </a:r>
            <a:r>
              <a:rPr lang="en-US" altLang="en-US" sz="2000" dirty="0"/>
              <a:t> wide (left-align), </a:t>
            </a:r>
            <a:r>
              <a:rPr lang="en-US" altLang="en-US" sz="2000" b="1" dirty="0"/>
              <a:t>D</a:t>
            </a:r>
            <a:r>
              <a:rPr lang="en-US" altLang="en-US" sz="2000" dirty="0"/>
              <a:t> after decimal</a:t>
            </a:r>
            <a:endParaRPr lang="en-US" altLang="en-US" sz="900" dirty="0"/>
          </a:p>
        </p:txBody>
      </p:sp>
      <p:grpSp>
        <p:nvGrpSpPr>
          <p:cNvPr id="4" name="Group 3" descr="The number 3.254 has 8 total digits, including 2 empty spaces before the 3, and 3 digits after the decimal."/>
          <p:cNvGrpSpPr/>
          <p:nvPr/>
        </p:nvGrpSpPr>
        <p:grpSpPr>
          <a:xfrm>
            <a:off x="800100" y="3080448"/>
            <a:ext cx="7886700" cy="3045714"/>
            <a:chOff x="800100" y="3080448"/>
            <a:chExt cx="7886700" cy="3045714"/>
          </a:xfrm>
        </p:grpSpPr>
        <p:pic>
          <p:nvPicPr>
            <p:cNvPr id="5" name="Picture 3" descr="Computer code has 3 lines. The lines read as follows. Line 1. double g p a equals 3.253764 semicolon. Line 2. System period out period print f left parenthesis double quote your G P A is percent period 1 f back slash n double quote comma g p a right parenthesis semicolon. Line 3. System period out period print f left parenthesis double quote more precisely colon percent 8.3 f back slash n double quote comma g p a right parenthesis semicolon. The output for this code has 2 lines. The lines read as follows. Line 1. your G P A is 3.3. Line 2. more precisely colon 3 period 2 5 4."/>
            <p:cNvPicPr>
              <a:picLocks noChangeAspect="1"/>
            </p:cNvPicPr>
            <p:nvPr/>
          </p:nvPicPr>
          <p:blipFill>
            <a:blip r:embed="rId2"/>
            <a:stretch>
              <a:fillRect/>
            </a:stretch>
          </p:blipFill>
          <p:spPr>
            <a:xfrm>
              <a:off x="800100" y="3080448"/>
              <a:ext cx="7886700" cy="2476500"/>
            </a:xfrm>
            <a:prstGeom prst="rect">
              <a:avLst/>
            </a:prstGeom>
          </p:spPr>
        </p:pic>
        <p:grpSp>
          <p:nvGrpSpPr>
            <p:cNvPr id="7" name="Group 4"/>
            <p:cNvGrpSpPr>
              <a:grpSpLocks/>
            </p:cNvGrpSpPr>
            <p:nvPr/>
          </p:nvGrpSpPr>
          <p:grpSpPr bwMode="auto">
            <a:xfrm>
              <a:off x="3741738" y="5445125"/>
              <a:ext cx="1219200" cy="681037"/>
              <a:chOff x="2137" y="3216"/>
              <a:chExt cx="768" cy="429"/>
            </a:xfrm>
          </p:grpSpPr>
          <p:sp>
            <p:nvSpPr>
              <p:cNvPr id="11" name="Text Box 5"/>
              <p:cNvSpPr txBox="1">
                <a:spLocks noChangeArrowheads="1"/>
              </p:cNvSpPr>
              <p:nvPr/>
            </p:nvSpPr>
            <p:spPr bwMode="auto">
              <a:xfrm>
                <a:off x="2410" y="3414"/>
                <a:ext cx="2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282575" indent="-282575" algn="l">
                  <a:defRPr>
                    <a:solidFill>
                      <a:schemeClr val="tx1"/>
                    </a:solidFill>
                    <a:latin typeface="Arial" panose="020B0604020202020204" pitchFamily="34" charset="0"/>
                  </a:defRPr>
                </a:lvl1pPr>
                <a:lvl2pPr algn="l">
                  <a:defRPr>
                    <a:solidFill>
                      <a:schemeClr val="tx1"/>
                    </a:solidFill>
                    <a:latin typeface="Arial" panose="020B0604020202020204" pitchFamily="34" charset="0"/>
                  </a:defRPr>
                </a:lvl2pPr>
                <a:lvl3pPr algn="l">
                  <a:defRPr>
                    <a:solidFill>
                      <a:schemeClr val="tx1"/>
                    </a:solidFill>
                    <a:latin typeface="Arial" panose="020B0604020202020204" pitchFamily="34" charset="0"/>
                  </a:defRPr>
                </a:lvl3pPr>
                <a:lvl4pPr algn="l">
                  <a:defRPr>
                    <a:solidFill>
                      <a:schemeClr val="tx1"/>
                    </a:solidFill>
                    <a:latin typeface="Arial" panose="020B0604020202020204" pitchFamily="34" charset="0"/>
                  </a:defRPr>
                </a:lvl4pPr>
                <a:lvl5pPr algn="l">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ts val="500"/>
                  </a:spcBef>
                  <a:buClr>
                    <a:srgbClr val="800080"/>
                  </a:buClr>
                  <a:buSzPct val="55000"/>
                  <a:buFont typeface="Wingdings" panose="05000000000000000000" pitchFamily="2" charset="2"/>
                  <a:buNone/>
                </a:pPr>
                <a:r>
                  <a:rPr lang="en-US" altLang="en-US" dirty="0">
                    <a:latin typeface="Verdana" panose="020B0604030504040204" pitchFamily="34" charset="0"/>
                    <a:cs typeface="Times New Roman" panose="02020603050405020304" pitchFamily="18" charset="0"/>
                  </a:rPr>
                  <a:t>8</a:t>
                </a:r>
              </a:p>
            </p:txBody>
          </p:sp>
          <p:sp>
            <p:nvSpPr>
              <p:cNvPr id="12" name="AutoShape 6"/>
              <p:cNvSpPr>
                <a:spLocks/>
              </p:cNvSpPr>
              <p:nvPr/>
            </p:nvSpPr>
            <p:spPr bwMode="auto">
              <a:xfrm rot="-5400000">
                <a:off x="2425" y="2928"/>
                <a:ext cx="192" cy="768"/>
              </a:xfrm>
              <a:prstGeom prst="leftBrace">
                <a:avLst>
                  <a:gd name="adj1" fmla="val 333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dirty="0"/>
              </a:p>
            </p:txBody>
          </p:sp>
        </p:grpSp>
        <p:grpSp>
          <p:nvGrpSpPr>
            <p:cNvPr id="8" name="Group 7"/>
            <p:cNvGrpSpPr>
              <a:grpSpLocks/>
            </p:cNvGrpSpPr>
            <p:nvPr/>
          </p:nvGrpSpPr>
          <p:grpSpPr bwMode="auto">
            <a:xfrm>
              <a:off x="4503738" y="4552950"/>
              <a:ext cx="457200" cy="582612"/>
              <a:chOff x="2625" y="2580"/>
              <a:chExt cx="288" cy="367"/>
            </a:xfrm>
          </p:grpSpPr>
          <p:sp>
            <p:nvSpPr>
              <p:cNvPr id="9" name="AutoShape 8"/>
              <p:cNvSpPr>
                <a:spLocks/>
              </p:cNvSpPr>
              <p:nvPr/>
            </p:nvSpPr>
            <p:spPr bwMode="auto">
              <a:xfrm rot="5400000">
                <a:off x="2697" y="2731"/>
                <a:ext cx="144" cy="288"/>
              </a:xfrm>
              <a:prstGeom prst="leftBrace">
                <a:avLst>
                  <a:gd name="adj1" fmla="val 166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dirty="0"/>
              </a:p>
            </p:txBody>
          </p:sp>
          <p:sp>
            <p:nvSpPr>
              <p:cNvPr id="10" name="Text Box 9"/>
              <p:cNvSpPr txBox="1">
                <a:spLocks noChangeArrowheads="1"/>
              </p:cNvSpPr>
              <p:nvPr/>
            </p:nvSpPr>
            <p:spPr bwMode="auto">
              <a:xfrm>
                <a:off x="2662" y="2580"/>
                <a:ext cx="2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282575" indent="-282575" algn="l">
                  <a:defRPr>
                    <a:solidFill>
                      <a:schemeClr val="tx1"/>
                    </a:solidFill>
                    <a:latin typeface="Arial" panose="020B0604020202020204" pitchFamily="34" charset="0"/>
                  </a:defRPr>
                </a:lvl1pPr>
                <a:lvl2pPr algn="l">
                  <a:defRPr>
                    <a:solidFill>
                      <a:schemeClr val="tx1"/>
                    </a:solidFill>
                    <a:latin typeface="Arial" panose="020B0604020202020204" pitchFamily="34" charset="0"/>
                  </a:defRPr>
                </a:lvl2pPr>
                <a:lvl3pPr algn="l">
                  <a:defRPr>
                    <a:solidFill>
                      <a:schemeClr val="tx1"/>
                    </a:solidFill>
                    <a:latin typeface="Arial" panose="020B0604020202020204" pitchFamily="34" charset="0"/>
                  </a:defRPr>
                </a:lvl3pPr>
                <a:lvl4pPr algn="l">
                  <a:defRPr>
                    <a:solidFill>
                      <a:schemeClr val="tx1"/>
                    </a:solidFill>
                    <a:latin typeface="Arial" panose="020B0604020202020204" pitchFamily="34" charset="0"/>
                  </a:defRPr>
                </a:lvl4pPr>
                <a:lvl5pPr algn="l">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ts val="500"/>
                  </a:spcBef>
                  <a:buClr>
                    <a:srgbClr val="800080"/>
                  </a:buClr>
                  <a:buSzPct val="55000"/>
                  <a:buFont typeface="Wingdings" panose="05000000000000000000" pitchFamily="2" charset="2"/>
                  <a:buNone/>
                </a:pPr>
                <a:r>
                  <a:rPr lang="en-US" altLang="en-US" dirty="0">
                    <a:latin typeface="Verdana" panose="020B0604030504040204" pitchFamily="34" charset="0"/>
                    <a:cs typeface="Times New Roman" panose="02020603050405020304" pitchFamily="18" charset="0"/>
                  </a:rPr>
                  <a:t>3</a:t>
                </a:r>
              </a:p>
            </p:txBody>
          </p:sp>
        </p:grpSp>
      </p:grpSp>
    </p:spTree>
    <p:extLst>
      <p:ext uri="{BB962C8B-B14F-4D97-AF65-F5344CB8AC3E}">
        <p14:creationId xmlns:p14="http://schemas.microsoft.com/office/powerpoint/2010/main" val="1370103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Printf Question</a:t>
            </a:r>
          </a:p>
        </p:txBody>
      </p:sp>
      <p:sp>
        <p:nvSpPr>
          <p:cNvPr id="3" name="Content Placeholder 2"/>
          <p:cNvSpPr>
            <a:spLocks noGrp="1"/>
          </p:cNvSpPr>
          <p:nvPr>
            <p:ph type="body" idx="1"/>
          </p:nvPr>
        </p:nvSpPr>
        <p:spPr>
          <a:xfrm>
            <a:off x="457200" y="1610141"/>
            <a:ext cx="8229600" cy="1685510"/>
          </a:xfrm>
        </p:spPr>
        <p:txBody>
          <a:bodyPr/>
          <a:lstStyle/>
          <a:p>
            <a:r>
              <a:rPr lang="en-US" altLang="en-US" sz="2200" dirty="0"/>
              <a:t>Modify our </a:t>
            </a:r>
            <a:r>
              <a:rPr lang="en-US" altLang="en-US" sz="2200" b="1" dirty="0"/>
              <a:t>Receipt</a:t>
            </a:r>
            <a:r>
              <a:rPr lang="en-US" altLang="en-US" sz="2200" dirty="0"/>
              <a:t> program to better format its output.</a:t>
            </a:r>
          </a:p>
          <a:p>
            <a:pPr lvl="1"/>
            <a:r>
              <a:rPr lang="en-US" altLang="en-US" sz="2200" dirty="0"/>
              <a:t>Display results in the format below, with </a:t>
            </a:r>
            <a:r>
              <a:rPr lang="en-US" altLang="en-US" sz="2200" b="1" dirty="0"/>
              <a:t>$</a:t>
            </a:r>
            <a:r>
              <a:rPr lang="en-US" altLang="en-US" sz="2200" dirty="0"/>
              <a:t> and 2 digits after.</a:t>
            </a:r>
          </a:p>
          <a:p>
            <a:r>
              <a:rPr lang="en-US" altLang="en-US" sz="2200" dirty="0"/>
              <a:t>Example log of execution:</a:t>
            </a:r>
          </a:p>
        </p:txBody>
      </p:sp>
      <p:pic>
        <p:nvPicPr>
          <p:cNvPr id="4" name="Picture 3" descr="Computer code output has 9 lines. The lines read as follows. Line 1. How many people ate question mark, 4. Line 2. Person hash 1 colon How much did your dinner cost question mark, 20.00. Line 3. Person hash 2 colon How much did your dinner cost question mark, 15. Line 4. Person hash 3 colon How much did your dinner cost question mark, 25.0. Line 5. Person hash 4 colon How much did your dinner cost question mark, 10.00. Line 6. Subtotal colon $70.0. Line 7. Tax colon $5.60. Line 8. Tip colon $10.50. Line 9. Total colon $86.10."/>
          <p:cNvPicPr>
            <a:picLocks noChangeAspect="1"/>
          </p:cNvPicPr>
          <p:nvPr/>
        </p:nvPicPr>
        <p:blipFill>
          <a:blip r:embed="rId2"/>
          <a:stretch>
            <a:fillRect/>
          </a:stretch>
        </p:blipFill>
        <p:spPr>
          <a:xfrm>
            <a:off x="900112" y="3390901"/>
            <a:ext cx="6734175" cy="2857500"/>
          </a:xfrm>
          <a:prstGeom prst="rect">
            <a:avLst/>
          </a:prstGeom>
        </p:spPr>
      </p:pic>
    </p:spTree>
    <p:extLst>
      <p:ext uri="{BB962C8B-B14F-4D97-AF65-F5344CB8AC3E}">
        <p14:creationId xmlns:p14="http://schemas.microsoft.com/office/powerpoint/2010/main" val="3241553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Printf Answer (Partial)</a:t>
            </a:r>
          </a:p>
        </p:txBody>
      </p:sp>
      <p:pic>
        <p:nvPicPr>
          <p:cNvPr id="4" name="Picture 2" descr="Computer code has 15 lines. The lines read as follows. Line 1. forward slash forward slash Calculates total owed comma assuming 8 percent tax and 15 percent tip. Line 2. public static void results left parenthesis double subtotal right parenthesis left brace. Line 3, indented once. double tax equals subtotal asterisk period 0.08 semicolon. Line 4, indented once. double tip equals subtotal asterisk 0.15 semicolon. Line 5, indented once. double total equals subtotal plus tax plus tip semicolon. Line 6, indented once. forward slash forward slash System period out period print l n left parenthesis double quote Subtotal colon dollar sign double quote plus subtotal right parenthesis semicolon. Line 7, indented once. forward slash forward slash System period out period print l n left parenthesis double quote Tax colon dollar sign double quote plus tax right parenthesis semicolon. Line 8, indented once. forward slash forward slash System period out period print l n left parenthesis double quote Tip colon dollar sign double quote plus tip right parenthesis semicolon. Line 9, indented once. forward slash forward slash System period out period print l n left parenthesis double quote Total colon dollar sign double quote plus total right parenthesis semicolon. Line 10, indented once. System period out period print f left parenthesis double quote Subtotal colon dollar sign percent period 2 f back slash n double quote comma subtotal right parenthesis semicolon. Line 11, indented once. System period out period print f left parenthesis double quote Tax colon dollar sign percent period 2 f back slash n double quote comma tax right parenthesis semicolon. Line 12, indented once. System period out period print f left parenthesis double quote Tip colon dollar sign percent period 2 f back slash n double quote comma tip right parenthesis semicolon. Line 13, indented once. System period out period print f left parenthesis double quote Total colon dollar sign percent period 2 f back slash n double quote comma total right parenthesis semicolon. Line 14. right brace. Line 15. Right brace."/>
          <p:cNvPicPr>
            <a:picLocks noChangeAspect="1"/>
          </p:cNvPicPr>
          <p:nvPr/>
        </p:nvPicPr>
        <p:blipFill>
          <a:blip r:embed="rId2"/>
          <a:stretch>
            <a:fillRect/>
          </a:stretch>
        </p:blipFill>
        <p:spPr>
          <a:xfrm>
            <a:off x="550793" y="1613450"/>
            <a:ext cx="7345046" cy="4568689"/>
          </a:xfrm>
          <a:prstGeom prst="rect">
            <a:avLst/>
          </a:prstGeom>
        </p:spPr>
      </p:pic>
    </p:spTree>
    <p:extLst>
      <p:ext uri="{BB962C8B-B14F-4D97-AF65-F5344CB8AC3E}">
        <p14:creationId xmlns:p14="http://schemas.microsoft.com/office/powerpoint/2010/main" val="275453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5C04-1462-45F3-AD25-9D031937BF83}"/>
              </a:ext>
            </a:extLst>
          </p:cNvPr>
          <p:cNvSpPr>
            <a:spLocks noGrp="1"/>
          </p:cNvSpPr>
          <p:nvPr>
            <p:ph type="title"/>
          </p:nvPr>
        </p:nvSpPr>
        <p:spPr>
          <a:xfrm>
            <a:off x="457200" y="215371"/>
            <a:ext cx="8229600" cy="747155"/>
          </a:xfrm>
          <a:solidFill>
            <a:srgbClr val="00B0F0"/>
          </a:solidFill>
        </p:spPr>
        <p:txBody>
          <a:bodyPr/>
          <a:lstStyle/>
          <a:p>
            <a:r>
              <a:rPr lang="en-US" sz="4400" dirty="0">
                <a:solidFill>
                  <a:schemeClr val="bg1"/>
                </a:solidFill>
              </a:rPr>
              <a:t>In-Class Assignment 1, Part 2</a:t>
            </a:r>
          </a:p>
        </p:txBody>
      </p:sp>
      <p:sp>
        <p:nvSpPr>
          <p:cNvPr id="3" name="Text Placeholder 2">
            <a:extLst>
              <a:ext uri="{FF2B5EF4-FFF2-40B4-BE49-F238E27FC236}">
                <a16:creationId xmlns:a16="http://schemas.microsoft.com/office/drawing/2014/main" id="{40C9E893-1012-412D-B50F-9330D4936BEA}"/>
              </a:ext>
            </a:extLst>
          </p:cNvPr>
          <p:cNvSpPr>
            <a:spLocks noGrp="1"/>
          </p:cNvSpPr>
          <p:nvPr>
            <p:ph type="body" idx="1"/>
          </p:nvPr>
        </p:nvSpPr>
        <p:spPr>
          <a:xfrm>
            <a:off x="457200" y="995015"/>
            <a:ext cx="8229600" cy="5550163"/>
          </a:xfrm>
        </p:spPr>
        <p:txBody>
          <a:bodyPr/>
          <a:lstStyle/>
          <a:p>
            <a:r>
              <a:rPr lang="en-US" sz="2000" dirty="0"/>
              <a:t>Create the class </a:t>
            </a:r>
            <a:r>
              <a:rPr lang="en-US" sz="2000" b="1" dirty="0"/>
              <a:t>Geo</a:t>
            </a:r>
            <a:r>
              <a:rPr lang="en-US" sz="2000" dirty="0"/>
              <a:t> in BluJ</a:t>
            </a:r>
          </a:p>
          <a:p>
            <a:r>
              <a:rPr lang="en-US" sz="2000" dirty="0"/>
              <a:t>In the main program, do the following:</a:t>
            </a:r>
          </a:p>
          <a:p>
            <a:pPr lvl="1"/>
            <a:r>
              <a:rPr lang="en-US" sz="2000" dirty="0"/>
              <a:t>Declare three double variable named </a:t>
            </a:r>
            <a:r>
              <a:rPr lang="en-US" sz="2000" dirty="0">
                <a:latin typeface="Courier New" panose="02070309020205020404" pitchFamily="49" charset="0"/>
                <a:cs typeface="Courier New" panose="02070309020205020404" pitchFamily="49" charset="0"/>
              </a:rPr>
              <a:t>radius, area, </a:t>
            </a:r>
            <a:r>
              <a:rPr lang="en-US" sz="2000" dirty="0">
                <a:cs typeface="Courier New" panose="02070309020205020404" pitchFamily="49" charset="0"/>
              </a:rPr>
              <a:t>and</a:t>
            </a:r>
            <a:r>
              <a:rPr lang="en-US" sz="2000" dirty="0">
                <a:latin typeface="Courier New" panose="02070309020205020404" pitchFamily="49" charset="0"/>
                <a:cs typeface="Courier New" panose="02070309020205020404" pitchFamily="49" charset="0"/>
              </a:rPr>
              <a:t> volume</a:t>
            </a:r>
            <a:r>
              <a:rPr lang="en-US" sz="2000" dirty="0"/>
              <a:t>.</a:t>
            </a:r>
          </a:p>
          <a:p>
            <a:pPr lvl="1"/>
            <a:r>
              <a:rPr lang="en-US" sz="2000" dirty="0"/>
              <a:t>Prompt the user to enter a value for the radius and store this value in the radius variable.</a:t>
            </a:r>
          </a:p>
          <a:p>
            <a:pPr lvl="1"/>
            <a:r>
              <a:rPr lang="en-US" sz="2000" dirty="0"/>
              <a:t>Calculate the area of a circle using the </a:t>
            </a:r>
            <a:r>
              <a:rPr lang="en-US" sz="2000" dirty="0">
                <a:latin typeface="Courier New" panose="02070309020205020404" pitchFamily="49" charset="0"/>
                <a:cs typeface="Courier New" panose="02070309020205020404" pitchFamily="49" charset="0"/>
              </a:rPr>
              <a:t>radius</a:t>
            </a:r>
            <a:r>
              <a:rPr lang="en-US" sz="2000" dirty="0"/>
              <a:t> variable, the </a:t>
            </a:r>
            <a:r>
              <a:rPr lang="en-US" sz="2000" dirty="0">
                <a:latin typeface="Courier New" panose="02070309020205020404" pitchFamily="49" charset="0"/>
                <a:cs typeface="Courier New" panose="02070309020205020404" pitchFamily="49" charset="0"/>
              </a:rPr>
              <a:t>Math.PI</a:t>
            </a:r>
            <a:r>
              <a:rPr lang="en-US" sz="2000" dirty="0"/>
              <a:t> constant, and the </a:t>
            </a:r>
            <a:r>
              <a:rPr lang="en-US" sz="2000" dirty="0">
                <a:latin typeface="Courier New" panose="02070309020205020404" pitchFamily="49" charset="0"/>
                <a:cs typeface="Courier New" panose="02070309020205020404" pitchFamily="49" charset="0"/>
              </a:rPr>
              <a:t>Math.pow()</a:t>
            </a:r>
            <a:r>
              <a:rPr lang="en-US" sz="2000" dirty="0"/>
              <a:t> method. Store this value in the </a:t>
            </a:r>
            <a:r>
              <a:rPr lang="en-US" sz="2000" dirty="0">
                <a:latin typeface="Courier New" panose="02070309020205020404" pitchFamily="49" charset="0"/>
                <a:cs typeface="Courier New" panose="02070309020205020404" pitchFamily="49" charset="0"/>
              </a:rPr>
              <a:t>area</a:t>
            </a:r>
            <a:r>
              <a:rPr lang="en-US" sz="2000" dirty="0"/>
              <a:t> variable.</a:t>
            </a:r>
          </a:p>
          <a:p>
            <a:pPr lvl="1"/>
            <a:r>
              <a:rPr lang="en-US" sz="2000" dirty="0"/>
              <a:t>Calculate the volume of a sphere using the </a:t>
            </a:r>
            <a:r>
              <a:rPr lang="en-US" sz="2000" dirty="0">
                <a:latin typeface="Courier New" panose="02070309020205020404" pitchFamily="49" charset="0"/>
                <a:cs typeface="Courier New" panose="02070309020205020404" pitchFamily="49" charset="0"/>
              </a:rPr>
              <a:t>radius</a:t>
            </a:r>
            <a:r>
              <a:rPr lang="en-US" sz="2000" dirty="0"/>
              <a:t> variable, the </a:t>
            </a:r>
            <a:r>
              <a:rPr lang="en-US" sz="2000" dirty="0">
                <a:latin typeface="Courier New" panose="02070309020205020404" pitchFamily="49" charset="0"/>
                <a:cs typeface="Courier New" panose="02070309020205020404" pitchFamily="49" charset="0"/>
              </a:rPr>
              <a:t>Math.PI</a:t>
            </a:r>
            <a:r>
              <a:rPr lang="en-US" sz="2000" dirty="0"/>
              <a:t> constant, and the </a:t>
            </a:r>
            <a:r>
              <a:rPr lang="en-US" sz="2000" dirty="0">
                <a:latin typeface="Courier New" panose="02070309020205020404" pitchFamily="49" charset="0"/>
                <a:cs typeface="Courier New" panose="02070309020205020404" pitchFamily="49" charset="0"/>
              </a:rPr>
              <a:t>Math.pow()</a:t>
            </a:r>
            <a:r>
              <a:rPr lang="en-US" sz="2000" dirty="0"/>
              <a:t> method. Store this value in the </a:t>
            </a:r>
            <a:r>
              <a:rPr lang="en-US" sz="2000" dirty="0">
                <a:latin typeface="Courier New" panose="02070309020205020404" pitchFamily="49" charset="0"/>
                <a:cs typeface="Courier New" panose="02070309020205020404" pitchFamily="49" charset="0"/>
              </a:rPr>
              <a:t>volume</a:t>
            </a:r>
            <a:r>
              <a:rPr lang="en-US" sz="2000" dirty="0"/>
              <a:t> variable.</a:t>
            </a:r>
          </a:p>
          <a:p>
            <a:pPr lvl="1"/>
            <a:r>
              <a:rPr lang="en-US" sz="2000" dirty="0"/>
              <a:t>Display both values in a sentence, using the </a:t>
            </a:r>
            <a:r>
              <a:rPr lang="en-US" sz="2000" dirty="0">
                <a:latin typeface="Courier New" panose="02070309020205020404" pitchFamily="49" charset="0"/>
                <a:cs typeface="Courier New" panose="02070309020205020404" pitchFamily="49" charset="0"/>
              </a:rPr>
              <a:t>System.out.printf</a:t>
            </a:r>
            <a:r>
              <a:rPr lang="en-US" sz="2000" dirty="0"/>
              <a:t> method to display the values in a field of 10 total spaces, right-aligned, and rounded to 3 digits after the decimal point. </a:t>
            </a:r>
          </a:p>
          <a:p>
            <a:pPr lvl="2"/>
            <a:endParaRPr lang="en-US" dirty="0"/>
          </a:p>
          <a:p>
            <a:pPr lvl="1"/>
            <a:endParaRPr lang="en-US" dirty="0"/>
          </a:p>
        </p:txBody>
      </p:sp>
    </p:spTree>
    <p:extLst>
      <p:ext uri="{BB962C8B-B14F-4D97-AF65-F5344CB8AC3E}">
        <p14:creationId xmlns:p14="http://schemas.microsoft.com/office/powerpoint/2010/main" val="1155796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Comparing Strings</a:t>
            </a:r>
          </a:p>
        </p:txBody>
      </p:sp>
      <p:sp>
        <p:nvSpPr>
          <p:cNvPr id="3" name="Content Placeholder 2"/>
          <p:cNvSpPr>
            <a:spLocks noGrp="1"/>
          </p:cNvSpPr>
          <p:nvPr>
            <p:ph type="body" idx="1"/>
          </p:nvPr>
        </p:nvSpPr>
        <p:spPr>
          <a:xfrm>
            <a:off x="457200" y="1600200"/>
            <a:ext cx="8229600" cy="509015"/>
          </a:xfrm>
        </p:spPr>
        <p:txBody>
          <a:bodyPr/>
          <a:lstStyle/>
          <a:p>
            <a:pPr indent="-256032"/>
            <a:r>
              <a:rPr lang="en-US" altLang="en-US" dirty="0"/>
              <a:t>Relational operators such as &lt; and == fail on objects.</a:t>
            </a:r>
          </a:p>
        </p:txBody>
      </p:sp>
      <p:pic>
        <p:nvPicPr>
          <p:cNvPr id="10" name="Picture 3" descr="Computer code has 7 lines. The lines read as follows. Line 1. Scanner console equals new Scanner left parenthesis System period in right parenthesis semicolon. Line 2. System period out period print left parenthesis double quote What is your name question mark double quote right parenthesis semicolon. Line 3. String name equals console period next left parenthesis right parenthesis semicolon. Line 4. if left parenthesis name equals equals double quote Barney double quote right parenthesis left brace. Line 5, indented once. System period out period print l n left parenthesis double quote I love you comma you love me comma double quote right parenthesis semicolon. Line 6, indented once. System period out period print l n left parenthesis double quote We're a happy family exclamation point double quote right parenthesis semicolon. Line 7. right brace."/>
          <p:cNvPicPr>
            <a:picLocks noChangeAspect="1"/>
          </p:cNvPicPr>
          <p:nvPr/>
        </p:nvPicPr>
        <p:blipFill rotWithShape="1">
          <a:blip r:embed="rId2"/>
          <a:srcRect l="4341" t="4394"/>
          <a:stretch/>
        </p:blipFill>
        <p:spPr>
          <a:xfrm>
            <a:off x="793398" y="2207778"/>
            <a:ext cx="7893401" cy="2125683"/>
          </a:xfrm>
          <a:prstGeom prst="rect">
            <a:avLst/>
          </a:prstGeom>
        </p:spPr>
      </p:pic>
      <p:sp>
        <p:nvSpPr>
          <p:cNvPr id="4" name="Content Placeholder 4"/>
          <p:cNvSpPr>
            <a:spLocks noGrp="1"/>
          </p:cNvSpPr>
          <p:nvPr>
            <p:ph type="body" idx="13"/>
          </p:nvPr>
        </p:nvSpPr>
        <p:spPr>
          <a:xfrm>
            <a:off x="457199" y="4482804"/>
            <a:ext cx="8229600" cy="1609884"/>
          </a:xfrm>
        </p:spPr>
        <p:txBody>
          <a:bodyPr/>
          <a:lstStyle/>
          <a:p>
            <a:pPr marL="639763" lvl="1" indent="-246063"/>
            <a:r>
              <a:rPr lang="en-US" altLang="en-US" dirty="0"/>
              <a:t>This code will compile, but it will not print the song.</a:t>
            </a:r>
          </a:p>
          <a:p>
            <a:pPr marL="639763" lvl="1" indent="-246063"/>
            <a:r>
              <a:rPr lang="en-US" altLang="en-US" dirty="0"/>
              <a:t>== compares objects by </a:t>
            </a:r>
            <a:r>
              <a:rPr lang="en-US" altLang="en-US" b="1" dirty="0"/>
              <a:t>references</a:t>
            </a:r>
            <a:r>
              <a:rPr lang="en-US" altLang="en-US" dirty="0"/>
              <a:t> (seen later), so it often gives </a:t>
            </a:r>
            <a:r>
              <a:rPr lang="en-US" altLang="en-US" b="1" dirty="0"/>
              <a:t>false </a:t>
            </a:r>
            <a:r>
              <a:rPr lang="en-US" altLang="en-US" dirty="0"/>
              <a:t>even when two </a:t>
            </a:r>
            <a:r>
              <a:rPr lang="en-US" altLang="en-US" b="1" dirty="0"/>
              <a:t>Strings</a:t>
            </a:r>
            <a:r>
              <a:rPr lang="en-US" altLang="en-US" dirty="0"/>
              <a:t> have the same letters.</a:t>
            </a:r>
          </a:p>
        </p:txBody>
      </p:sp>
    </p:spTree>
    <p:extLst>
      <p:ext uri="{BB962C8B-B14F-4D97-AF65-F5344CB8AC3E}">
        <p14:creationId xmlns:p14="http://schemas.microsoft.com/office/powerpoint/2010/main" val="21314090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Equals Method</a:t>
            </a:r>
          </a:p>
        </p:txBody>
      </p:sp>
      <p:sp>
        <p:nvSpPr>
          <p:cNvPr id="3" name="Content Placeholder 2"/>
          <p:cNvSpPr>
            <a:spLocks noGrp="1"/>
          </p:cNvSpPr>
          <p:nvPr>
            <p:ph type="body" idx="1"/>
          </p:nvPr>
        </p:nvSpPr>
        <p:spPr>
          <a:xfrm>
            <a:off x="457200" y="1600200"/>
            <a:ext cx="8229600" cy="509015"/>
          </a:xfrm>
        </p:spPr>
        <p:txBody>
          <a:bodyPr/>
          <a:lstStyle/>
          <a:p>
            <a:pPr indent="-256032"/>
            <a:r>
              <a:rPr lang="en-US" altLang="en-US" dirty="0"/>
              <a:t>Objects are compared using a method named </a:t>
            </a:r>
            <a:r>
              <a:rPr lang="en-US" altLang="en-US" b="1" dirty="0"/>
              <a:t>equals</a:t>
            </a:r>
            <a:r>
              <a:rPr lang="en-US" altLang="en-US" dirty="0"/>
              <a:t>.</a:t>
            </a:r>
          </a:p>
        </p:txBody>
      </p:sp>
      <p:pic>
        <p:nvPicPr>
          <p:cNvPr id="5" name="Picture 3" descr="Computer code has 7 lines. The lines read as follows. Line 1. Scanner console equals new Scanner left parenthesis System period in right parenthesis semicolon. Line 2. System period out period print left parenthesis double quote What is your name question mark double quote right parenthesis semicolon. Line 3. String name equals console period next left parenthesis right parenthesis semicolon. Line 4. if left parenthesis name period equals left parenthesis double quote Barney double quote right parenthesis right parenthesis left brace. Line 5, indented once. System period out period print l n left parenthesis double quote I love you comma you love me comma double quote right parenthesis semicolon. Line 6, indented once. System period out period print l n left parenthesis double quote We're a happy family exclamation point double quote right parenthesis semicolon. Line 7. right brace."/>
          <p:cNvPicPr>
            <a:picLocks noChangeAspect="1"/>
          </p:cNvPicPr>
          <p:nvPr/>
        </p:nvPicPr>
        <p:blipFill>
          <a:blip r:embed="rId2"/>
          <a:stretch>
            <a:fillRect/>
          </a:stretch>
        </p:blipFill>
        <p:spPr>
          <a:xfrm>
            <a:off x="761999" y="2396765"/>
            <a:ext cx="7741915" cy="2113895"/>
          </a:xfrm>
          <a:prstGeom prst="rect">
            <a:avLst/>
          </a:prstGeom>
        </p:spPr>
      </p:pic>
      <p:sp>
        <p:nvSpPr>
          <p:cNvPr id="4" name="Content Placeholder 4"/>
          <p:cNvSpPr>
            <a:spLocks noGrp="1"/>
          </p:cNvSpPr>
          <p:nvPr>
            <p:ph type="body" idx="13"/>
          </p:nvPr>
        </p:nvSpPr>
        <p:spPr>
          <a:xfrm>
            <a:off x="457200" y="4785214"/>
            <a:ext cx="8229600" cy="834631"/>
          </a:xfrm>
        </p:spPr>
        <p:txBody>
          <a:bodyPr/>
          <a:lstStyle/>
          <a:p>
            <a:pPr marL="639763" lvl="1" indent="-246063"/>
            <a:r>
              <a:rPr lang="en-US" altLang="en-US" dirty="0"/>
              <a:t>Technically this is a method that returns a value of type </a:t>
            </a:r>
            <a:r>
              <a:rPr lang="en-US" altLang="en-US" b="1" dirty="0"/>
              <a:t>boolean</a:t>
            </a:r>
            <a:r>
              <a:rPr lang="en-US" altLang="en-US" dirty="0"/>
              <a:t>, the type used in logical tests.</a:t>
            </a:r>
          </a:p>
        </p:txBody>
      </p:sp>
    </p:spTree>
    <p:extLst>
      <p:ext uri="{BB962C8B-B14F-4D97-AF65-F5344CB8AC3E}">
        <p14:creationId xmlns:p14="http://schemas.microsoft.com/office/powerpoint/2010/main" val="2557489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Test Methods</a:t>
            </a:r>
          </a:p>
        </p:txBody>
      </p:sp>
      <p:graphicFrame>
        <p:nvGraphicFramePr>
          <p:cNvPr id="6" name="Group 2"/>
          <p:cNvGraphicFramePr>
            <a:graphicFrameLocks noGrp="1"/>
          </p:cNvGraphicFramePr>
          <p:nvPr>
            <p:extLst>
              <p:ext uri="{D42A27DB-BD31-4B8C-83A1-F6EECF244321}">
                <p14:modId xmlns:p14="http://schemas.microsoft.com/office/powerpoint/2010/main" val="3201958432"/>
              </p:ext>
            </p:extLst>
          </p:nvPr>
        </p:nvGraphicFramePr>
        <p:xfrm>
          <a:off x="457200" y="1547378"/>
          <a:ext cx="8150087" cy="2425208"/>
        </p:xfrm>
        <a:graphic>
          <a:graphicData uri="http://schemas.openxmlformats.org/drawingml/2006/table">
            <a:tbl>
              <a:tblPr firstRow="1"/>
              <a:tblGrid>
                <a:gridCol w="2730964">
                  <a:extLst>
                    <a:ext uri="{9D8B030D-6E8A-4147-A177-3AD203B41FA5}">
                      <a16:colId xmlns:a16="http://schemas.microsoft.com/office/drawing/2014/main" val="1952347175"/>
                    </a:ext>
                  </a:extLst>
                </a:gridCol>
                <a:gridCol w="5419123">
                  <a:extLst>
                    <a:ext uri="{9D8B030D-6E8A-4147-A177-3AD203B41FA5}">
                      <a16:colId xmlns:a16="http://schemas.microsoft.com/office/drawing/2014/main" val="1295216072"/>
                    </a:ext>
                  </a:extLst>
                </a:gridCol>
              </a:tblGrid>
              <a:tr h="369507">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altLang="en-US" sz="1800" b="1" i="0" u="none" strike="noStrike" cap="none" normalizeH="0" baseline="0" dirty="0">
                          <a:ln>
                            <a:noFill/>
                          </a:ln>
                          <a:solidFill>
                            <a:schemeClr val="tx1"/>
                          </a:solidFill>
                          <a:effectLst/>
                          <a:latin typeface="+mn-lt"/>
                          <a:cs typeface="Times New Roman" panose="02020603050405020304" pitchFamily="18" charset="0"/>
                        </a:rPr>
                        <a:t>Method</a:t>
                      </a:r>
                    </a:p>
                  </a:txBody>
                  <a:tcPr marL="82186" marR="82186" marT="41088" marB="4108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altLang="en-US" sz="1800" b="1" i="0" u="none" strike="noStrike" cap="none" normalizeH="0" baseline="0" dirty="0">
                          <a:ln>
                            <a:noFill/>
                          </a:ln>
                          <a:solidFill>
                            <a:schemeClr val="tx1"/>
                          </a:solidFill>
                          <a:effectLst/>
                          <a:latin typeface="+mn-lt"/>
                          <a:cs typeface="Times New Roman" panose="02020603050405020304" pitchFamily="18" charset="0"/>
                        </a:rPr>
                        <a:t>Description</a:t>
                      </a:r>
                    </a:p>
                  </a:txBody>
                  <a:tcPr marL="82186" marR="82186" marT="41088" marB="41088"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731036733"/>
                  </a:ext>
                </a:extLst>
              </a:tr>
              <a:tr h="369507">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altLang="en-US" sz="1600" b="0" i="0" u="none" strike="noStrike" cap="none" normalizeH="0" baseline="0" dirty="0">
                          <a:ln>
                            <a:noFill/>
                          </a:ln>
                          <a:solidFill>
                            <a:schemeClr val="bg1"/>
                          </a:solidFill>
                          <a:effectLst/>
                          <a:latin typeface="Courier New" panose="02070309020205020404" pitchFamily="49" charset="0"/>
                          <a:cs typeface="Times New Roman" panose="02020603050405020304" pitchFamily="18" charset="0"/>
                        </a:rPr>
                        <a:t>equals(</a:t>
                      </a:r>
                      <a:r>
                        <a:rPr kumimoji="0" lang="en-US" altLang="en-US" sz="1600" b="1" i="0" u="none" strike="noStrike" cap="none" normalizeH="0" baseline="0" dirty="0">
                          <a:ln>
                            <a:noFill/>
                          </a:ln>
                          <a:solidFill>
                            <a:schemeClr val="bg1"/>
                          </a:solidFill>
                          <a:effectLst/>
                          <a:latin typeface="Tahoma" panose="020B0604030504040204" pitchFamily="34" charset="0"/>
                          <a:cs typeface="Times New Roman" panose="02020603050405020304" pitchFamily="18" charset="0"/>
                        </a:rPr>
                        <a:t>str</a:t>
                      </a:r>
                      <a:r>
                        <a:rPr kumimoji="0" lang="en-US" altLang="en-US" sz="1600" b="0" i="0" u="none" strike="noStrike" cap="none" normalizeH="0" baseline="0" dirty="0">
                          <a:ln>
                            <a:noFill/>
                          </a:ln>
                          <a:solidFill>
                            <a:schemeClr val="bg1"/>
                          </a:solidFill>
                          <a:effectLst/>
                          <a:latin typeface="Courier New" panose="02070309020205020404" pitchFamily="49" charset="0"/>
                          <a:cs typeface="Times New Roman" panose="02020603050405020304" pitchFamily="18" charset="0"/>
                        </a:rPr>
                        <a:t>)</a:t>
                      </a:r>
                    </a:p>
                  </a:txBody>
                  <a:tcPr marL="82186" marR="82186" marT="41088" marB="4108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altLang="en-US" sz="1600" b="0" i="0" u="none" strike="noStrike" cap="none" normalizeH="0" baseline="0" dirty="0">
                          <a:ln>
                            <a:noFill/>
                          </a:ln>
                          <a:solidFill>
                            <a:schemeClr val="tx1"/>
                          </a:solidFill>
                          <a:effectLst/>
                          <a:latin typeface="+mn-lt"/>
                          <a:cs typeface="Times New Roman" panose="02020603050405020304" pitchFamily="18" charset="0"/>
                        </a:rPr>
                        <a:t>whether two strings contain the same characters</a:t>
                      </a:r>
                    </a:p>
                  </a:txBody>
                  <a:tcPr marL="82186" marR="82186" marT="41088" marB="41088"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413912669"/>
                  </a:ext>
                </a:extLst>
              </a:tr>
              <a:tr h="581951">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altLang="en-US" sz="100" b="0" i="0" u="none" strike="noStrike" cap="none" normalizeH="0" baseline="0" dirty="0">
                          <a:ln>
                            <a:noFill/>
                          </a:ln>
                          <a:solidFill>
                            <a:schemeClr val="bg1"/>
                          </a:solidFill>
                          <a:effectLst/>
                          <a:latin typeface="Courier New" panose="02070309020205020404" pitchFamily="49" charset="0"/>
                          <a:cs typeface="Times New Roman" panose="02020603050405020304" pitchFamily="18" charset="0"/>
                        </a:rPr>
                        <a:t>equalsIgnoreCase(</a:t>
                      </a:r>
                      <a:r>
                        <a:rPr kumimoji="0" lang="en-US" altLang="en-US" sz="100" b="1" i="0" u="none" strike="noStrike" cap="none" normalizeH="0" baseline="0" dirty="0">
                          <a:ln>
                            <a:noFill/>
                          </a:ln>
                          <a:solidFill>
                            <a:schemeClr val="bg1"/>
                          </a:solidFill>
                          <a:effectLst/>
                          <a:latin typeface="Tahoma" panose="020B0604030504040204" pitchFamily="34" charset="0"/>
                          <a:cs typeface="Times New Roman" panose="02020603050405020304" pitchFamily="18" charset="0"/>
                        </a:rPr>
                        <a:t>str</a:t>
                      </a:r>
                      <a:r>
                        <a:rPr kumimoji="0" lang="en-US" altLang="en-US" sz="100" b="0" i="0" u="none" strike="noStrike" cap="none" normalizeH="0" baseline="0" dirty="0">
                          <a:ln>
                            <a:noFill/>
                          </a:ln>
                          <a:solidFill>
                            <a:schemeClr val="bg1"/>
                          </a:solidFill>
                          <a:effectLst/>
                          <a:latin typeface="Courier New" panose="02070309020205020404" pitchFamily="49" charset="0"/>
                          <a:cs typeface="Times New Roman" panose="02020603050405020304" pitchFamily="18" charset="0"/>
                        </a:rPr>
                        <a:t>)</a:t>
                      </a:r>
                    </a:p>
                  </a:txBody>
                  <a:tcPr marL="82186" marR="82186" marT="41088" marB="4108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altLang="en-US" sz="1600" b="0" i="0" u="none" strike="noStrike" cap="none" normalizeH="0" baseline="0" dirty="0">
                          <a:ln>
                            <a:noFill/>
                          </a:ln>
                          <a:solidFill>
                            <a:schemeClr val="tx1"/>
                          </a:solidFill>
                          <a:effectLst/>
                          <a:latin typeface="+mn-lt"/>
                          <a:cs typeface="Times New Roman" panose="02020603050405020304" pitchFamily="18" charset="0"/>
                        </a:rPr>
                        <a:t>whether two strings contain the same characters, ignoring upper vs. lower case</a:t>
                      </a:r>
                    </a:p>
                  </a:txBody>
                  <a:tcPr marL="82186" marR="82186" marT="41088" marB="41088"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982140017"/>
                  </a:ext>
                </a:extLst>
              </a:tr>
              <a:tr h="368081">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altLang="en-US" sz="100" b="0" i="0" u="none" strike="noStrike" cap="none" normalizeH="0" baseline="0" dirty="0">
                          <a:ln>
                            <a:noFill/>
                          </a:ln>
                          <a:solidFill>
                            <a:schemeClr val="bg1"/>
                          </a:solidFill>
                          <a:effectLst/>
                          <a:latin typeface="Courier New" panose="02070309020205020404" pitchFamily="49" charset="0"/>
                          <a:cs typeface="Times New Roman" panose="02020603050405020304" pitchFamily="18" charset="0"/>
                        </a:rPr>
                        <a:t>startsWith(</a:t>
                      </a:r>
                      <a:r>
                        <a:rPr kumimoji="0" lang="en-US" altLang="en-US" sz="100" b="1" i="0" u="none" strike="noStrike" cap="none" normalizeH="0" baseline="0" dirty="0">
                          <a:ln>
                            <a:noFill/>
                          </a:ln>
                          <a:solidFill>
                            <a:schemeClr val="bg1"/>
                          </a:solidFill>
                          <a:effectLst/>
                          <a:latin typeface="Tahoma" panose="020B0604030504040204" pitchFamily="34" charset="0"/>
                          <a:cs typeface="Times New Roman" panose="02020603050405020304" pitchFamily="18" charset="0"/>
                        </a:rPr>
                        <a:t>str</a:t>
                      </a:r>
                      <a:r>
                        <a:rPr kumimoji="0" lang="en-US" altLang="en-US" sz="100" b="0" i="0" u="none" strike="noStrike" cap="none" normalizeH="0" baseline="0" dirty="0">
                          <a:ln>
                            <a:noFill/>
                          </a:ln>
                          <a:solidFill>
                            <a:schemeClr val="bg1"/>
                          </a:solidFill>
                          <a:effectLst/>
                          <a:latin typeface="Courier New" panose="02070309020205020404" pitchFamily="49" charset="0"/>
                          <a:cs typeface="Times New Roman" panose="02020603050405020304" pitchFamily="18" charset="0"/>
                        </a:rPr>
                        <a:t>)</a:t>
                      </a:r>
                    </a:p>
                  </a:txBody>
                  <a:tcPr marL="82186" marR="82186" marT="41088" marB="4108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altLang="en-US" sz="1600" b="0" i="0" u="none" strike="noStrike" cap="none" normalizeH="0" baseline="0" dirty="0">
                          <a:ln>
                            <a:noFill/>
                          </a:ln>
                          <a:solidFill>
                            <a:schemeClr val="tx1"/>
                          </a:solidFill>
                          <a:effectLst/>
                          <a:latin typeface="+mn-lt"/>
                          <a:cs typeface="Times New Roman" panose="02020603050405020304" pitchFamily="18" charset="0"/>
                        </a:rPr>
                        <a:t>whether one contains other’s characters at start</a:t>
                      </a:r>
                    </a:p>
                  </a:txBody>
                  <a:tcPr marL="82186" marR="82186" marT="41088" marB="41088"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144327444"/>
                  </a:ext>
                </a:extLst>
              </a:tr>
              <a:tr h="368081">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altLang="en-US" sz="100" b="0" i="0" u="none" strike="noStrike" cap="none" normalizeH="0" baseline="0" dirty="0">
                          <a:ln>
                            <a:noFill/>
                          </a:ln>
                          <a:solidFill>
                            <a:schemeClr val="bg1"/>
                          </a:solidFill>
                          <a:effectLst/>
                          <a:latin typeface="Courier New" panose="02070309020205020404" pitchFamily="49" charset="0"/>
                          <a:cs typeface="Times New Roman" panose="02020603050405020304" pitchFamily="18" charset="0"/>
                        </a:rPr>
                        <a:t>endsWith(</a:t>
                      </a:r>
                      <a:r>
                        <a:rPr kumimoji="0" lang="en-US" altLang="en-US" sz="100" b="1" i="0" u="none" strike="noStrike" cap="none" normalizeH="0" baseline="0" dirty="0">
                          <a:ln>
                            <a:noFill/>
                          </a:ln>
                          <a:solidFill>
                            <a:schemeClr val="bg1"/>
                          </a:solidFill>
                          <a:effectLst/>
                          <a:latin typeface="Tahoma" panose="020B0604030504040204" pitchFamily="34" charset="0"/>
                          <a:cs typeface="Times New Roman" panose="02020603050405020304" pitchFamily="18" charset="0"/>
                        </a:rPr>
                        <a:t>str</a:t>
                      </a:r>
                      <a:r>
                        <a:rPr kumimoji="0" lang="en-US" altLang="en-US" sz="100" b="0" i="0" u="none" strike="noStrike" cap="none" normalizeH="0" baseline="0" dirty="0">
                          <a:ln>
                            <a:noFill/>
                          </a:ln>
                          <a:solidFill>
                            <a:schemeClr val="bg1"/>
                          </a:solidFill>
                          <a:effectLst/>
                          <a:latin typeface="Courier New" panose="02070309020205020404" pitchFamily="49" charset="0"/>
                          <a:cs typeface="Times New Roman" panose="02020603050405020304" pitchFamily="18" charset="0"/>
                        </a:rPr>
                        <a:t>)</a:t>
                      </a:r>
                    </a:p>
                  </a:txBody>
                  <a:tcPr marL="82186" marR="82186" marT="41088" marB="4108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altLang="en-US" sz="1600" b="0" i="0" u="none" strike="noStrike" cap="none" normalizeH="0" baseline="0" dirty="0">
                          <a:ln>
                            <a:noFill/>
                          </a:ln>
                          <a:solidFill>
                            <a:schemeClr val="tx1"/>
                          </a:solidFill>
                          <a:effectLst/>
                          <a:latin typeface="+mn-lt"/>
                          <a:cs typeface="Times New Roman" panose="02020603050405020304" pitchFamily="18" charset="0"/>
                        </a:rPr>
                        <a:t>whether one contains other’s characters at end</a:t>
                      </a:r>
                    </a:p>
                  </a:txBody>
                  <a:tcPr marL="82186" marR="82186" marT="41088" marB="41088"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18823239"/>
                  </a:ext>
                </a:extLst>
              </a:tr>
              <a:tr h="368081">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altLang="en-US" sz="100" b="0" i="0" u="none" strike="noStrike" cap="none" normalizeH="0" baseline="0" dirty="0">
                          <a:ln>
                            <a:noFill/>
                          </a:ln>
                          <a:solidFill>
                            <a:schemeClr val="bg1"/>
                          </a:solidFill>
                          <a:effectLst/>
                          <a:latin typeface="Courier New" panose="02070309020205020404" pitchFamily="49" charset="0"/>
                          <a:cs typeface="Times New Roman" panose="02020603050405020304" pitchFamily="18" charset="0"/>
                        </a:rPr>
                        <a:t>contains(</a:t>
                      </a:r>
                      <a:r>
                        <a:rPr kumimoji="0" lang="en-US" altLang="en-US" sz="100" b="1" i="0" u="none" strike="noStrike" cap="none" normalizeH="0" baseline="0" dirty="0">
                          <a:ln>
                            <a:noFill/>
                          </a:ln>
                          <a:solidFill>
                            <a:schemeClr val="bg1"/>
                          </a:solidFill>
                          <a:effectLst/>
                          <a:latin typeface="Tahoma" panose="020B0604030504040204" pitchFamily="34" charset="0"/>
                          <a:cs typeface="Times New Roman" panose="02020603050405020304" pitchFamily="18" charset="0"/>
                        </a:rPr>
                        <a:t>str</a:t>
                      </a:r>
                      <a:r>
                        <a:rPr kumimoji="0" lang="en-US" altLang="en-US" sz="100" b="0" i="0" u="none" strike="noStrike" cap="none" normalizeH="0" baseline="0" dirty="0">
                          <a:ln>
                            <a:noFill/>
                          </a:ln>
                          <a:solidFill>
                            <a:schemeClr val="bg1"/>
                          </a:solidFill>
                          <a:effectLst/>
                          <a:latin typeface="Courier New" panose="02070309020205020404" pitchFamily="49" charset="0"/>
                          <a:cs typeface="Times New Roman" panose="02020603050405020304" pitchFamily="18" charset="0"/>
                        </a:rPr>
                        <a:t>)</a:t>
                      </a:r>
                    </a:p>
                  </a:txBody>
                  <a:tcPr marL="82186" marR="82186" marT="41088" marB="4108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altLang="en-US" sz="1600" b="0" i="0" u="none" strike="noStrike" cap="none" normalizeH="0" baseline="0" dirty="0">
                          <a:ln>
                            <a:noFill/>
                          </a:ln>
                          <a:solidFill>
                            <a:schemeClr val="tx1"/>
                          </a:solidFill>
                          <a:effectLst/>
                          <a:latin typeface="+mn-lt"/>
                          <a:cs typeface="Times New Roman" panose="02020603050405020304" pitchFamily="18" charset="0"/>
                        </a:rPr>
                        <a:t>whether the given string is found within this one</a:t>
                      </a:r>
                    </a:p>
                  </a:txBody>
                  <a:tcPr marL="82186" marR="82186" marT="41088" marB="41088"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147333489"/>
                  </a:ext>
                </a:extLst>
              </a:tr>
            </a:tbl>
          </a:graphicData>
        </a:graphic>
      </p:graphicFrame>
      <p:graphicFrame>
        <p:nvGraphicFramePr>
          <p:cNvPr id="3" name="Object 3" descr="Equals left parenthesis s t r right parenthesis."/>
          <p:cNvGraphicFramePr>
            <a:graphicFrameLocks noChangeAspect="1"/>
          </p:cNvGraphicFramePr>
          <p:nvPr>
            <p:extLst>
              <p:ext uri="{D42A27DB-BD31-4B8C-83A1-F6EECF244321}">
                <p14:modId xmlns:p14="http://schemas.microsoft.com/office/powerpoint/2010/main" val="3086355642"/>
              </p:ext>
            </p:extLst>
          </p:nvPr>
        </p:nvGraphicFramePr>
        <p:xfrm>
          <a:off x="601109" y="1945011"/>
          <a:ext cx="1217752" cy="283442"/>
        </p:xfrm>
        <a:graphic>
          <a:graphicData uri="http://schemas.openxmlformats.org/presentationml/2006/ole">
            <mc:AlternateContent xmlns:mc="http://schemas.openxmlformats.org/markup-compatibility/2006">
              <mc:Choice xmlns:v="urn:schemas-microsoft-com:vml" Requires="v">
                <p:oleObj spid="_x0000_s7645" name="Equation" r:id="rId3" imgW="1473120" imgH="342720" progId="Equation.DSMT4">
                  <p:embed/>
                </p:oleObj>
              </mc:Choice>
              <mc:Fallback>
                <p:oleObj name="Equation" r:id="rId3" imgW="1473120" imgH="342720" progId="Equation.DSMT4">
                  <p:embed/>
                  <p:pic>
                    <p:nvPicPr>
                      <p:cNvPr id="0" name=""/>
                      <p:cNvPicPr/>
                      <p:nvPr/>
                    </p:nvPicPr>
                    <p:blipFill>
                      <a:blip r:embed="rId4"/>
                      <a:stretch>
                        <a:fillRect/>
                      </a:stretch>
                    </p:blipFill>
                    <p:spPr>
                      <a:xfrm>
                        <a:off x="601109" y="1945011"/>
                        <a:ext cx="1217752" cy="283442"/>
                      </a:xfrm>
                      <a:prstGeom prst="rect">
                        <a:avLst/>
                      </a:prstGeom>
                    </p:spPr>
                  </p:pic>
                </p:oleObj>
              </mc:Fallback>
            </mc:AlternateContent>
          </a:graphicData>
        </a:graphic>
      </p:graphicFrame>
      <p:graphicFrame>
        <p:nvGraphicFramePr>
          <p:cNvPr id="7" name="Object 4" descr="Equals ignore case left parenthesis s t r right parenthesis."/>
          <p:cNvGraphicFramePr>
            <a:graphicFrameLocks noChangeAspect="1"/>
          </p:cNvGraphicFramePr>
          <p:nvPr>
            <p:extLst>
              <p:ext uri="{D42A27DB-BD31-4B8C-83A1-F6EECF244321}">
                <p14:modId xmlns:p14="http://schemas.microsoft.com/office/powerpoint/2010/main" val="2869354182"/>
              </p:ext>
            </p:extLst>
          </p:nvPr>
        </p:nvGraphicFramePr>
        <p:xfrm>
          <a:off x="549033" y="2458524"/>
          <a:ext cx="2539656" cy="295064"/>
        </p:xfrm>
        <a:graphic>
          <a:graphicData uri="http://schemas.openxmlformats.org/presentationml/2006/ole">
            <mc:AlternateContent xmlns:mc="http://schemas.openxmlformats.org/markup-compatibility/2006">
              <mc:Choice xmlns:v="urn:schemas-microsoft-com:vml" Requires="v">
                <p:oleObj spid="_x0000_s7646" name="Equation" r:id="rId5" imgW="3060360" imgH="355320" progId="Equation.DSMT4">
                  <p:embed/>
                </p:oleObj>
              </mc:Choice>
              <mc:Fallback>
                <p:oleObj name="Equation" r:id="rId5" imgW="3060360" imgH="355320" progId="Equation.DSMT4">
                  <p:embed/>
                  <p:pic>
                    <p:nvPicPr>
                      <p:cNvPr id="0" name=""/>
                      <p:cNvPicPr/>
                      <p:nvPr/>
                    </p:nvPicPr>
                    <p:blipFill>
                      <a:blip r:embed="rId6"/>
                      <a:stretch>
                        <a:fillRect/>
                      </a:stretch>
                    </p:blipFill>
                    <p:spPr>
                      <a:xfrm>
                        <a:off x="549033" y="2458524"/>
                        <a:ext cx="2539656" cy="295064"/>
                      </a:xfrm>
                      <a:prstGeom prst="rect">
                        <a:avLst/>
                      </a:prstGeom>
                    </p:spPr>
                  </p:pic>
                </p:oleObj>
              </mc:Fallback>
            </mc:AlternateContent>
          </a:graphicData>
        </a:graphic>
      </p:graphicFrame>
      <p:graphicFrame>
        <p:nvGraphicFramePr>
          <p:cNvPr id="8" name="Object 5" descr="Starts with left parenthesis s t r right parenthesis."/>
          <p:cNvGraphicFramePr>
            <a:graphicFrameLocks noChangeAspect="1"/>
          </p:cNvGraphicFramePr>
          <p:nvPr>
            <p:extLst>
              <p:ext uri="{D42A27DB-BD31-4B8C-83A1-F6EECF244321}">
                <p14:modId xmlns:p14="http://schemas.microsoft.com/office/powerpoint/2010/main" val="1571850788"/>
              </p:ext>
            </p:extLst>
          </p:nvPr>
        </p:nvGraphicFramePr>
        <p:xfrm>
          <a:off x="601109" y="2916099"/>
          <a:ext cx="1665013" cy="293826"/>
        </p:xfrm>
        <a:graphic>
          <a:graphicData uri="http://schemas.openxmlformats.org/presentationml/2006/ole">
            <mc:AlternateContent xmlns:mc="http://schemas.openxmlformats.org/markup-compatibility/2006">
              <mc:Choice xmlns:v="urn:schemas-microsoft-com:vml" Requires="v">
                <p:oleObj spid="_x0000_s7647" name="Equation" r:id="rId7" imgW="1942920" imgH="342720" progId="Equation.DSMT4">
                  <p:embed/>
                </p:oleObj>
              </mc:Choice>
              <mc:Fallback>
                <p:oleObj name="Equation" r:id="rId7" imgW="1942920" imgH="342720" progId="Equation.DSMT4">
                  <p:embed/>
                  <p:pic>
                    <p:nvPicPr>
                      <p:cNvPr id="0" name=""/>
                      <p:cNvPicPr/>
                      <p:nvPr/>
                    </p:nvPicPr>
                    <p:blipFill>
                      <a:blip r:embed="rId8"/>
                      <a:stretch>
                        <a:fillRect/>
                      </a:stretch>
                    </p:blipFill>
                    <p:spPr>
                      <a:xfrm>
                        <a:off x="601109" y="2916099"/>
                        <a:ext cx="1665013" cy="293826"/>
                      </a:xfrm>
                      <a:prstGeom prst="rect">
                        <a:avLst/>
                      </a:prstGeom>
                    </p:spPr>
                  </p:pic>
                </p:oleObj>
              </mc:Fallback>
            </mc:AlternateContent>
          </a:graphicData>
        </a:graphic>
      </p:graphicFrame>
      <p:graphicFrame>
        <p:nvGraphicFramePr>
          <p:cNvPr id="9" name="Object 6" descr="Ends with left parenthesis s t r right parenthesis."/>
          <p:cNvGraphicFramePr>
            <a:graphicFrameLocks noChangeAspect="1"/>
          </p:cNvGraphicFramePr>
          <p:nvPr>
            <p:extLst>
              <p:ext uri="{D42A27DB-BD31-4B8C-83A1-F6EECF244321}">
                <p14:modId xmlns:p14="http://schemas.microsoft.com/office/powerpoint/2010/main" val="324105457"/>
              </p:ext>
            </p:extLst>
          </p:nvPr>
        </p:nvGraphicFramePr>
        <p:xfrm>
          <a:off x="601109" y="3290400"/>
          <a:ext cx="1617697" cy="297128"/>
        </p:xfrm>
        <a:graphic>
          <a:graphicData uri="http://schemas.openxmlformats.org/presentationml/2006/ole">
            <mc:AlternateContent xmlns:mc="http://schemas.openxmlformats.org/markup-compatibility/2006">
              <mc:Choice xmlns:v="urn:schemas-microsoft-com:vml" Requires="v">
                <p:oleObj spid="_x0000_s7648" name="Equation" r:id="rId9" imgW="1866600" imgH="342720" progId="Equation.DSMT4">
                  <p:embed/>
                </p:oleObj>
              </mc:Choice>
              <mc:Fallback>
                <p:oleObj name="Equation" r:id="rId9" imgW="1866600" imgH="342720" progId="Equation.DSMT4">
                  <p:embed/>
                  <p:pic>
                    <p:nvPicPr>
                      <p:cNvPr id="0" name=""/>
                      <p:cNvPicPr/>
                      <p:nvPr/>
                    </p:nvPicPr>
                    <p:blipFill>
                      <a:blip r:embed="rId10"/>
                      <a:stretch>
                        <a:fillRect/>
                      </a:stretch>
                    </p:blipFill>
                    <p:spPr>
                      <a:xfrm>
                        <a:off x="601109" y="3290400"/>
                        <a:ext cx="1617697" cy="297128"/>
                      </a:xfrm>
                      <a:prstGeom prst="rect">
                        <a:avLst/>
                      </a:prstGeom>
                    </p:spPr>
                  </p:pic>
                </p:oleObj>
              </mc:Fallback>
            </mc:AlternateContent>
          </a:graphicData>
        </a:graphic>
      </p:graphicFrame>
      <p:graphicFrame>
        <p:nvGraphicFramePr>
          <p:cNvPr id="10" name="Object 7" descr="Contains left parenthesis s t r right parenthesis."/>
          <p:cNvGraphicFramePr>
            <a:graphicFrameLocks noChangeAspect="1"/>
          </p:cNvGraphicFramePr>
          <p:nvPr>
            <p:extLst>
              <p:ext uri="{D42A27DB-BD31-4B8C-83A1-F6EECF244321}">
                <p14:modId xmlns:p14="http://schemas.microsoft.com/office/powerpoint/2010/main" val="490294847"/>
              </p:ext>
            </p:extLst>
          </p:nvPr>
        </p:nvGraphicFramePr>
        <p:xfrm>
          <a:off x="601109" y="3591253"/>
          <a:ext cx="1498428" cy="301922"/>
        </p:xfrm>
        <a:graphic>
          <a:graphicData uri="http://schemas.openxmlformats.org/presentationml/2006/ole">
            <mc:AlternateContent xmlns:mc="http://schemas.openxmlformats.org/markup-compatibility/2006">
              <mc:Choice xmlns:v="urn:schemas-microsoft-com:vml" Requires="v">
                <p:oleObj spid="_x0000_s7649" name="Equation" r:id="rId11" imgW="1701720" imgH="342720" progId="Equation.DSMT4">
                  <p:embed/>
                </p:oleObj>
              </mc:Choice>
              <mc:Fallback>
                <p:oleObj name="Equation" r:id="rId11" imgW="1701720" imgH="342720" progId="Equation.DSMT4">
                  <p:embed/>
                  <p:pic>
                    <p:nvPicPr>
                      <p:cNvPr id="0" name=""/>
                      <p:cNvPicPr/>
                      <p:nvPr/>
                    </p:nvPicPr>
                    <p:blipFill>
                      <a:blip r:embed="rId12"/>
                      <a:stretch>
                        <a:fillRect/>
                      </a:stretch>
                    </p:blipFill>
                    <p:spPr>
                      <a:xfrm>
                        <a:off x="601109" y="3591253"/>
                        <a:ext cx="1498428" cy="301922"/>
                      </a:xfrm>
                      <a:prstGeom prst="rect">
                        <a:avLst/>
                      </a:prstGeom>
                    </p:spPr>
                  </p:pic>
                </p:oleObj>
              </mc:Fallback>
            </mc:AlternateContent>
          </a:graphicData>
        </a:graphic>
      </p:graphicFrame>
      <p:pic>
        <p:nvPicPr>
          <p:cNvPr id="5" name="Picture 8" descr="Computer code has 6 lines. The lines read as follows. Line 1. String name equals console period next left parenthesis right parenthesis semicolon. Line 2. if left parenthesis name period starts With left parenthesis double quote P r o f double quote right parenthesis right parenthesis left brace. Line 3, indented once. System period out period print l n left parenthesis double quote When are your office hours question mark double quote right parenthesis semicolon. Line 4. right brace else if left parenthesis name period equals Ignore Case left parenthesis double quote STUART double quote right parenthesis right parenthesis left brace. Line 5, indented once. System period out period print l n left parenthesis double quote Let's talk about meta exclamation point double quote right parenthesis semicolon. Line 6. right brace."/>
          <p:cNvPicPr>
            <a:picLocks noChangeAspect="1"/>
          </p:cNvPicPr>
          <p:nvPr/>
        </p:nvPicPr>
        <p:blipFill>
          <a:blip r:embed="rId13"/>
          <a:stretch>
            <a:fillRect/>
          </a:stretch>
        </p:blipFill>
        <p:spPr>
          <a:xfrm>
            <a:off x="601109" y="4081471"/>
            <a:ext cx="7762875" cy="2190750"/>
          </a:xfrm>
          <a:prstGeom prst="rect">
            <a:avLst/>
          </a:prstGeom>
        </p:spPr>
      </p:pic>
    </p:spTree>
    <p:extLst>
      <p:ext uri="{BB962C8B-B14F-4D97-AF65-F5344CB8AC3E}">
        <p14:creationId xmlns:p14="http://schemas.microsoft.com/office/powerpoint/2010/main" val="2304753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Title 1"/>
          <p:cNvSpPr txBox="1">
            <a:spLocks noGrp="1"/>
          </p:cNvSpPr>
          <p:nvPr>
            <p:ph type="title"/>
          </p:nvPr>
        </p:nvSpPr>
        <p:spPr>
          <a:prstGeom prst="rect">
            <a:avLst/>
          </a:prstGeom>
        </p:spPr>
        <p:txBody>
          <a:bodyPr lIns="91425" tIns="91425" rIns="91425" bIns="91425" anchor="b" anchorCtr="0">
            <a:noAutofit/>
          </a:bodyPr>
          <a:lstStyle/>
          <a:p>
            <a:pPr lvl="0">
              <a:spcBef>
                <a:spcPts val="0"/>
              </a:spcBef>
              <a:buClr>
                <a:schemeClr val="lt2"/>
              </a:buClr>
              <a:buSzPct val="25000"/>
              <a:buFont typeface="Times New Roman"/>
              <a:buNone/>
            </a:pPr>
            <a:r>
              <a:rPr lang="en-US" dirty="0">
                <a:solidFill>
                  <a:schemeClr val="lt2"/>
                </a:solidFill>
              </a:rPr>
              <a:t>Copyright</a:t>
            </a:r>
          </a:p>
        </p:txBody>
      </p:sp>
      <p:pic>
        <p:nvPicPr>
          <p:cNvPr id="386" name="Picture 2"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p:cNvPicPr preferRelativeResize="0"/>
          <p:nvPr/>
        </p:nvPicPr>
        <p:blipFill>
          <a:blip r:embed="rId3">
            <a:alphaModFix/>
          </a:blip>
          <a:stretch>
            <a:fillRect/>
          </a:stretch>
        </p:blipFill>
        <p:spPr>
          <a:xfrm>
            <a:off x="715650" y="2310096"/>
            <a:ext cx="7419975" cy="2466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Text Processing</a:t>
            </a:r>
          </a:p>
        </p:txBody>
      </p:sp>
    </p:spTree>
    <p:extLst>
      <p:ext uri="{BB962C8B-B14F-4D97-AF65-F5344CB8AC3E}">
        <p14:creationId xmlns:p14="http://schemas.microsoft.com/office/powerpoint/2010/main" val="2462937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Char</a:t>
            </a:r>
          </a:p>
        </p:txBody>
      </p:sp>
      <p:sp>
        <p:nvSpPr>
          <p:cNvPr id="3" name="Content Placeholder 2"/>
          <p:cNvSpPr>
            <a:spLocks noGrp="1"/>
          </p:cNvSpPr>
          <p:nvPr>
            <p:ph type="body" idx="1"/>
          </p:nvPr>
        </p:nvSpPr>
        <p:spPr>
          <a:xfrm>
            <a:off x="457200" y="1609368"/>
            <a:ext cx="8229600" cy="865475"/>
          </a:xfrm>
        </p:spPr>
        <p:txBody>
          <a:bodyPr/>
          <a:lstStyle/>
          <a:p>
            <a:r>
              <a:rPr lang="en-US" altLang="en-US" sz="2200" b="1" dirty="0"/>
              <a:t>char</a:t>
            </a:r>
            <a:r>
              <a:rPr lang="en-US" altLang="en-US" sz="2200" dirty="0"/>
              <a:t> : A primitive type representing single characters.</a:t>
            </a:r>
          </a:p>
          <a:p>
            <a:pPr lvl="1"/>
            <a:r>
              <a:rPr lang="en-US" altLang="en-US" sz="2200" dirty="0"/>
              <a:t>A </a:t>
            </a:r>
            <a:r>
              <a:rPr lang="en-US" altLang="en-US" sz="2200" dirty="0">
                <a:latin typeface="Courier New" panose="02070309020205020404" pitchFamily="49" charset="0"/>
                <a:cs typeface="Courier New" panose="02070309020205020404" pitchFamily="49" charset="0"/>
              </a:rPr>
              <a:t>String</a:t>
            </a:r>
            <a:r>
              <a:rPr lang="en-US" altLang="en-US" sz="2200" dirty="0"/>
              <a:t> is stored internally as an array of </a:t>
            </a:r>
            <a:r>
              <a:rPr lang="en-US" altLang="en-US" sz="2200" dirty="0">
                <a:latin typeface="Courier New" panose="02070309020205020404" pitchFamily="49" charset="0"/>
                <a:cs typeface="Courier New" panose="02070309020205020404" pitchFamily="49" charset="0"/>
              </a:rPr>
              <a:t>char</a:t>
            </a:r>
          </a:p>
        </p:txBody>
      </p:sp>
      <p:pic>
        <p:nvPicPr>
          <p:cNvPr id="5" name="Picture 3" descr="Computer code reads, String s equals double quote Ali G period double quote semicolon."/>
          <p:cNvPicPr>
            <a:picLocks noChangeAspect="1"/>
          </p:cNvPicPr>
          <p:nvPr/>
        </p:nvPicPr>
        <p:blipFill>
          <a:blip r:embed="rId2"/>
          <a:stretch>
            <a:fillRect/>
          </a:stretch>
        </p:blipFill>
        <p:spPr>
          <a:xfrm>
            <a:off x="944701" y="2828921"/>
            <a:ext cx="3476625" cy="361950"/>
          </a:xfrm>
          <a:prstGeom prst="rect">
            <a:avLst/>
          </a:prstGeom>
        </p:spPr>
      </p:pic>
      <p:graphicFrame>
        <p:nvGraphicFramePr>
          <p:cNvPr id="6" name="Group 4" descr="A character array represented by a 1 by 6 grid. The array index and their corresponding values are as follows: 0, A. 1, l. 2, I. 3, empty. 4, G. 5, period. Each value in array is surrounded by quotes. "/>
          <p:cNvGraphicFramePr>
            <a:graphicFrameLocks noGrp="1"/>
          </p:cNvGraphicFramePr>
          <p:nvPr>
            <p:extLst>
              <p:ext uri="{D42A27DB-BD31-4B8C-83A1-F6EECF244321}">
                <p14:modId xmlns:p14="http://schemas.microsoft.com/office/powerpoint/2010/main" val="4211483181"/>
              </p:ext>
            </p:extLst>
          </p:nvPr>
        </p:nvGraphicFramePr>
        <p:xfrm>
          <a:off x="4502288" y="2601773"/>
          <a:ext cx="4184514" cy="835498"/>
        </p:xfrm>
        <a:graphic>
          <a:graphicData uri="http://schemas.openxmlformats.org/drawingml/2006/table">
            <a:tbl>
              <a:tblPr firstRow="1"/>
              <a:tblGrid>
                <a:gridCol w="775014">
                  <a:extLst>
                    <a:ext uri="{9D8B030D-6E8A-4147-A177-3AD203B41FA5}">
                      <a16:colId xmlns:a16="http://schemas.microsoft.com/office/drawing/2014/main" val="119223893"/>
                    </a:ext>
                  </a:extLst>
                </a:gridCol>
                <a:gridCol w="568250">
                  <a:extLst>
                    <a:ext uri="{9D8B030D-6E8A-4147-A177-3AD203B41FA5}">
                      <a16:colId xmlns:a16="http://schemas.microsoft.com/office/drawing/2014/main" val="4206257904"/>
                    </a:ext>
                  </a:extLst>
                </a:gridCol>
                <a:gridCol w="568250">
                  <a:extLst>
                    <a:ext uri="{9D8B030D-6E8A-4147-A177-3AD203B41FA5}">
                      <a16:colId xmlns:a16="http://schemas.microsoft.com/office/drawing/2014/main" val="73835903"/>
                    </a:ext>
                  </a:extLst>
                </a:gridCol>
                <a:gridCol w="568250">
                  <a:extLst>
                    <a:ext uri="{9D8B030D-6E8A-4147-A177-3AD203B41FA5}">
                      <a16:colId xmlns:a16="http://schemas.microsoft.com/office/drawing/2014/main" val="1065838510"/>
                    </a:ext>
                  </a:extLst>
                </a:gridCol>
                <a:gridCol w="568250">
                  <a:extLst>
                    <a:ext uri="{9D8B030D-6E8A-4147-A177-3AD203B41FA5}">
                      <a16:colId xmlns:a16="http://schemas.microsoft.com/office/drawing/2014/main" val="2034901968"/>
                    </a:ext>
                  </a:extLst>
                </a:gridCol>
                <a:gridCol w="568250">
                  <a:extLst>
                    <a:ext uri="{9D8B030D-6E8A-4147-A177-3AD203B41FA5}">
                      <a16:colId xmlns:a16="http://schemas.microsoft.com/office/drawing/2014/main" val="618518453"/>
                    </a:ext>
                  </a:extLst>
                </a:gridCol>
                <a:gridCol w="568250">
                  <a:extLst>
                    <a:ext uri="{9D8B030D-6E8A-4147-A177-3AD203B41FA5}">
                      <a16:colId xmlns:a16="http://schemas.microsoft.com/office/drawing/2014/main" val="3351038630"/>
                    </a:ext>
                  </a:extLst>
                </a:gridCol>
              </a:tblGrid>
              <a:tr h="417749">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index</a:t>
                      </a:r>
                    </a:p>
                  </a:txBody>
                  <a:tcPr marL="81018" marR="81018" marT="40509" marB="40509" horzOverflow="overflow">
                    <a:lnL>
                      <a:noFill/>
                    </a:lnL>
                    <a:lnR>
                      <a:noFill/>
                    </a:lnR>
                    <a:lnT>
                      <a:noFill/>
                    </a:lnT>
                    <a:lnB>
                      <a:noFill/>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0</a:t>
                      </a:r>
                    </a:p>
                  </a:txBody>
                  <a:tcPr marL="81018" marR="81018" marT="40509" marB="40509"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1</a:t>
                      </a:r>
                    </a:p>
                  </a:txBody>
                  <a:tcPr marL="81018" marR="81018" marT="40509" marB="40509"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2</a:t>
                      </a:r>
                    </a:p>
                  </a:txBody>
                  <a:tcPr marL="81018" marR="81018" marT="40509" marB="40509"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3</a:t>
                      </a:r>
                    </a:p>
                  </a:txBody>
                  <a:tcPr marL="81018" marR="81018" marT="40509" marB="40509"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4</a:t>
                      </a:r>
                    </a:p>
                  </a:txBody>
                  <a:tcPr marL="81018" marR="81018" marT="40509" marB="40509"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5</a:t>
                      </a:r>
                    </a:p>
                  </a:txBody>
                  <a:tcPr marL="81018" marR="81018" marT="40509" marB="40509"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785733680"/>
                  </a:ext>
                </a:extLst>
              </a:tr>
              <a:tr h="417749">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value</a:t>
                      </a:r>
                    </a:p>
                  </a:txBody>
                  <a:tcPr marL="81018" marR="81018" marT="40509" marB="40509"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a:t>
                      </a:r>
                    </a:p>
                  </a:txBody>
                  <a:tcPr marL="81018" marR="81018" marT="40509" marB="4050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‘l’</a:t>
                      </a:r>
                    </a:p>
                  </a:txBody>
                  <a:tcPr marL="81018" marR="81018" marT="40509" marB="4050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a:t>
                      </a:r>
                    </a:p>
                  </a:txBody>
                  <a:tcPr marL="81018" marR="81018" marT="40509" marB="4050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a:txBody>
                  <a:tcPr marL="81018" marR="81018" marT="40509" marB="4050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‘G’</a:t>
                      </a:r>
                    </a:p>
                  </a:txBody>
                  <a:tcPr marL="81018" marR="81018" marT="40509" marB="4050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txBody>
                  <a:tcPr marL="81018" marR="81018" marT="40509" marB="40509"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208946083"/>
                  </a:ext>
                </a:extLst>
              </a:tr>
            </a:tbl>
          </a:graphicData>
        </a:graphic>
      </p:graphicFrame>
      <p:sp>
        <p:nvSpPr>
          <p:cNvPr id="4" name="Content Placeholder 5"/>
          <p:cNvSpPr>
            <a:spLocks noGrp="1"/>
          </p:cNvSpPr>
          <p:nvPr>
            <p:ph type="body" idx="13"/>
          </p:nvPr>
        </p:nvSpPr>
        <p:spPr>
          <a:xfrm>
            <a:off x="457200" y="3519503"/>
            <a:ext cx="8229600" cy="1655291"/>
          </a:xfrm>
        </p:spPr>
        <p:txBody>
          <a:bodyPr/>
          <a:lstStyle/>
          <a:p>
            <a:pPr lvl="1"/>
            <a:r>
              <a:rPr lang="en-US" altLang="en-US" dirty="0"/>
              <a:t>It is legal to have variables, parameters, returns of type </a:t>
            </a:r>
            <a:r>
              <a:rPr lang="en-US" altLang="en-US" dirty="0">
                <a:latin typeface="Courier New" panose="02070309020205020404" pitchFamily="49" charset="0"/>
                <a:cs typeface="Courier New" panose="02070309020205020404" pitchFamily="49" charset="0"/>
              </a:rPr>
              <a:t>char</a:t>
            </a:r>
          </a:p>
          <a:p>
            <a:pPr lvl="2"/>
            <a:r>
              <a:rPr lang="en-US" altLang="en-US" dirty="0"/>
              <a:t>surrounded with apostrophes:   ‘a’  or  ‘4’  or  ‘\n’  or  ‘\’</a:t>
            </a:r>
          </a:p>
        </p:txBody>
      </p:sp>
      <p:pic>
        <p:nvPicPr>
          <p:cNvPr id="8" name="Picture 6" descr="Computer code has 3 lines. The lines read as follows. Line 1. c h a r letter equals single quote P single quote semicolon. Line 2. System period out period print l n left parenthesis letter right parenthesis semicolon forward slash forward slash P. Line 3. System period out period print l n left parenthesis letter plus double quote Diddy double quote right parenthesis semicolon forward slash forward slash P Diddy."/>
          <p:cNvPicPr>
            <a:picLocks noChangeAspect="1"/>
          </p:cNvPicPr>
          <p:nvPr/>
        </p:nvPicPr>
        <p:blipFill>
          <a:blip r:embed="rId3"/>
          <a:stretch>
            <a:fillRect/>
          </a:stretch>
        </p:blipFill>
        <p:spPr>
          <a:xfrm>
            <a:off x="1215433" y="5286158"/>
            <a:ext cx="7325455" cy="927832"/>
          </a:xfrm>
          <a:prstGeom prst="rect">
            <a:avLst/>
          </a:prstGeom>
        </p:spPr>
      </p:pic>
    </p:spTree>
    <p:extLst>
      <p:ext uri="{BB962C8B-B14F-4D97-AF65-F5344CB8AC3E}">
        <p14:creationId xmlns:p14="http://schemas.microsoft.com/office/powerpoint/2010/main" val="1977891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charAt Method</a:t>
            </a:r>
          </a:p>
        </p:txBody>
      </p:sp>
      <p:sp>
        <p:nvSpPr>
          <p:cNvPr id="3" name="Content Placeholder 2"/>
          <p:cNvSpPr>
            <a:spLocks noGrp="1"/>
          </p:cNvSpPr>
          <p:nvPr>
            <p:ph type="body" idx="1"/>
          </p:nvPr>
        </p:nvSpPr>
        <p:spPr>
          <a:xfrm>
            <a:off x="457200" y="1609368"/>
            <a:ext cx="8229600" cy="1476732"/>
          </a:xfrm>
        </p:spPr>
        <p:txBody>
          <a:bodyPr/>
          <a:lstStyle/>
          <a:p>
            <a:pPr eaLnBrk="1" hangingPunct="1"/>
            <a:r>
              <a:rPr lang="en-US" altLang="en-US" sz="2200" dirty="0"/>
              <a:t>The </a:t>
            </a:r>
            <a:r>
              <a:rPr lang="en-US" altLang="en-US" sz="2200" dirty="0">
                <a:latin typeface="Courier New" panose="02070309020205020404" pitchFamily="49" charset="0"/>
              </a:rPr>
              <a:t>char</a:t>
            </a:r>
            <a:r>
              <a:rPr lang="en-US" altLang="en-US" sz="2200" dirty="0"/>
              <a:t>s in a </a:t>
            </a:r>
            <a:r>
              <a:rPr lang="en-US" altLang="en-US" sz="2200" dirty="0">
                <a:latin typeface="Courier New" panose="02070309020205020404" pitchFamily="49" charset="0"/>
              </a:rPr>
              <a:t>String</a:t>
            </a:r>
            <a:r>
              <a:rPr lang="en-US" altLang="en-US" sz="2200" dirty="0"/>
              <a:t> can be accessed using the </a:t>
            </a:r>
            <a:r>
              <a:rPr lang="en-US" altLang="en-US" sz="2200" dirty="0">
                <a:latin typeface="Courier New" panose="02070309020205020404" pitchFamily="49" charset="0"/>
              </a:rPr>
              <a:t>charAt</a:t>
            </a:r>
            <a:r>
              <a:rPr lang="en-US" altLang="en-US" sz="2200" dirty="0"/>
              <a:t> method.</a:t>
            </a:r>
          </a:p>
          <a:p>
            <a:pPr lvl="1" eaLnBrk="1" hangingPunct="1"/>
            <a:r>
              <a:rPr lang="en-US" altLang="en-US" sz="2000" dirty="0"/>
              <a:t>accepts an </a:t>
            </a:r>
            <a:r>
              <a:rPr lang="en-US" altLang="en-US" sz="2000" dirty="0">
                <a:latin typeface="Courier New" panose="02070309020205020404" pitchFamily="49" charset="0"/>
              </a:rPr>
              <a:t>int</a:t>
            </a:r>
            <a:r>
              <a:rPr lang="en-US" altLang="en-US" sz="2000" dirty="0"/>
              <a:t> index parameter and returns the </a:t>
            </a:r>
            <a:r>
              <a:rPr lang="en-US" altLang="en-US" sz="2000" dirty="0">
                <a:latin typeface="Courier New" panose="02070309020205020404" pitchFamily="49" charset="0"/>
              </a:rPr>
              <a:t>char</a:t>
            </a:r>
            <a:r>
              <a:rPr lang="en-US" altLang="en-US" sz="2000" dirty="0"/>
              <a:t> at that index</a:t>
            </a:r>
          </a:p>
        </p:txBody>
      </p:sp>
      <p:pic>
        <p:nvPicPr>
          <p:cNvPr id="7" name="Picture 3" descr="Computer code has 3 lines. The lines read as follows. Line 1. String food equals double quote cookie double quote semicolon. Line 2. c h a r first Letter equals food period c h a r At left parenthesis 0 right parenthesis semicolon forward slash forward slash single quote c single quote. Line 3. System period out period print l n left parenthesis first Letter plus double quote is for double quote plus food right parenthesis semicolon."/>
          <p:cNvPicPr>
            <a:picLocks noChangeAspect="1"/>
          </p:cNvPicPr>
          <p:nvPr/>
        </p:nvPicPr>
        <p:blipFill>
          <a:blip r:embed="rId2"/>
          <a:stretch>
            <a:fillRect/>
          </a:stretch>
        </p:blipFill>
        <p:spPr>
          <a:xfrm>
            <a:off x="1104900" y="3133740"/>
            <a:ext cx="7372350" cy="981075"/>
          </a:xfrm>
          <a:prstGeom prst="rect">
            <a:avLst/>
          </a:prstGeom>
        </p:spPr>
      </p:pic>
      <p:sp>
        <p:nvSpPr>
          <p:cNvPr id="4" name="Content Placeholder 4"/>
          <p:cNvSpPr>
            <a:spLocks noGrp="1"/>
          </p:cNvSpPr>
          <p:nvPr>
            <p:ph type="body" idx="13"/>
          </p:nvPr>
        </p:nvSpPr>
        <p:spPr>
          <a:xfrm>
            <a:off x="457200" y="4195778"/>
            <a:ext cx="8229600" cy="404797"/>
          </a:xfrm>
        </p:spPr>
        <p:txBody>
          <a:bodyPr/>
          <a:lstStyle/>
          <a:p>
            <a:pPr eaLnBrk="1" hangingPunct="1"/>
            <a:r>
              <a:rPr lang="en-US" altLang="en-US" sz="2200" dirty="0"/>
              <a:t>You can use a </a:t>
            </a:r>
            <a:r>
              <a:rPr lang="en-US" altLang="en-US" sz="2200" dirty="0">
                <a:latin typeface="Courier New" panose="02070309020205020404" pitchFamily="49" charset="0"/>
              </a:rPr>
              <a:t>for</a:t>
            </a:r>
            <a:r>
              <a:rPr lang="en-US" altLang="en-US" sz="2200" dirty="0"/>
              <a:t> loop to print or examine each character.</a:t>
            </a:r>
            <a:endParaRPr lang="en-US" altLang="en-US" sz="2200" dirty="0">
              <a:latin typeface="Courier New" panose="02070309020205020404" pitchFamily="49" charset="0"/>
            </a:endParaRPr>
          </a:p>
        </p:txBody>
      </p:sp>
      <p:pic>
        <p:nvPicPr>
          <p:cNvPr id="9" name="Picture 5" descr="Computer code has 5 lines. The lines read as follows. Line 1. String major equals double quote C S E double quote semicolon. Line 2. for left parenthesis i n t, i equals 0 semicolon i left angle bracket major period length left parenthesis right parenthesis semicolon i plus plus right parenthesis left brace forward slash forward slash output colon. Line 3, indented once. c h a r, c equals major period c h a r At left parenthesis i right parenthesis semicolon forward slash forward slash C. Line 4, indented once. System period out period print l n left parenthesis c right parenthesis semicolon forward slash forward slash S. Line 5. right brace forward slash forward slash E."/>
          <p:cNvPicPr>
            <a:picLocks noChangeAspect="1"/>
          </p:cNvPicPr>
          <p:nvPr/>
        </p:nvPicPr>
        <p:blipFill>
          <a:blip r:embed="rId3"/>
          <a:stretch>
            <a:fillRect/>
          </a:stretch>
        </p:blipFill>
        <p:spPr>
          <a:xfrm>
            <a:off x="1038226" y="4829174"/>
            <a:ext cx="7219950" cy="1395159"/>
          </a:xfrm>
          <a:prstGeom prst="rect">
            <a:avLst/>
          </a:prstGeom>
        </p:spPr>
      </p:pic>
    </p:spTree>
    <p:extLst>
      <p:ext uri="{BB962C8B-B14F-4D97-AF65-F5344CB8AC3E}">
        <p14:creationId xmlns:p14="http://schemas.microsoft.com/office/powerpoint/2010/main" val="2518390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Comparing Char Values</a:t>
            </a:r>
          </a:p>
        </p:txBody>
      </p:sp>
      <p:sp>
        <p:nvSpPr>
          <p:cNvPr id="3" name="Content Placeholder 2"/>
          <p:cNvSpPr>
            <a:spLocks noGrp="1"/>
          </p:cNvSpPr>
          <p:nvPr>
            <p:ph type="body" idx="1"/>
          </p:nvPr>
        </p:nvSpPr>
        <p:spPr>
          <a:xfrm>
            <a:off x="457200" y="1609369"/>
            <a:ext cx="8229600" cy="467910"/>
          </a:xfrm>
        </p:spPr>
        <p:txBody>
          <a:bodyPr/>
          <a:lstStyle/>
          <a:p>
            <a:r>
              <a:rPr lang="en-US" altLang="en-US" dirty="0"/>
              <a:t>You can compare </a:t>
            </a:r>
            <a:r>
              <a:rPr lang="en-US" altLang="en-US" b="1" dirty="0"/>
              <a:t>chars</a:t>
            </a:r>
            <a:r>
              <a:rPr lang="en-US" altLang="en-US" dirty="0"/>
              <a:t> with ==, !=, and other operators:</a:t>
            </a:r>
          </a:p>
        </p:txBody>
      </p:sp>
      <p:pic>
        <p:nvPicPr>
          <p:cNvPr id="9" name="Picture 3" descr="Computer code has 9 lines. The lines read as follows. Line 1. String word equals console period next left parenthesis right parenthesis semicolon. Line 2. c h a r last equals word period c h a r At left parenthesis word period length left parenthesis right parenthesis minus 1 right parenthesis semicolon. Line 3. if left parenthesis last equals equals single quote s single quote right parenthesis left brace. Line 4, indented once. System period out period print l n left parenthesis word plus double quote is plural period double quote right parenthesis semicolon. Line 5. right brace. Line 6. forward slash forward slash prints the alphabet. Line 7. for left parenthesis c h a r c equals single quote a single quote semicolon c left angle bracket equals single quote z single quote semicolon c plus plus right parenthesis left brace. Line 8, indented once. System period out period print left parenthesis c right parenthesis semicolon. Line 9. right brace."/>
          <p:cNvPicPr>
            <a:picLocks noChangeAspect="1"/>
          </p:cNvPicPr>
          <p:nvPr/>
        </p:nvPicPr>
        <p:blipFill>
          <a:blip r:embed="rId2"/>
          <a:stretch>
            <a:fillRect/>
          </a:stretch>
        </p:blipFill>
        <p:spPr>
          <a:xfrm>
            <a:off x="747712" y="2373998"/>
            <a:ext cx="7839075" cy="3495675"/>
          </a:xfrm>
          <a:prstGeom prst="rect">
            <a:avLst/>
          </a:prstGeom>
        </p:spPr>
      </p:pic>
    </p:spTree>
    <p:extLst>
      <p:ext uri="{BB962C8B-B14F-4D97-AF65-F5344CB8AC3E}">
        <p14:creationId xmlns:p14="http://schemas.microsoft.com/office/powerpoint/2010/main" val="4030985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 Versus Int</a:t>
            </a:r>
          </a:p>
        </p:txBody>
      </p:sp>
      <p:sp>
        <p:nvSpPr>
          <p:cNvPr id="3" name="Content Placeholder 2"/>
          <p:cNvSpPr>
            <a:spLocks noGrp="1"/>
          </p:cNvSpPr>
          <p:nvPr>
            <p:ph type="body" idx="1"/>
          </p:nvPr>
        </p:nvSpPr>
        <p:spPr/>
        <p:txBody>
          <a:bodyPr/>
          <a:lstStyle/>
          <a:p>
            <a:pPr indent="-256032">
              <a:tabLst>
                <a:tab pos="3200400" algn="l"/>
                <a:tab pos="4402138" algn="l"/>
                <a:tab pos="6400800" algn="l"/>
              </a:tabLst>
            </a:pPr>
            <a:r>
              <a:rPr lang="en-US" altLang="en-US" dirty="0"/>
              <a:t>Each char is mapped to an integer value internally</a:t>
            </a:r>
          </a:p>
          <a:p>
            <a:pPr marL="741600" lvl="1" indent="-283464">
              <a:tabLst>
                <a:tab pos="3200400" algn="l"/>
                <a:tab pos="4402138" algn="l"/>
                <a:tab pos="6400800" algn="l"/>
              </a:tabLst>
            </a:pPr>
            <a:r>
              <a:rPr lang="en-US" altLang="en-US" dirty="0"/>
              <a:t>Called an </a:t>
            </a:r>
            <a:r>
              <a:rPr lang="en-US" altLang="en-US" b="1" dirty="0"/>
              <a:t>A</a:t>
            </a:r>
            <a:r>
              <a:rPr lang="en-US" altLang="en-US" sz="100" b="1" dirty="0"/>
              <a:t> </a:t>
            </a:r>
            <a:r>
              <a:rPr lang="en-US" altLang="en-US" b="1" dirty="0"/>
              <a:t>S</a:t>
            </a:r>
            <a:r>
              <a:rPr lang="en-US" altLang="en-US" sz="100" b="1" dirty="0"/>
              <a:t> </a:t>
            </a:r>
            <a:r>
              <a:rPr lang="en-US" altLang="en-US" b="1" dirty="0"/>
              <a:t>C</a:t>
            </a:r>
            <a:r>
              <a:rPr lang="en-US" altLang="en-US" sz="100" b="1" dirty="0"/>
              <a:t> </a:t>
            </a:r>
            <a:r>
              <a:rPr lang="en-US" altLang="en-US" b="1" dirty="0"/>
              <a:t>I</a:t>
            </a:r>
            <a:r>
              <a:rPr lang="en-US" altLang="en-US" sz="100" b="1" dirty="0"/>
              <a:t> </a:t>
            </a:r>
            <a:r>
              <a:rPr lang="en-US" altLang="en-US" b="1" dirty="0"/>
              <a:t>value</a:t>
            </a:r>
            <a:endParaRPr lang="en-US" altLang="en-US" dirty="0"/>
          </a:p>
        </p:txBody>
      </p:sp>
      <p:pic>
        <p:nvPicPr>
          <p:cNvPr id="6" name="Picture 3" descr="A S C I I values for characters are as follows. Uppercase A is 65. B is 66. Empty space is 32. Lowercase a is 97. Lowercase b is 98. Asterisk is 42."/>
          <p:cNvPicPr>
            <a:picLocks noChangeAspect="1"/>
          </p:cNvPicPr>
          <p:nvPr/>
        </p:nvPicPr>
        <p:blipFill>
          <a:blip r:embed="rId2"/>
          <a:stretch>
            <a:fillRect/>
          </a:stretch>
        </p:blipFill>
        <p:spPr>
          <a:xfrm>
            <a:off x="852487" y="2689112"/>
            <a:ext cx="7439025" cy="857250"/>
          </a:xfrm>
          <a:prstGeom prst="rect">
            <a:avLst/>
          </a:prstGeom>
        </p:spPr>
      </p:pic>
      <p:sp>
        <p:nvSpPr>
          <p:cNvPr id="4" name="Content Placeholder 4"/>
          <p:cNvSpPr>
            <a:spLocks noGrp="1"/>
          </p:cNvSpPr>
          <p:nvPr>
            <p:ph type="body" idx="13"/>
          </p:nvPr>
        </p:nvSpPr>
        <p:spPr>
          <a:xfrm>
            <a:off x="457199" y="3647917"/>
            <a:ext cx="8229600" cy="819719"/>
          </a:xfrm>
        </p:spPr>
        <p:txBody>
          <a:bodyPr/>
          <a:lstStyle/>
          <a:p>
            <a:pPr marL="740664" lvl="1" indent="-283464"/>
            <a:r>
              <a:rPr lang="en-US" altLang="en-US" dirty="0"/>
              <a:t>Mixing char and int causes automatic conversion to int.</a:t>
            </a:r>
            <a:endParaRPr lang="en-US" dirty="0"/>
          </a:p>
        </p:txBody>
      </p:sp>
      <p:pic>
        <p:nvPicPr>
          <p:cNvPr id="7" name="Picture 5" descr="Lowercase a + 10 is 107. Uppercase A + uppercase A is 130."/>
          <p:cNvPicPr>
            <a:picLocks noChangeAspect="1"/>
          </p:cNvPicPr>
          <p:nvPr/>
        </p:nvPicPr>
        <p:blipFill>
          <a:blip r:embed="rId3"/>
          <a:stretch>
            <a:fillRect/>
          </a:stretch>
        </p:blipFill>
        <p:spPr>
          <a:xfrm>
            <a:off x="1414462" y="4538258"/>
            <a:ext cx="6648450" cy="361950"/>
          </a:xfrm>
          <a:prstGeom prst="rect">
            <a:avLst/>
          </a:prstGeom>
        </p:spPr>
      </p:pic>
      <p:sp>
        <p:nvSpPr>
          <p:cNvPr id="5" name="Content Placeholder 6"/>
          <p:cNvSpPr>
            <a:spLocks noGrp="1"/>
          </p:cNvSpPr>
          <p:nvPr>
            <p:ph type="body" idx="14"/>
          </p:nvPr>
        </p:nvSpPr>
        <p:spPr>
          <a:xfrm>
            <a:off x="457200" y="4935519"/>
            <a:ext cx="8229600" cy="431298"/>
          </a:xfrm>
        </p:spPr>
        <p:txBody>
          <a:bodyPr/>
          <a:lstStyle/>
          <a:p>
            <a:pPr marL="740664" lvl="1" indent="-283464">
              <a:tabLst>
                <a:tab pos="3200400" algn="l"/>
                <a:tab pos="4402138" algn="l"/>
                <a:tab pos="6400800" algn="l"/>
              </a:tabLst>
            </a:pPr>
            <a:r>
              <a:rPr lang="en-US" altLang="en-US" dirty="0"/>
              <a:t>To convert an int into the equivalent char, type-cast it.</a:t>
            </a:r>
          </a:p>
        </p:txBody>
      </p:sp>
      <p:pic>
        <p:nvPicPr>
          <p:cNvPr id="8" name="Picture 7" descr="Left parenthesis c h a r right parenthesis left parenthesis lowercase a + 2 right parenthesis is lowercase c."/>
          <p:cNvPicPr>
            <a:picLocks noChangeAspect="1"/>
          </p:cNvPicPr>
          <p:nvPr/>
        </p:nvPicPr>
        <p:blipFill>
          <a:blip r:embed="rId4"/>
          <a:stretch>
            <a:fillRect/>
          </a:stretch>
        </p:blipFill>
        <p:spPr>
          <a:xfrm>
            <a:off x="1414462" y="5437439"/>
            <a:ext cx="3895725" cy="361950"/>
          </a:xfrm>
          <a:prstGeom prst="rect">
            <a:avLst/>
          </a:prstGeom>
        </p:spPr>
      </p:pic>
    </p:spTree>
    <p:extLst>
      <p:ext uri="{BB962C8B-B14F-4D97-AF65-F5344CB8AC3E}">
        <p14:creationId xmlns:p14="http://schemas.microsoft.com/office/powerpoint/2010/main" val="87900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 vs. String</a:t>
            </a:r>
          </a:p>
        </p:txBody>
      </p:sp>
      <p:sp>
        <p:nvSpPr>
          <p:cNvPr id="3" name="Content Placeholder 2"/>
          <p:cNvSpPr>
            <a:spLocks noGrp="1"/>
          </p:cNvSpPr>
          <p:nvPr>
            <p:ph type="body" idx="1"/>
          </p:nvPr>
        </p:nvSpPr>
        <p:spPr>
          <a:xfrm>
            <a:off x="457200" y="1600201"/>
            <a:ext cx="8229600" cy="914400"/>
          </a:xfrm>
        </p:spPr>
        <p:txBody>
          <a:bodyPr/>
          <a:lstStyle/>
          <a:p>
            <a:pPr indent="-256032"/>
            <a:r>
              <a:rPr lang="en-US" altLang="en-US" sz="2000" dirty="0"/>
              <a:t>“h” is a String, but ‘h’ is a char (they are different)</a:t>
            </a:r>
          </a:p>
          <a:p>
            <a:pPr indent="-256032"/>
            <a:r>
              <a:rPr lang="en-US" altLang="en-US" sz="2000" dirty="0"/>
              <a:t>A String is an object; it contains methods.</a:t>
            </a:r>
          </a:p>
        </p:txBody>
      </p:sp>
      <p:pic>
        <p:nvPicPr>
          <p:cNvPr id="9" name="Picture 3" descr="Computer code has 4 lines. The lines read as follows. Line 1. String s equals double quote h double quote semicolon. Line 2. s equals s period to Upper Case left parenthesis right parenthesis semicolon forward slash forward slash double quote H double quote. Line 3. i n t, l e n equals s period length left parenthesis right parenthesis semicolon forward slash forward slash 1. Line 4. c h a r first equals s period c h a r At left parenthesis 0 right parenthesis semicolon forward slash forward slash single quote H single quote."/>
          <p:cNvPicPr>
            <a:picLocks noChangeAspect="1"/>
          </p:cNvPicPr>
          <p:nvPr/>
        </p:nvPicPr>
        <p:blipFill>
          <a:blip r:embed="rId2"/>
          <a:stretch>
            <a:fillRect/>
          </a:stretch>
        </p:blipFill>
        <p:spPr>
          <a:xfrm>
            <a:off x="1471613" y="2662002"/>
            <a:ext cx="5710238" cy="1211263"/>
          </a:xfrm>
          <a:prstGeom prst="rect">
            <a:avLst/>
          </a:prstGeom>
        </p:spPr>
      </p:pic>
      <p:sp>
        <p:nvSpPr>
          <p:cNvPr id="4" name="Content Placeholder 4"/>
          <p:cNvSpPr>
            <a:spLocks noGrp="1"/>
          </p:cNvSpPr>
          <p:nvPr>
            <p:ph type="body" idx="13"/>
          </p:nvPr>
        </p:nvSpPr>
        <p:spPr>
          <a:xfrm>
            <a:off x="457199" y="3946154"/>
            <a:ext cx="8229600" cy="491037"/>
          </a:xfrm>
        </p:spPr>
        <p:txBody>
          <a:bodyPr/>
          <a:lstStyle/>
          <a:p>
            <a:pPr indent="-256032"/>
            <a:r>
              <a:rPr lang="en-US" altLang="en-US" sz="2000" dirty="0"/>
              <a:t>A </a:t>
            </a:r>
            <a:r>
              <a:rPr lang="en-US" altLang="en-US" sz="2000" b="1" dirty="0"/>
              <a:t>char</a:t>
            </a:r>
            <a:r>
              <a:rPr lang="en-US" altLang="en-US" sz="2000" dirty="0"/>
              <a:t> is primitive; you can’t call methods on it.</a:t>
            </a:r>
          </a:p>
        </p:txBody>
      </p:sp>
      <p:pic>
        <p:nvPicPr>
          <p:cNvPr id="10" name="Picture 5" descr="Computer code has 3 lines. The lines read as follows. Line 1. c h a r, c equals single quote h single quote semicolon. Line 2. c equals c period to Upper Case left parenthesis right parenthesis semicolon forward slash forward slash ERROR. Line 3. s equals s period c h a r At left parenthesis 0 right parenthesis period to Upper Case left parenthesis right parenthesis semicolon forward slash forward slash ERROR."/>
          <p:cNvPicPr>
            <a:picLocks noChangeAspect="1"/>
          </p:cNvPicPr>
          <p:nvPr/>
        </p:nvPicPr>
        <p:blipFill>
          <a:blip r:embed="rId3"/>
          <a:stretch>
            <a:fillRect/>
          </a:stretch>
        </p:blipFill>
        <p:spPr>
          <a:xfrm>
            <a:off x="1219200" y="4475449"/>
            <a:ext cx="7200900" cy="1076325"/>
          </a:xfrm>
          <a:prstGeom prst="rect">
            <a:avLst/>
          </a:prstGeom>
        </p:spPr>
      </p:pic>
      <p:sp>
        <p:nvSpPr>
          <p:cNvPr id="5" name="Content Placeholder 6"/>
          <p:cNvSpPr>
            <a:spLocks noGrp="1"/>
          </p:cNvSpPr>
          <p:nvPr>
            <p:ph type="body" idx="14"/>
          </p:nvPr>
        </p:nvSpPr>
        <p:spPr>
          <a:xfrm>
            <a:off x="457199" y="5589874"/>
            <a:ext cx="8229600" cy="782351"/>
          </a:xfrm>
        </p:spPr>
        <p:txBody>
          <a:bodyPr/>
          <a:lstStyle/>
          <a:p>
            <a:pPr marL="457200" lvl="1" indent="0">
              <a:buNone/>
            </a:pPr>
            <a:r>
              <a:rPr lang="en-US" altLang="en-US" sz="2000" dirty="0"/>
              <a:t>So what do you do if want to see if a char is a letter, a number, or upper case?? (next slide, please…)</a:t>
            </a:r>
          </a:p>
        </p:txBody>
      </p:sp>
    </p:spTree>
    <p:extLst>
      <p:ext uri="{BB962C8B-B14F-4D97-AF65-F5344CB8AC3E}">
        <p14:creationId xmlns:p14="http://schemas.microsoft.com/office/powerpoint/2010/main" val="3348398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727604"/>
          </a:xfrm>
        </p:spPr>
        <p:txBody>
          <a:bodyPr/>
          <a:lstStyle/>
          <a:p>
            <a:r>
              <a:rPr lang="en-US" dirty="0"/>
              <a:t>Character Class</a:t>
            </a:r>
          </a:p>
        </p:txBody>
      </p:sp>
      <p:sp>
        <p:nvSpPr>
          <p:cNvPr id="3" name="Content Placeholder 2"/>
          <p:cNvSpPr>
            <a:spLocks noGrp="1"/>
          </p:cNvSpPr>
          <p:nvPr>
            <p:ph type="body" idx="1"/>
          </p:nvPr>
        </p:nvSpPr>
        <p:spPr>
          <a:xfrm>
            <a:off x="490537" y="888042"/>
            <a:ext cx="8229600" cy="342161"/>
          </a:xfrm>
        </p:spPr>
        <p:txBody>
          <a:bodyPr/>
          <a:lstStyle/>
          <a:p>
            <a:pPr indent="-256032"/>
            <a:r>
              <a:rPr lang="en-US" altLang="en-US" sz="2000" dirty="0"/>
              <a:t>Contains static methods that can be used with </a:t>
            </a:r>
            <a:r>
              <a:rPr lang="en-US" altLang="en-US" sz="2000" dirty="0">
                <a:latin typeface="Courier New" panose="02070309020205020404" pitchFamily="49" charset="0"/>
                <a:cs typeface="Courier New" panose="02070309020205020404" pitchFamily="49" charset="0"/>
              </a:rPr>
              <a:t>char</a:t>
            </a:r>
            <a:r>
              <a:rPr lang="en-US" altLang="en-US" sz="2000" dirty="0"/>
              <a:t> parameters</a:t>
            </a:r>
          </a:p>
          <a:p>
            <a:pPr marL="0" indent="0">
              <a:buNone/>
            </a:pPr>
            <a:endParaRPr lang="en-US" altLang="en-US" sz="2000" dirty="0"/>
          </a:p>
        </p:txBody>
      </p:sp>
      <p:sp>
        <p:nvSpPr>
          <p:cNvPr id="4" name="Content Placeholder 4"/>
          <p:cNvSpPr>
            <a:spLocks noGrp="1"/>
          </p:cNvSpPr>
          <p:nvPr>
            <p:ph type="body" idx="13"/>
          </p:nvPr>
        </p:nvSpPr>
        <p:spPr>
          <a:xfrm>
            <a:off x="357186" y="4429856"/>
            <a:ext cx="8229600" cy="1970943"/>
          </a:xfrm>
        </p:spPr>
        <p:txBody>
          <a:bodyPr/>
          <a:lstStyle/>
          <a:p>
            <a:pPr indent="-256032"/>
            <a:r>
              <a:rPr lang="en-US" altLang="en-US" sz="2000" dirty="0"/>
              <a:t>Examples:</a:t>
            </a:r>
          </a:p>
          <a:p>
            <a:pPr lvl="1" indent="-256032"/>
            <a:r>
              <a:rPr lang="en-US" altLang="en-US" sz="2000" dirty="0">
                <a:latin typeface="Courier New" panose="02070309020205020404" pitchFamily="49" charset="0"/>
                <a:cs typeface="Courier New" panose="02070309020205020404" pitchFamily="49" charset="0"/>
              </a:rPr>
              <a:t>Character.getNumericValue(‘3’) // returns 3</a:t>
            </a:r>
          </a:p>
          <a:p>
            <a:pPr lvl="1" indent="-256032"/>
            <a:r>
              <a:rPr lang="en-US" altLang="en-US" sz="2000" dirty="0">
                <a:latin typeface="Courier New" panose="02070309020205020404" pitchFamily="49" charset="0"/>
                <a:cs typeface="Courier New" panose="02070309020205020404" pitchFamily="49" charset="0"/>
              </a:rPr>
              <a:t>Character.isLetter(‘5’);		// returns false</a:t>
            </a:r>
          </a:p>
          <a:p>
            <a:pPr lvl="1" indent="-256032"/>
            <a:r>
              <a:rPr lang="en-US" altLang="en-US" sz="2000" dirty="0">
                <a:latin typeface="Courier New" panose="02070309020205020404" pitchFamily="49" charset="0"/>
                <a:cs typeface="Courier New" panose="02070309020205020404" pitchFamily="49" charset="0"/>
              </a:rPr>
              <a:t>Character.isDigit(‘x’); 		// returns false</a:t>
            </a:r>
          </a:p>
          <a:p>
            <a:pPr lvl="1" indent="-256032"/>
            <a:r>
              <a:rPr lang="en-US" altLang="en-US" sz="2000" dirty="0">
                <a:latin typeface="Courier New" panose="02070309020205020404" pitchFamily="49" charset="0"/>
                <a:cs typeface="Courier New" panose="02070309020205020404" pitchFamily="49" charset="0"/>
              </a:rPr>
              <a:t>Character.isUpperCase(‘B’); 	// returns true</a:t>
            </a:r>
          </a:p>
        </p:txBody>
      </p:sp>
      <p:graphicFrame>
        <p:nvGraphicFramePr>
          <p:cNvPr id="6" name="Table 5"/>
          <p:cNvGraphicFramePr>
            <a:graphicFrameLocks noGrp="1"/>
          </p:cNvGraphicFramePr>
          <p:nvPr>
            <p:extLst>
              <p:ext uri="{D42A27DB-BD31-4B8C-83A1-F6EECF244321}">
                <p14:modId xmlns:p14="http://schemas.microsoft.com/office/powerpoint/2010/main" val="1035967569"/>
              </p:ext>
            </p:extLst>
          </p:nvPr>
        </p:nvGraphicFramePr>
        <p:xfrm>
          <a:off x="747712" y="1369988"/>
          <a:ext cx="7553327" cy="2898955"/>
        </p:xfrm>
        <a:graphic>
          <a:graphicData uri="http://schemas.openxmlformats.org/drawingml/2006/table">
            <a:tbl>
              <a:tblPr firstRow="1" bandRow="1">
                <a:tableStyleId>{5940675A-B579-460E-94D1-54222C63F5DA}</a:tableStyleId>
              </a:tblPr>
              <a:tblGrid>
                <a:gridCol w="2266951">
                  <a:extLst>
                    <a:ext uri="{9D8B030D-6E8A-4147-A177-3AD203B41FA5}">
                      <a16:colId xmlns:a16="http://schemas.microsoft.com/office/drawing/2014/main" val="1301016410"/>
                    </a:ext>
                  </a:extLst>
                </a:gridCol>
                <a:gridCol w="5286376">
                  <a:extLst>
                    <a:ext uri="{9D8B030D-6E8A-4147-A177-3AD203B41FA5}">
                      <a16:colId xmlns:a16="http://schemas.microsoft.com/office/drawing/2014/main" val="161772327"/>
                    </a:ext>
                  </a:extLst>
                </a:gridCol>
              </a:tblGrid>
              <a:tr h="348519">
                <a:tc>
                  <a:txBody>
                    <a:bodyPr/>
                    <a:lstStyle/>
                    <a:p>
                      <a:r>
                        <a:rPr lang="en-US" dirty="0"/>
                        <a:t>Method</a:t>
                      </a:r>
                    </a:p>
                  </a:txBody>
                  <a:tcPr/>
                </a:tc>
                <a:tc>
                  <a:txBody>
                    <a:bodyPr/>
                    <a:lstStyle/>
                    <a:p>
                      <a:r>
                        <a:rPr lang="en-US" dirty="0"/>
                        <a:t>Description</a:t>
                      </a:r>
                    </a:p>
                  </a:txBody>
                  <a:tcPr/>
                </a:tc>
                <a:extLst>
                  <a:ext uri="{0D108BD9-81ED-4DB2-BD59-A6C34878D82A}">
                    <a16:rowId xmlns:a16="http://schemas.microsoft.com/office/drawing/2014/main" val="1867859372"/>
                  </a:ext>
                </a:extLst>
              </a:tr>
              <a:tr h="364348">
                <a:tc>
                  <a:txBody>
                    <a:bodyPr/>
                    <a:lstStyle/>
                    <a:p>
                      <a:r>
                        <a:rPr lang="en-US" dirty="0">
                          <a:latin typeface="Courier New" panose="02070309020205020404" pitchFamily="49" charset="0"/>
                          <a:cs typeface="Courier New" panose="02070309020205020404" pitchFamily="49" charset="0"/>
                        </a:rPr>
                        <a:t>getNumericValue(ch)</a:t>
                      </a:r>
                    </a:p>
                  </a:txBody>
                  <a:tcPr/>
                </a:tc>
                <a:tc>
                  <a:txBody>
                    <a:bodyPr/>
                    <a:lstStyle/>
                    <a:p>
                      <a:r>
                        <a:rPr lang="en-US" dirty="0"/>
                        <a:t>Converts a character that</a:t>
                      </a:r>
                      <a:r>
                        <a:rPr lang="en-US" baseline="0" dirty="0"/>
                        <a:t> looks like a number into that number.</a:t>
                      </a:r>
                      <a:endParaRPr lang="en-US" dirty="0"/>
                    </a:p>
                  </a:txBody>
                  <a:tcPr/>
                </a:tc>
                <a:extLst>
                  <a:ext uri="{0D108BD9-81ED-4DB2-BD59-A6C34878D82A}">
                    <a16:rowId xmlns:a16="http://schemas.microsoft.com/office/drawing/2014/main" val="3290228960"/>
                  </a:ext>
                </a:extLst>
              </a:tr>
              <a:tr h="364348">
                <a:tc>
                  <a:txBody>
                    <a:bodyPr/>
                    <a:lstStyle/>
                    <a:p>
                      <a:r>
                        <a:rPr lang="en-US" dirty="0">
                          <a:latin typeface="Courier New" panose="02070309020205020404" pitchFamily="49" charset="0"/>
                          <a:cs typeface="Courier New" panose="02070309020205020404" pitchFamily="49" charset="0"/>
                        </a:rPr>
                        <a:t>isDigit(ch)</a:t>
                      </a:r>
                    </a:p>
                  </a:txBody>
                  <a:tcPr/>
                </a:tc>
                <a:tc>
                  <a:txBody>
                    <a:bodyPr/>
                    <a:lstStyle/>
                    <a:p>
                      <a:r>
                        <a:rPr lang="en-US" dirty="0"/>
                        <a:t>Returns</a:t>
                      </a:r>
                      <a:r>
                        <a:rPr lang="en-US" baseline="0" dirty="0"/>
                        <a:t> true if character is one of the digits ‘0’ through ‘9’</a:t>
                      </a:r>
                      <a:endParaRPr lang="en-US" dirty="0"/>
                    </a:p>
                  </a:txBody>
                  <a:tcPr/>
                </a:tc>
                <a:extLst>
                  <a:ext uri="{0D108BD9-81ED-4DB2-BD59-A6C34878D82A}">
                    <a16:rowId xmlns:a16="http://schemas.microsoft.com/office/drawing/2014/main" val="4046811309"/>
                  </a:ext>
                </a:extLst>
              </a:tr>
              <a:tr h="364348">
                <a:tc>
                  <a:txBody>
                    <a:bodyPr/>
                    <a:lstStyle/>
                    <a:p>
                      <a:r>
                        <a:rPr lang="en-US" dirty="0">
                          <a:latin typeface="Courier New" panose="02070309020205020404" pitchFamily="49" charset="0"/>
                          <a:cs typeface="Courier New" panose="02070309020205020404" pitchFamily="49" charset="0"/>
                        </a:rPr>
                        <a:t>isLetter(ch)</a:t>
                      </a:r>
                    </a:p>
                  </a:txBody>
                  <a:tcPr/>
                </a:tc>
                <a:tc>
                  <a:txBody>
                    <a:bodyPr/>
                    <a:lstStyle/>
                    <a:p>
                      <a:r>
                        <a:rPr lang="en-US" dirty="0"/>
                        <a:t>Returns true if character is on</a:t>
                      </a:r>
                      <a:r>
                        <a:rPr lang="en-US" baseline="0" dirty="0"/>
                        <a:t>e of the letters ‘a’ through ‘z’</a:t>
                      </a:r>
                      <a:endParaRPr lang="en-US" dirty="0"/>
                    </a:p>
                  </a:txBody>
                  <a:tcPr/>
                </a:tc>
                <a:extLst>
                  <a:ext uri="{0D108BD9-81ED-4DB2-BD59-A6C34878D82A}">
                    <a16:rowId xmlns:a16="http://schemas.microsoft.com/office/drawing/2014/main" val="2815112334"/>
                  </a:ext>
                </a:extLst>
              </a:tr>
              <a:tr h="364348">
                <a:tc>
                  <a:txBody>
                    <a:bodyPr/>
                    <a:lstStyle/>
                    <a:p>
                      <a:r>
                        <a:rPr lang="en-US" dirty="0">
                          <a:latin typeface="Courier New" panose="02070309020205020404" pitchFamily="49" charset="0"/>
                          <a:cs typeface="Courier New" panose="02070309020205020404" pitchFamily="49" charset="0"/>
                        </a:rPr>
                        <a:t>isLowerCase(ch)</a:t>
                      </a:r>
                    </a:p>
                  </a:txBody>
                  <a:tcPr/>
                </a:tc>
                <a:tc>
                  <a:txBody>
                    <a:bodyPr/>
                    <a:lstStyle/>
                    <a:p>
                      <a:r>
                        <a:rPr lang="en-US" dirty="0"/>
                        <a:t>Returns true if character is a</a:t>
                      </a:r>
                      <a:r>
                        <a:rPr lang="en-US" baseline="0" dirty="0"/>
                        <a:t> lower-case letter</a:t>
                      </a:r>
                      <a:endParaRPr lang="en-US" dirty="0"/>
                    </a:p>
                  </a:txBody>
                  <a:tcPr/>
                </a:tc>
                <a:extLst>
                  <a:ext uri="{0D108BD9-81ED-4DB2-BD59-A6C34878D82A}">
                    <a16:rowId xmlns:a16="http://schemas.microsoft.com/office/drawing/2014/main" val="3665233507"/>
                  </a:ext>
                </a:extLst>
              </a:tr>
              <a:tr h="364348">
                <a:tc>
                  <a:txBody>
                    <a:bodyPr/>
                    <a:lstStyle/>
                    <a:p>
                      <a:r>
                        <a:rPr lang="en-US" dirty="0">
                          <a:latin typeface="Courier New" panose="02070309020205020404" pitchFamily="49" charset="0"/>
                          <a:cs typeface="Courier New" panose="02070309020205020404" pitchFamily="49" charset="0"/>
                        </a:rPr>
                        <a:t>isUpperCase(ch)</a:t>
                      </a:r>
                    </a:p>
                  </a:txBody>
                  <a:tcPr/>
                </a:tc>
                <a:tc>
                  <a:txBody>
                    <a:bodyPr/>
                    <a:lstStyle/>
                    <a:p>
                      <a:r>
                        <a:rPr lang="en-US" dirty="0"/>
                        <a:t>Returns true if character is an upper-case letter</a:t>
                      </a:r>
                    </a:p>
                  </a:txBody>
                  <a:tcPr/>
                </a:tc>
                <a:extLst>
                  <a:ext uri="{0D108BD9-81ED-4DB2-BD59-A6C34878D82A}">
                    <a16:rowId xmlns:a16="http://schemas.microsoft.com/office/drawing/2014/main" val="43494516"/>
                  </a:ext>
                </a:extLst>
              </a:tr>
              <a:tr h="364348">
                <a:tc>
                  <a:txBody>
                    <a:bodyPr/>
                    <a:lstStyle/>
                    <a:p>
                      <a:r>
                        <a:rPr lang="en-US" dirty="0">
                          <a:latin typeface="Courier New" panose="02070309020205020404" pitchFamily="49" charset="0"/>
                          <a:cs typeface="Courier New" panose="02070309020205020404" pitchFamily="49" charset="0"/>
                        </a:rPr>
                        <a:t>toLowerCase(ch)</a:t>
                      </a:r>
                    </a:p>
                  </a:txBody>
                  <a:tcPr/>
                </a:tc>
                <a:tc>
                  <a:txBody>
                    <a:bodyPr/>
                    <a:lstStyle/>
                    <a:p>
                      <a:r>
                        <a:rPr lang="en-US" dirty="0"/>
                        <a:t>Returns the lower-case</a:t>
                      </a:r>
                      <a:r>
                        <a:rPr lang="en-US" baseline="0" dirty="0"/>
                        <a:t> version of the letter</a:t>
                      </a:r>
                      <a:endParaRPr lang="en-US" dirty="0"/>
                    </a:p>
                  </a:txBody>
                  <a:tcPr/>
                </a:tc>
                <a:extLst>
                  <a:ext uri="{0D108BD9-81ED-4DB2-BD59-A6C34878D82A}">
                    <a16:rowId xmlns:a16="http://schemas.microsoft.com/office/drawing/2014/main" val="3754982097"/>
                  </a:ext>
                </a:extLst>
              </a:tr>
              <a:tr h="364348">
                <a:tc>
                  <a:txBody>
                    <a:bodyPr/>
                    <a:lstStyle/>
                    <a:p>
                      <a:r>
                        <a:rPr lang="en-US" dirty="0">
                          <a:latin typeface="Courier New" panose="02070309020205020404" pitchFamily="49" charset="0"/>
                          <a:cs typeface="Courier New" panose="02070309020205020404" pitchFamily="49" charset="0"/>
                        </a:rPr>
                        <a:t>toUpperCase(ch)</a:t>
                      </a:r>
                    </a:p>
                  </a:txBody>
                  <a:tcPr/>
                </a:tc>
                <a:tc>
                  <a:txBody>
                    <a:bodyPr/>
                    <a:lstStyle/>
                    <a:p>
                      <a:r>
                        <a:rPr lang="en-US" dirty="0"/>
                        <a:t>Returns the upper-case version of the letter</a:t>
                      </a:r>
                    </a:p>
                  </a:txBody>
                  <a:tcPr/>
                </a:tc>
                <a:extLst>
                  <a:ext uri="{0D108BD9-81ED-4DB2-BD59-A6C34878D82A}">
                    <a16:rowId xmlns:a16="http://schemas.microsoft.com/office/drawing/2014/main" val="758072661"/>
                  </a:ext>
                </a:extLst>
              </a:tr>
            </a:tbl>
          </a:graphicData>
        </a:graphic>
      </p:graphicFrame>
    </p:spTree>
    <p:extLst>
      <p:ext uri="{BB962C8B-B14F-4D97-AF65-F5344CB8AC3E}">
        <p14:creationId xmlns:p14="http://schemas.microsoft.com/office/powerpoint/2010/main" val="1391167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5C04-1462-45F3-AD25-9D031937BF83}"/>
              </a:ext>
            </a:extLst>
          </p:cNvPr>
          <p:cNvSpPr>
            <a:spLocks noGrp="1"/>
          </p:cNvSpPr>
          <p:nvPr>
            <p:ph type="title"/>
          </p:nvPr>
        </p:nvSpPr>
        <p:spPr>
          <a:xfrm>
            <a:off x="457200" y="215371"/>
            <a:ext cx="8229600" cy="824157"/>
          </a:xfrm>
          <a:solidFill>
            <a:srgbClr val="00B0F0"/>
          </a:solidFill>
        </p:spPr>
        <p:txBody>
          <a:bodyPr/>
          <a:lstStyle/>
          <a:p>
            <a:r>
              <a:rPr lang="en-US" sz="4400" dirty="0">
                <a:solidFill>
                  <a:schemeClr val="bg1"/>
                </a:solidFill>
              </a:rPr>
              <a:t>In-Class Assignment 1, Part 1</a:t>
            </a:r>
          </a:p>
        </p:txBody>
      </p:sp>
      <p:sp>
        <p:nvSpPr>
          <p:cNvPr id="3" name="Text Placeholder 2">
            <a:extLst>
              <a:ext uri="{FF2B5EF4-FFF2-40B4-BE49-F238E27FC236}">
                <a16:creationId xmlns:a16="http://schemas.microsoft.com/office/drawing/2014/main" id="{40C9E893-1012-412D-B50F-9330D4936BEA}"/>
              </a:ext>
            </a:extLst>
          </p:cNvPr>
          <p:cNvSpPr>
            <a:spLocks noGrp="1"/>
          </p:cNvSpPr>
          <p:nvPr>
            <p:ph type="body" idx="1"/>
          </p:nvPr>
        </p:nvSpPr>
        <p:spPr>
          <a:xfrm>
            <a:off x="457200" y="1052766"/>
            <a:ext cx="8229600" cy="5453541"/>
          </a:xfrm>
        </p:spPr>
        <p:txBody>
          <a:bodyPr/>
          <a:lstStyle/>
          <a:p>
            <a:r>
              <a:rPr lang="en-US" sz="2000" dirty="0"/>
              <a:t>Create the class </a:t>
            </a:r>
            <a:r>
              <a:rPr lang="en-US" sz="2000" b="1" dirty="0"/>
              <a:t>scanText</a:t>
            </a:r>
            <a:r>
              <a:rPr lang="en-US" sz="2000" dirty="0"/>
              <a:t> in BluJ</a:t>
            </a:r>
          </a:p>
          <a:p>
            <a:r>
              <a:rPr lang="en-US" sz="2000" dirty="0"/>
              <a:t>In the main program, do the following:</a:t>
            </a:r>
          </a:p>
          <a:p>
            <a:pPr lvl="1"/>
            <a:r>
              <a:rPr lang="en-US" sz="2000" dirty="0"/>
              <a:t>Declare a String variable named </a:t>
            </a:r>
            <a:r>
              <a:rPr lang="en-US" sz="2000" dirty="0">
                <a:latin typeface="Courier New" panose="02070309020205020404" pitchFamily="49" charset="0"/>
                <a:cs typeface="Courier New" panose="02070309020205020404" pitchFamily="49" charset="0"/>
              </a:rPr>
              <a:t>statement</a:t>
            </a:r>
            <a:r>
              <a:rPr lang="en-US" sz="2000" dirty="0"/>
              <a:t>.</a:t>
            </a:r>
          </a:p>
          <a:p>
            <a:pPr lvl="1"/>
            <a:r>
              <a:rPr lang="en-US" sz="2000" dirty="0"/>
              <a:t>Declare the integer variables </a:t>
            </a:r>
            <a:r>
              <a:rPr lang="en-US" sz="2000" dirty="0">
                <a:latin typeface="Courier New" panose="02070309020205020404" pitchFamily="49" charset="0"/>
                <a:cs typeface="Courier New" panose="02070309020205020404" pitchFamily="49" charset="0"/>
              </a:rPr>
              <a:t>vowel, consonant</a:t>
            </a:r>
            <a:r>
              <a:rPr lang="en-US" sz="2000" dirty="0"/>
              <a:t>, and </a:t>
            </a:r>
            <a:r>
              <a:rPr lang="en-US" sz="2000" dirty="0">
                <a:latin typeface="Courier New" panose="02070309020205020404" pitchFamily="49" charset="0"/>
                <a:cs typeface="Courier New" panose="02070309020205020404" pitchFamily="49" charset="0"/>
              </a:rPr>
              <a:t>number</a:t>
            </a:r>
            <a:r>
              <a:rPr lang="en-US" sz="2000" dirty="0"/>
              <a:t> and set them to zero.</a:t>
            </a:r>
          </a:p>
          <a:p>
            <a:pPr lvl="1"/>
            <a:r>
              <a:rPr lang="en-US" sz="2000" dirty="0"/>
              <a:t>Prompt the user to type a sentence, store the input in the </a:t>
            </a:r>
            <a:r>
              <a:rPr lang="en-US" sz="2000" dirty="0">
                <a:latin typeface="Courier New" panose="02070309020205020404" pitchFamily="49" charset="0"/>
                <a:cs typeface="Courier New" panose="02070309020205020404" pitchFamily="49" charset="0"/>
              </a:rPr>
              <a:t>statement </a:t>
            </a:r>
            <a:r>
              <a:rPr lang="en-US" sz="2000" dirty="0"/>
              <a:t>variable, and convert to all upper case.</a:t>
            </a:r>
          </a:p>
          <a:p>
            <a:pPr lvl="1"/>
            <a:r>
              <a:rPr lang="en-US" sz="2000" dirty="0"/>
              <a:t>Set up a for loop that will go from 0 to one less than the length of the string and do the following.</a:t>
            </a:r>
          </a:p>
          <a:p>
            <a:pPr lvl="2"/>
            <a:r>
              <a:rPr lang="en-US" sz="2000" dirty="0"/>
              <a:t>Get each individual character using the </a:t>
            </a:r>
            <a:r>
              <a:rPr lang="en-US" sz="2000" dirty="0">
                <a:latin typeface="Courier New" panose="02070309020205020404" pitchFamily="49" charset="0"/>
                <a:cs typeface="Courier New" panose="02070309020205020404" pitchFamily="49" charset="0"/>
              </a:rPr>
              <a:t>charAt()</a:t>
            </a:r>
            <a:r>
              <a:rPr lang="en-US" sz="2000" dirty="0"/>
              <a:t> method and store it in a char variable named </a:t>
            </a:r>
            <a:r>
              <a:rPr lang="en-US" sz="2000" dirty="0">
                <a:latin typeface="Courier New" panose="02070309020205020404" pitchFamily="49" charset="0"/>
                <a:cs typeface="Courier New" panose="02070309020205020404" pitchFamily="49" charset="0"/>
              </a:rPr>
              <a:t>ch</a:t>
            </a:r>
            <a:r>
              <a:rPr lang="en-US" sz="2000" dirty="0"/>
              <a:t>.</a:t>
            </a:r>
          </a:p>
          <a:p>
            <a:pPr lvl="3"/>
            <a:r>
              <a:rPr lang="en-US" sz="2000" dirty="0"/>
              <a:t>If </a:t>
            </a:r>
            <a:r>
              <a:rPr lang="en-US" sz="2000" dirty="0">
                <a:latin typeface="Courier New" panose="02070309020205020404" pitchFamily="49" charset="0"/>
                <a:cs typeface="Courier New" panose="02070309020205020404" pitchFamily="49" charset="0"/>
              </a:rPr>
              <a:t>ch</a:t>
            </a:r>
            <a:r>
              <a:rPr lang="en-US" sz="2000" dirty="0"/>
              <a:t> is a letter, determine if it is a vowel  or a consonant and add 1 to the corresponding variable.</a:t>
            </a:r>
          </a:p>
          <a:p>
            <a:pPr lvl="3"/>
            <a:r>
              <a:rPr lang="en-US" sz="2000" dirty="0"/>
              <a:t>If </a:t>
            </a:r>
            <a:r>
              <a:rPr lang="en-US" sz="2000" dirty="0">
                <a:latin typeface="Courier New" panose="02070309020205020404" pitchFamily="49" charset="0"/>
                <a:cs typeface="Courier New" panose="02070309020205020404" pitchFamily="49" charset="0"/>
              </a:rPr>
              <a:t>ch</a:t>
            </a:r>
            <a:r>
              <a:rPr lang="en-US" sz="2000" dirty="0"/>
              <a:t> is a number, add 1 to the number variable.</a:t>
            </a:r>
          </a:p>
          <a:p>
            <a:pPr lvl="2"/>
            <a:r>
              <a:rPr lang="en-US" sz="2000" dirty="0"/>
              <a:t>Display values of all integer variables</a:t>
            </a:r>
          </a:p>
          <a:p>
            <a:pPr lvl="2"/>
            <a:endParaRPr lang="en-US" dirty="0"/>
          </a:p>
          <a:p>
            <a:pPr lvl="1"/>
            <a:endParaRPr lang="en-US" dirty="0"/>
          </a:p>
        </p:txBody>
      </p:sp>
    </p:spTree>
    <p:extLst>
      <p:ext uri="{BB962C8B-B14F-4D97-AF65-F5344CB8AC3E}">
        <p14:creationId xmlns:p14="http://schemas.microsoft.com/office/powerpoint/2010/main" val="191006267"/>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7459</TotalTime>
  <Words>1056</Words>
  <Application>Microsoft Macintosh PowerPoint</Application>
  <PresentationFormat>On-screen Show (4:3)</PresentationFormat>
  <Paragraphs>132</Paragraphs>
  <Slides>19</Slides>
  <Notes>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9" baseType="lpstr">
      <vt:lpstr>Arial</vt:lpstr>
      <vt:lpstr>Courier New</vt:lpstr>
      <vt:lpstr>Noto Sans Symbols</vt:lpstr>
      <vt:lpstr>Tahoma</vt:lpstr>
      <vt:lpstr>Times New Roman</vt:lpstr>
      <vt:lpstr>Verdana</vt:lpstr>
      <vt:lpstr>Wingdings</vt:lpstr>
      <vt:lpstr>Wingdings 2</vt:lpstr>
      <vt:lpstr>508 Lecture</vt:lpstr>
      <vt:lpstr>Equation</vt:lpstr>
      <vt:lpstr>Building Java Programs</vt:lpstr>
      <vt:lpstr>Text Processing</vt:lpstr>
      <vt:lpstr>Type Char</vt:lpstr>
      <vt:lpstr>The charAt Method</vt:lpstr>
      <vt:lpstr>Comparing Char Values</vt:lpstr>
      <vt:lpstr>Char Versus Int</vt:lpstr>
      <vt:lpstr>Char vs. String</vt:lpstr>
      <vt:lpstr>Character Class</vt:lpstr>
      <vt:lpstr>In-Class Assignment 1, Part 1</vt:lpstr>
      <vt:lpstr>Formatting Text with Printf</vt:lpstr>
      <vt:lpstr>Printf Width</vt:lpstr>
      <vt:lpstr>Printf Precision</vt:lpstr>
      <vt:lpstr>Printf Question</vt:lpstr>
      <vt:lpstr>Printf Answer (Partial)</vt:lpstr>
      <vt:lpstr>In-Class Assignment 1, Part 2</vt:lpstr>
      <vt:lpstr>Comparing Strings</vt:lpstr>
      <vt:lpstr>The Equals Method</vt:lpstr>
      <vt:lpstr>String Test Methods</vt:lpstr>
      <vt:lpstr>Copyright</vt:lpstr>
    </vt:vector>
  </TitlesOfParts>
  <Company>Cognizant</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Java Programs, 4e</dc:title>
  <dc:subject>Engineering Computer Science</dc:subject>
  <dc:creator>Reges/Stepp</dc:creator>
  <cp:keywords>Engineering Computer Science</cp:keywords>
  <cp:lastModifiedBy>Microsoft Office User</cp:lastModifiedBy>
  <cp:revision>272</cp:revision>
  <dcterms:modified xsi:type="dcterms:W3CDTF">2019-03-19T17:58:30Z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