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handoutMasterIdLst>
    <p:handoutMasterId r:id="rId13"/>
  </p:handoutMasterIdLst>
  <p:sldIdLst>
    <p:sldId id="270" r:id="rId2"/>
    <p:sldId id="390" r:id="rId3"/>
    <p:sldId id="306" r:id="rId4"/>
    <p:sldId id="372" r:id="rId5"/>
    <p:sldId id="417" r:id="rId6"/>
    <p:sldId id="373" r:id="rId7"/>
    <p:sldId id="301" r:id="rId8"/>
    <p:sldId id="418" r:id="rId9"/>
    <p:sldId id="419" r:id="rId10"/>
    <p:sldId id="298"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12" userDrawn="1">
          <p15:clr>
            <a:srgbClr val="A4A3A4"/>
          </p15:clr>
        </p15:guide>
        <p15:guide id="2" pos="2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02" autoAdjust="0"/>
    <p:restoredTop sz="86512" autoAdjust="0"/>
  </p:normalViewPr>
  <p:slideViewPr>
    <p:cSldViewPr snapToGrid="0" snapToObjects="1">
      <p:cViewPr varScale="1">
        <p:scale>
          <a:sx n="98" d="100"/>
          <a:sy n="98" d="100"/>
        </p:scale>
        <p:origin x="1650" y="114"/>
      </p:cViewPr>
      <p:guideLst>
        <p:guide orient="horz" pos="2112"/>
        <p:guide pos="288"/>
      </p:guideLst>
    </p:cSldViewPr>
  </p:slideViewPr>
  <p:outlineViewPr>
    <p:cViewPr>
      <p:scale>
        <a:sx n="33" d="100"/>
        <a:sy n="33" d="100"/>
      </p:scale>
      <p:origin x="0" y="-9684"/>
    </p:cViewPr>
  </p:outlineViewPr>
  <p:notesTextViewPr>
    <p:cViewPr>
      <p:scale>
        <a:sx n="100" d="100"/>
        <a:sy n="100" d="100"/>
      </p:scale>
      <p:origin x="0" y="0"/>
    </p:cViewPr>
  </p:notesTextViewPr>
  <p:sorterViewPr>
    <p:cViewPr>
      <p:scale>
        <a:sx n="102" d="100"/>
        <a:sy n="102" d="100"/>
      </p:scale>
      <p:origin x="0" y="-63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3/24/2019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Note that == tests equality, not = .  The = is used for the assignment operator!</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13967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63644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740558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812968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8">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2" r:id="rId2"/>
    <p:sldLayoutId id="2147483660" r:id="rId3"/>
    <p:sldLayoutId id="2147483651" r:id="rId4"/>
    <p:sldLayoutId id="2147483661"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Building Java Programs</a:t>
            </a:r>
          </a:p>
        </p:txBody>
      </p:sp>
      <p:sp>
        <p:nvSpPr>
          <p:cNvPr id="196" name="Text Placeholder 2"/>
          <p:cNvSpPr txBox="1">
            <a:spLocks noGrp="1"/>
          </p:cNvSpPr>
          <p:nvPr>
            <p:ph type="body" idx="1"/>
          </p:nvPr>
        </p:nvSpPr>
        <p:spPr>
          <a:xfrm>
            <a:off x="457200" y="892629"/>
            <a:ext cx="8229600" cy="478970"/>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sz="2000" b="0" i="0" u="none" strike="noStrike" cap="none" dirty="0">
                <a:solidFill>
                  <a:srgbClr val="007FA3"/>
                </a:solidFill>
                <a:ea typeface="Arial"/>
                <a:cs typeface="Arial"/>
                <a:sym typeface="Arial"/>
              </a:rPr>
              <a:t>Fourth Edition</a:t>
            </a:r>
          </a:p>
        </p:txBody>
      </p:sp>
      <p:sp>
        <p:nvSpPr>
          <p:cNvPr id="198" name="Text Placeholder 3"/>
          <p:cNvSpPr txBox="1">
            <a:spLocks noGrp="1"/>
          </p:cNvSpPr>
          <p:nvPr>
            <p:ph type="body" idx="2"/>
          </p:nvPr>
        </p:nvSpPr>
        <p:spPr>
          <a:prstGeom prst="rect">
            <a:avLst/>
          </a:prstGeom>
          <a:noFill/>
          <a:ln>
            <a:noFill/>
          </a:ln>
        </p:spPr>
        <p:txBody>
          <a:bodyPr lIns="0" tIns="0" rIns="0" bIns="0" anchor="b" anchorCtr="0">
            <a:noAutofit/>
          </a:bodyPr>
          <a:lstStyle/>
          <a:p>
            <a:pPr lvl="0">
              <a:buSzPct val="25000"/>
            </a:pPr>
            <a:r>
              <a:rPr lang="en-US" dirty="0"/>
              <a:t>Chapter 4, Section 4.4</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xfrm>
            <a:off x="5029200" y="3228975"/>
            <a:ext cx="3657600" cy="2925763"/>
          </a:xfrm>
          <a:prstGeom prst="rect">
            <a:avLst/>
          </a:prstGeom>
          <a:noFill/>
          <a:ln>
            <a:noFill/>
          </a:ln>
        </p:spPr>
        <p:txBody>
          <a:bodyPr lIns="0" tIns="0" rIns="0" bIns="0" anchor="t" anchorCtr="0">
            <a:noAutofit/>
          </a:bodyPr>
          <a:lstStyle/>
          <a:p>
            <a:r>
              <a:rPr lang="en-US" altLang="en-US" dirty="0"/>
              <a:t>Conditional Execution</a:t>
            </a:r>
          </a:p>
        </p:txBody>
      </p:sp>
      <p:pic>
        <p:nvPicPr>
          <p:cNvPr id="8" name="Picture 5" descr="Front Cover: Building Java Programs Fourth Edition by Reges and Stepp."/>
          <p:cNvPicPr preferRelativeResize="0"/>
          <p:nvPr/>
        </p:nvPicPr>
        <p:blipFill>
          <a:blip r:embed="rId3">
            <a:extLst>
              <a:ext uri="{28A0092B-C50C-407E-A947-70E740481C1C}">
                <a14:useLocalDpi xmlns:a14="http://schemas.microsoft.com/office/drawing/2010/main" val="0"/>
              </a:ext>
            </a:extLst>
          </a:blip>
          <a:stretch>
            <a:fillRect/>
          </a:stretch>
        </p:blipFill>
        <p:spPr>
          <a:xfrm>
            <a:off x="890564" y="1600200"/>
            <a:ext cx="3506490" cy="4578192"/>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algn="r"/>
            <a:r>
              <a:rPr lang="en-US" altLang="en-US" sz="1200" dirty="0">
                <a:latin typeface="Verdana"/>
                <a:ea typeface="Verdana" panose="020B0604030504040204" pitchFamily="34" charset="0"/>
                <a:cs typeface="Verdana" panose="020B0604030504040204" pitchFamily="34" charset="0"/>
              </a:rPr>
              <a:t>Copyright © 2017, 2014, 2011 Pearson Education, Inc. All Rights Reserved</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Methods with Conditional Execution</a:t>
            </a:r>
          </a:p>
        </p:txBody>
      </p:sp>
    </p:spTree>
    <p:extLst>
      <p:ext uri="{BB962C8B-B14F-4D97-AF65-F5344CB8AC3E}">
        <p14:creationId xmlns:p14="http://schemas.microsoft.com/office/powerpoint/2010/main" val="4258558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Preconditions and Postconditions</a:t>
            </a:r>
          </a:p>
        </p:txBody>
      </p:sp>
      <p:sp>
        <p:nvSpPr>
          <p:cNvPr id="3" name="Content Placeholder 2"/>
          <p:cNvSpPr>
            <a:spLocks noGrp="1"/>
          </p:cNvSpPr>
          <p:nvPr>
            <p:ph type="body" idx="1"/>
          </p:nvPr>
        </p:nvSpPr>
        <p:spPr>
          <a:xfrm>
            <a:off x="457200" y="1600199"/>
            <a:ext cx="8229600" cy="3886201"/>
          </a:xfrm>
        </p:spPr>
        <p:txBody>
          <a:bodyPr/>
          <a:lstStyle/>
          <a:p>
            <a:r>
              <a:rPr lang="en-US" altLang="en-US" b="1" dirty="0"/>
              <a:t>Precondition</a:t>
            </a:r>
          </a:p>
          <a:p>
            <a:pPr lvl="1"/>
            <a:r>
              <a:rPr lang="en-US" altLang="en-US" dirty="0"/>
              <a:t>A condition that must be true before a method executes in order to guarantee that the method can perform its task</a:t>
            </a:r>
          </a:p>
          <a:p>
            <a:r>
              <a:rPr lang="en-US" altLang="en-US" b="1" dirty="0"/>
              <a:t>Postcondition</a:t>
            </a:r>
          </a:p>
          <a:p>
            <a:pPr lvl="1"/>
            <a:r>
              <a:rPr lang="en-US" altLang="en-US" dirty="0"/>
              <a:t>A condition that the method guarantees will be true after it finishes executing, </a:t>
            </a:r>
            <a:r>
              <a:rPr lang="en-US" altLang="en-US" b="1" dirty="0"/>
              <a:t>as long as the preconditions were true before the method was called</a:t>
            </a:r>
            <a:r>
              <a:rPr lang="en-US" altLang="en-US" dirty="0"/>
              <a:t>.</a:t>
            </a:r>
          </a:p>
        </p:txBody>
      </p:sp>
    </p:spTree>
    <p:extLst>
      <p:ext uri="{BB962C8B-B14F-4D97-AF65-F5344CB8AC3E}">
        <p14:creationId xmlns:p14="http://schemas.microsoft.com/office/powerpoint/2010/main" val="1461962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582297"/>
          </a:xfrm>
        </p:spPr>
        <p:txBody>
          <a:bodyPr/>
          <a:lstStyle/>
          <a:p>
            <a:r>
              <a:rPr lang="en-US" dirty="0"/>
              <a:t>Factorial Example</a:t>
            </a:r>
          </a:p>
        </p:txBody>
      </p:sp>
      <p:sp>
        <p:nvSpPr>
          <p:cNvPr id="3" name="Content Placeholder 2"/>
          <p:cNvSpPr>
            <a:spLocks noGrp="1"/>
          </p:cNvSpPr>
          <p:nvPr>
            <p:ph type="body" idx="1"/>
          </p:nvPr>
        </p:nvSpPr>
        <p:spPr>
          <a:xfrm>
            <a:off x="457200" y="690665"/>
            <a:ext cx="8229600" cy="1507786"/>
          </a:xfrm>
        </p:spPr>
        <p:txBody>
          <a:bodyPr/>
          <a:lstStyle/>
          <a:p>
            <a:pPr marL="432" indent="0">
              <a:buNone/>
            </a:pPr>
            <a:r>
              <a:rPr lang="en-US" altLang="en-US" sz="2000" dirty="0"/>
              <a:t>The factorial of an integer n, (symbol: n!) is:</a:t>
            </a:r>
          </a:p>
          <a:p>
            <a:pPr marL="432" indent="0">
              <a:buNone/>
            </a:pPr>
            <a:r>
              <a:rPr lang="en-US" altLang="en-US" sz="2000" dirty="0"/>
              <a:t>	n! = n * (n – 1) * (n – 2) * … * 2 * 1, where</a:t>
            </a:r>
          </a:p>
          <a:p>
            <a:pPr marL="432" indent="0">
              <a:buNone/>
            </a:pPr>
            <a:r>
              <a:rPr lang="en-US" altLang="en-US" sz="2000" dirty="0"/>
              <a:t>	0! = 1 and 1! = 1</a:t>
            </a:r>
          </a:p>
        </p:txBody>
      </p:sp>
      <p:sp>
        <p:nvSpPr>
          <p:cNvPr id="4" name="Text Placeholder 5"/>
          <p:cNvSpPr>
            <a:spLocks noGrp="1"/>
          </p:cNvSpPr>
          <p:nvPr>
            <p:ph type="body" idx="13"/>
          </p:nvPr>
        </p:nvSpPr>
        <p:spPr>
          <a:xfrm>
            <a:off x="457200" y="2198451"/>
            <a:ext cx="7966954" cy="3916655"/>
          </a:xfrm>
        </p:spPr>
        <p:txBody>
          <a:bodyPr/>
          <a:lstStyle/>
          <a:p>
            <a:r>
              <a:rPr lang="en-US" dirty="0">
                <a:cs typeface="Courier New" panose="02070309020205020404" pitchFamily="49" charset="0"/>
              </a:rPr>
              <a:t>Code Example:</a:t>
            </a:r>
          </a:p>
          <a:p>
            <a:pPr marL="432" indent="0">
              <a:buNone/>
            </a:pPr>
            <a:r>
              <a:rPr lang="en-US" sz="2000" dirty="0">
                <a:latin typeface="Courier New" panose="02070309020205020404" pitchFamily="49" charset="0"/>
                <a:cs typeface="Courier New" panose="02070309020205020404" pitchFamily="49" charset="0"/>
              </a:rPr>
              <a:t>public static int factorial(int n) {</a:t>
            </a:r>
          </a:p>
          <a:p>
            <a:pPr marL="432" indent="0">
              <a:buNone/>
            </a:pPr>
            <a:r>
              <a:rPr lang="en-US" sz="2000" dirty="0">
                <a:latin typeface="Courier New" panose="02070309020205020404" pitchFamily="49" charset="0"/>
                <a:cs typeface="Courier New" panose="02070309020205020404" pitchFamily="49" charset="0"/>
              </a:rPr>
              <a:t>	int product = 1;</a:t>
            </a:r>
          </a:p>
          <a:p>
            <a:pPr marL="432" indent="0">
              <a:buNone/>
            </a:pPr>
            <a:r>
              <a:rPr lang="en-US" sz="2000" dirty="0">
                <a:latin typeface="Courier New" panose="02070309020205020404" pitchFamily="49" charset="0"/>
                <a:cs typeface="Courier New" panose="02070309020205020404" pitchFamily="49" charset="0"/>
              </a:rPr>
              <a:t>	for (int i = 2; i &lt;= n; i++) {</a:t>
            </a:r>
          </a:p>
          <a:p>
            <a:pPr marL="432" indent="0">
              <a:buNone/>
            </a:pPr>
            <a:r>
              <a:rPr lang="en-US" sz="2000" dirty="0">
                <a:latin typeface="Courier New" panose="02070309020205020404" pitchFamily="49" charset="0"/>
                <a:cs typeface="Courier New" panose="02070309020205020404" pitchFamily="49" charset="0"/>
              </a:rPr>
              <a:t>		product = product </a:t>
            </a:r>
            <a:r>
              <a:rPr lang="en-US" sz="2000">
                <a:latin typeface="Courier New" panose="02070309020205020404" pitchFamily="49" charset="0"/>
                <a:cs typeface="Courier New" panose="02070309020205020404" pitchFamily="49" charset="0"/>
              </a:rPr>
              <a:t>* i;</a:t>
            </a:r>
            <a:endParaRPr lang="en-US" sz="2000" dirty="0">
              <a:latin typeface="Courier New" panose="02070309020205020404" pitchFamily="49" charset="0"/>
              <a:cs typeface="Courier New" panose="02070309020205020404" pitchFamily="49" charset="0"/>
            </a:endParaRPr>
          </a:p>
          <a:p>
            <a:pPr marL="432" indent="0">
              <a:buNone/>
            </a:pPr>
            <a:r>
              <a:rPr lang="en-US" sz="2000" dirty="0">
                <a:latin typeface="Courier New" panose="02070309020205020404" pitchFamily="49" charset="0"/>
                <a:cs typeface="Courier New" panose="02070309020205020404" pitchFamily="49" charset="0"/>
              </a:rPr>
              <a:t>	}</a:t>
            </a:r>
          </a:p>
          <a:p>
            <a:pPr marL="432" indent="0">
              <a:buNone/>
            </a:pPr>
            <a:r>
              <a:rPr lang="en-US" sz="2000" dirty="0">
                <a:latin typeface="Courier New" panose="02070309020205020404" pitchFamily="49" charset="0"/>
                <a:cs typeface="Courier New" panose="02070309020205020404" pitchFamily="49" charset="0"/>
              </a:rPr>
              <a:t>	return product;</a:t>
            </a:r>
          </a:p>
          <a:p>
            <a:pPr marL="432" indent="0">
              <a:buNone/>
            </a:pP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3048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708757"/>
          </a:xfrm>
        </p:spPr>
        <p:txBody>
          <a:bodyPr/>
          <a:lstStyle/>
          <a:p>
            <a:r>
              <a:rPr lang="en-US" dirty="0"/>
              <a:t>Preconditions and Postconditions</a:t>
            </a:r>
          </a:p>
        </p:txBody>
      </p:sp>
      <p:sp>
        <p:nvSpPr>
          <p:cNvPr id="3" name="Content Placeholder 2"/>
          <p:cNvSpPr>
            <a:spLocks noGrp="1"/>
          </p:cNvSpPr>
          <p:nvPr>
            <p:ph type="body" idx="1"/>
          </p:nvPr>
        </p:nvSpPr>
        <p:spPr>
          <a:xfrm>
            <a:off x="457200" y="928990"/>
            <a:ext cx="8229600" cy="5403715"/>
          </a:xfrm>
        </p:spPr>
        <p:txBody>
          <a:bodyPr/>
          <a:lstStyle/>
          <a:p>
            <a:r>
              <a:rPr lang="en-US" altLang="en-US" b="1" dirty="0"/>
              <a:t>Precondition on factorial method</a:t>
            </a:r>
          </a:p>
          <a:p>
            <a:pPr lvl="1"/>
            <a:r>
              <a:rPr lang="en-US" altLang="en-US" dirty="0"/>
              <a:t>The parameter n must be greater than or equal to 0. It absolutely cannot be a negative number.</a:t>
            </a:r>
          </a:p>
          <a:p>
            <a:r>
              <a:rPr lang="en-US" altLang="en-US" b="1" dirty="0"/>
              <a:t>Postcondition on factorial method</a:t>
            </a:r>
          </a:p>
          <a:p>
            <a:pPr lvl="1"/>
            <a:r>
              <a:rPr lang="en-US" altLang="en-US" dirty="0"/>
              <a:t>The method will correctly calculate and return the factorial of the parameter n, </a:t>
            </a:r>
            <a:r>
              <a:rPr lang="en-US" altLang="en-US" b="1" dirty="0"/>
              <a:t>as long as the parameter n is greater than or equal to 0</a:t>
            </a:r>
            <a:r>
              <a:rPr lang="en-US" altLang="en-US" dirty="0"/>
              <a:t>.</a:t>
            </a:r>
          </a:p>
          <a:p>
            <a:r>
              <a:rPr lang="en-US" altLang="en-US" dirty="0"/>
              <a:t>The method works when n=0 or when n is a positive number.</a:t>
            </a:r>
          </a:p>
          <a:p>
            <a:r>
              <a:rPr lang="en-US" altLang="en-US" dirty="0"/>
              <a:t>But…when n is a negative number, the method returns 1…which isn’t right.</a:t>
            </a:r>
          </a:p>
          <a:p>
            <a:r>
              <a:rPr lang="en-US" altLang="en-US" dirty="0"/>
              <a:t>So what should we do?</a:t>
            </a:r>
          </a:p>
        </p:txBody>
      </p:sp>
    </p:spTree>
    <p:extLst>
      <p:ext uri="{BB962C8B-B14F-4D97-AF65-F5344CB8AC3E}">
        <p14:creationId xmlns:p14="http://schemas.microsoft.com/office/powerpoint/2010/main" val="226332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737940"/>
          </a:xfrm>
        </p:spPr>
        <p:txBody>
          <a:bodyPr/>
          <a:lstStyle/>
          <a:p>
            <a:r>
              <a:rPr lang="en-US" dirty="0"/>
              <a:t>Execptions</a:t>
            </a:r>
          </a:p>
        </p:txBody>
      </p:sp>
      <p:sp>
        <p:nvSpPr>
          <p:cNvPr id="10" name="Text Placeholder 9">
            <a:extLst>
              <a:ext uri="{FF2B5EF4-FFF2-40B4-BE49-F238E27FC236}">
                <a16:creationId xmlns:a16="http://schemas.microsoft.com/office/drawing/2014/main" id="{2EDD184E-2477-46B7-BDF5-4C277B8D7880}"/>
              </a:ext>
            </a:extLst>
          </p:cNvPr>
          <p:cNvSpPr>
            <a:spLocks noGrp="1"/>
          </p:cNvSpPr>
          <p:nvPr>
            <p:ph type="body" idx="1"/>
          </p:nvPr>
        </p:nvSpPr>
        <p:spPr>
          <a:xfrm>
            <a:off x="457200" y="843874"/>
            <a:ext cx="8229600" cy="5798754"/>
          </a:xfrm>
        </p:spPr>
        <p:txBody>
          <a:bodyPr/>
          <a:lstStyle/>
          <a:p>
            <a:r>
              <a:rPr lang="en-US" sz="2000" dirty="0"/>
              <a:t>Built-in classes in Java that end a program automatically</a:t>
            </a:r>
          </a:p>
          <a:p>
            <a:r>
              <a:rPr lang="en-US" sz="2000" dirty="0"/>
              <a:t>Use keyword new to create an object</a:t>
            </a:r>
          </a:p>
          <a:p>
            <a:r>
              <a:rPr lang="en-US" sz="2000" dirty="0"/>
              <a:t>Example:</a:t>
            </a:r>
          </a:p>
          <a:p>
            <a:pPr marL="432" indent="0">
              <a:buNone/>
            </a:pPr>
            <a:r>
              <a:rPr lang="en-US" sz="1600" dirty="0">
                <a:latin typeface="Courier New" panose="02070309020205020404" pitchFamily="49" charset="0"/>
                <a:cs typeface="Courier New" panose="02070309020205020404" pitchFamily="49" charset="0"/>
              </a:rPr>
              <a:t>public static int factorial(int n) {</a:t>
            </a:r>
          </a:p>
          <a:p>
            <a:pPr marL="432" indent="0">
              <a:buNone/>
            </a:pPr>
            <a:r>
              <a:rPr lang="en-US" sz="1600" dirty="0">
                <a:latin typeface="Courier New" panose="02070309020205020404" pitchFamily="49" charset="0"/>
                <a:cs typeface="Courier New" panose="02070309020205020404" pitchFamily="49" charset="0"/>
              </a:rPr>
              <a:t>	if (n &lt; 0) {</a:t>
            </a:r>
          </a:p>
          <a:p>
            <a:pPr marL="432" indent="0">
              <a:buNone/>
            </a:pPr>
            <a:r>
              <a:rPr lang="en-US" sz="1600" dirty="0">
                <a:latin typeface="Courier New" panose="02070309020205020404" pitchFamily="49" charset="0"/>
                <a:cs typeface="Courier New" panose="02070309020205020404" pitchFamily="49" charset="0"/>
              </a:rPr>
              <a:t>	   throw new IllegalArgumentException(“negative n: “+n);</a:t>
            </a:r>
          </a:p>
          <a:p>
            <a:pPr marL="432" indent="0">
              <a:buNone/>
            </a:pPr>
            <a:r>
              <a:rPr lang="en-US" sz="1600" dirty="0">
                <a:latin typeface="Courier New" panose="02070309020205020404" pitchFamily="49" charset="0"/>
                <a:cs typeface="Courier New" panose="02070309020205020404" pitchFamily="49" charset="0"/>
              </a:rPr>
              <a:t>	} // no else needed for exceptions	</a:t>
            </a:r>
          </a:p>
          <a:p>
            <a:pPr marL="432" indent="0">
              <a:buNone/>
            </a:pPr>
            <a:r>
              <a:rPr lang="en-US" sz="1600" dirty="0">
                <a:latin typeface="Courier New" panose="02070309020205020404" pitchFamily="49" charset="0"/>
                <a:cs typeface="Courier New" panose="02070309020205020404" pitchFamily="49" charset="0"/>
              </a:rPr>
              <a:t>	int product = 1;</a:t>
            </a:r>
          </a:p>
          <a:p>
            <a:pPr marL="432" indent="0">
              <a:buNone/>
            </a:pPr>
            <a:r>
              <a:rPr lang="en-US" sz="1600" dirty="0">
                <a:latin typeface="Courier New" panose="02070309020205020404" pitchFamily="49" charset="0"/>
                <a:cs typeface="Courier New" panose="02070309020205020404" pitchFamily="49" charset="0"/>
              </a:rPr>
              <a:t>	for (int i = 2; i &lt;= n; i++) {</a:t>
            </a:r>
          </a:p>
          <a:p>
            <a:pPr marL="432" indent="0">
              <a:buNone/>
            </a:pPr>
            <a:r>
              <a:rPr lang="en-US" sz="1600" dirty="0">
                <a:latin typeface="Courier New" panose="02070309020205020404" pitchFamily="49" charset="0"/>
                <a:cs typeface="Courier New" panose="02070309020205020404" pitchFamily="49" charset="0"/>
              </a:rPr>
              <a:t>	   product = product * I;</a:t>
            </a:r>
          </a:p>
          <a:p>
            <a:pPr marL="432" indent="0">
              <a:buNone/>
            </a:pPr>
            <a:r>
              <a:rPr lang="en-US" sz="1600" dirty="0">
                <a:latin typeface="Courier New" panose="02070309020205020404" pitchFamily="49" charset="0"/>
                <a:cs typeface="Courier New" panose="02070309020205020404" pitchFamily="49" charset="0"/>
              </a:rPr>
              <a:t>	}</a:t>
            </a:r>
          </a:p>
          <a:p>
            <a:pPr marL="432" indent="0">
              <a:buNone/>
            </a:pPr>
            <a:r>
              <a:rPr lang="en-US" sz="1600" dirty="0">
                <a:latin typeface="Courier New" panose="02070309020205020404" pitchFamily="49" charset="0"/>
                <a:cs typeface="Courier New" panose="02070309020205020404" pitchFamily="49" charset="0"/>
              </a:rPr>
              <a:t>	return product; }</a:t>
            </a:r>
            <a:endParaRPr lang="en-US" sz="1600" dirty="0"/>
          </a:p>
        </p:txBody>
      </p:sp>
    </p:spTree>
    <p:extLst>
      <p:ext uri="{BB962C8B-B14F-4D97-AF65-F5344CB8AC3E}">
        <p14:creationId xmlns:p14="http://schemas.microsoft.com/office/powerpoint/2010/main" val="4143984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Title 1"/>
          <p:cNvSpPr>
            <a:spLocks noGrp="1" noChangeArrowheads="1"/>
          </p:cNvSpPr>
          <p:nvPr>
            <p:ph type="title"/>
          </p:nvPr>
        </p:nvSpPr>
        <p:spPr>
          <a:xfrm>
            <a:off x="457200" y="215371"/>
            <a:ext cx="8229600" cy="767123"/>
          </a:xfrm>
        </p:spPr>
        <p:txBody>
          <a:bodyPr/>
          <a:lstStyle/>
          <a:p>
            <a:r>
              <a:rPr lang="en-US" altLang="en-US" sz="3600" dirty="0"/>
              <a:t>Keep an eye on return values</a:t>
            </a:r>
          </a:p>
        </p:txBody>
      </p:sp>
      <p:sp>
        <p:nvSpPr>
          <p:cNvPr id="2" name="Content Placeholder 2"/>
          <p:cNvSpPr>
            <a:spLocks noGrp="1"/>
          </p:cNvSpPr>
          <p:nvPr>
            <p:ph type="body" idx="1"/>
          </p:nvPr>
        </p:nvSpPr>
        <p:spPr>
          <a:xfrm>
            <a:off x="606286" y="1006813"/>
            <a:ext cx="8080513" cy="427383"/>
          </a:xfrm>
        </p:spPr>
        <p:txBody>
          <a:bodyPr/>
          <a:lstStyle/>
          <a:p>
            <a:r>
              <a:rPr lang="en-US" altLang="en-US" dirty="0">
                <a:solidFill>
                  <a:schemeClr val="tx1"/>
                </a:solidFill>
              </a:rPr>
              <a:t>What problems could happen in the following code?</a:t>
            </a:r>
          </a:p>
          <a:p>
            <a:endParaRPr lang="en-US" altLang="en-US" dirty="0">
              <a:solidFill>
                <a:schemeClr val="tx1"/>
              </a:solidFill>
            </a:endParaRPr>
          </a:p>
          <a:p>
            <a:endParaRPr lang="en-US" altLang="en-US" dirty="0">
              <a:solidFill>
                <a:schemeClr val="tx1"/>
              </a:solidFill>
            </a:endParaRPr>
          </a:p>
          <a:p>
            <a:endParaRPr lang="en-US" altLang="en-US" dirty="0">
              <a:solidFill>
                <a:schemeClr val="tx1"/>
              </a:solidFill>
            </a:endParaRPr>
          </a:p>
          <a:p>
            <a:endParaRPr lang="en-US" altLang="en-US" dirty="0">
              <a:solidFill>
                <a:schemeClr val="tx1"/>
              </a:solidFill>
            </a:endParaRPr>
          </a:p>
          <a:p>
            <a:endParaRPr lang="en-US" altLang="en-US" dirty="0">
              <a:solidFill>
                <a:schemeClr val="tx1"/>
              </a:solidFill>
            </a:endParaRPr>
          </a:p>
          <a:p>
            <a:r>
              <a:rPr lang="en-US" altLang="en-US" dirty="0">
                <a:solidFill>
                  <a:schemeClr val="tx1"/>
                </a:solidFill>
              </a:rPr>
              <a:t>If x &gt;y or x &lt; y, we’re fine.</a:t>
            </a:r>
          </a:p>
          <a:p>
            <a:r>
              <a:rPr lang="en-US" altLang="en-US" dirty="0">
                <a:solidFill>
                  <a:schemeClr val="tx1"/>
                </a:solidFill>
              </a:rPr>
              <a:t>But what if x = y? What gets returned?</a:t>
            </a:r>
          </a:p>
          <a:p>
            <a:r>
              <a:rPr lang="en-US" altLang="en-US" dirty="0">
                <a:solidFill>
                  <a:schemeClr val="tx1"/>
                </a:solidFill>
              </a:rPr>
              <a:t>Nothing!!! But we have to return something, so….</a:t>
            </a:r>
          </a:p>
        </p:txBody>
      </p:sp>
      <p:sp>
        <p:nvSpPr>
          <p:cNvPr id="6" name="TextBox 5">
            <a:extLst>
              <a:ext uri="{FF2B5EF4-FFF2-40B4-BE49-F238E27FC236}">
                <a16:creationId xmlns:a16="http://schemas.microsoft.com/office/drawing/2014/main" id="{1AA18BF0-8DE1-42C0-B55A-17E59E9659EB}"/>
              </a:ext>
            </a:extLst>
          </p:cNvPr>
          <p:cNvSpPr txBox="1"/>
          <p:nvPr/>
        </p:nvSpPr>
        <p:spPr>
          <a:xfrm>
            <a:off x="1245140" y="1848255"/>
            <a:ext cx="6011694" cy="2554545"/>
          </a:xfrm>
          <a:prstGeom prst="rect">
            <a:avLst/>
          </a:prstGeom>
          <a:noFill/>
        </p:spPr>
        <p:txBody>
          <a:bodyPr wrap="square" rtlCol="0">
            <a:spAutoFit/>
          </a:bodyPr>
          <a:lstStyle/>
          <a:p>
            <a:r>
              <a:rPr lang="en-US" sz="2000" dirty="0">
                <a:latin typeface="Courier New" panose="02070309020205020404" pitchFamily="49" charset="0"/>
                <a:cs typeface="Courier New" panose="02070309020205020404" pitchFamily="49" charset="0"/>
              </a:rPr>
              <a:t>public static int max(int x, int y) {</a:t>
            </a:r>
          </a:p>
          <a:p>
            <a:r>
              <a:rPr lang="en-US" sz="2000" dirty="0">
                <a:latin typeface="Courier New" panose="02070309020205020404" pitchFamily="49" charset="0"/>
                <a:cs typeface="Courier New" panose="02070309020205020404" pitchFamily="49" charset="0"/>
              </a:rPr>
              <a:t>   if (x &gt; y) {</a:t>
            </a:r>
          </a:p>
          <a:p>
            <a:r>
              <a:rPr lang="en-US" sz="2000" dirty="0">
                <a:latin typeface="Courier New" panose="02070309020205020404" pitchFamily="49" charset="0"/>
                <a:cs typeface="Courier New" panose="02070309020205020404" pitchFamily="49" charset="0"/>
              </a:rPr>
              <a:t>      return x;</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else {</a:t>
            </a:r>
          </a:p>
          <a:p>
            <a:r>
              <a:rPr lang="en-US" sz="2000" dirty="0">
                <a:latin typeface="Courier New" panose="02070309020205020404" pitchFamily="49" charset="0"/>
                <a:cs typeface="Courier New" panose="02070309020205020404" pitchFamily="49" charset="0"/>
              </a:rPr>
              <a:t>      return y;</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0166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animEffect transition="in" filter="fade">
                                      <p:cBhvr>
                                        <p:cTn id="17" dur="500"/>
                                        <p:tgtEl>
                                          <p:spTgt spid="2">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Title 1"/>
          <p:cNvSpPr>
            <a:spLocks noGrp="1" noChangeArrowheads="1"/>
          </p:cNvSpPr>
          <p:nvPr>
            <p:ph type="title"/>
          </p:nvPr>
        </p:nvSpPr>
        <p:spPr>
          <a:xfrm>
            <a:off x="457200" y="215371"/>
            <a:ext cx="8229600" cy="767123"/>
          </a:xfrm>
        </p:spPr>
        <p:txBody>
          <a:bodyPr/>
          <a:lstStyle/>
          <a:p>
            <a:r>
              <a:rPr lang="en-US" altLang="en-US" sz="3600" dirty="0"/>
              <a:t>Fix for max method</a:t>
            </a:r>
          </a:p>
        </p:txBody>
      </p:sp>
      <p:sp>
        <p:nvSpPr>
          <p:cNvPr id="2" name="Content Placeholder 2"/>
          <p:cNvSpPr>
            <a:spLocks noGrp="1"/>
          </p:cNvSpPr>
          <p:nvPr>
            <p:ph type="body" idx="1"/>
          </p:nvPr>
        </p:nvSpPr>
        <p:spPr>
          <a:xfrm>
            <a:off x="606286" y="1006813"/>
            <a:ext cx="8080513" cy="427383"/>
          </a:xfrm>
        </p:spPr>
        <p:txBody>
          <a:bodyPr/>
          <a:lstStyle/>
          <a:p>
            <a:r>
              <a:rPr lang="en-US" altLang="en-US" dirty="0">
                <a:solidFill>
                  <a:schemeClr val="tx1"/>
                </a:solidFill>
              </a:rPr>
              <a:t>This can be fixed without using an exception by doing this:</a:t>
            </a:r>
          </a:p>
          <a:p>
            <a:endParaRPr lang="en-US" altLang="en-US" dirty="0">
              <a:solidFill>
                <a:schemeClr val="tx1"/>
              </a:solidFill>
            </a:endParaRPr>
          </a:p>
          <a:p>
            <a:endParaRPr lang="en-US" altLang="en-US" dirty="0">
              <a:solidFill>
                <a:schemeClr val="tx1"/>
              </a:solidFill>
            </a:endParaRPr>
          </a:p>
          <a:p>
            <a:pPr marL="432" indent="0">
              <a:buNone/>
            </a:pPr>
            <a:endParaRPr lang="en-US" altLang="en-US" dirty="0">
              <a:solidFill>
                <a:schemeClr val="tx1"/>
              </a:solidFill>
            </a:endParaRPr>
          </a:p>
          <a:p>
            <a:r>
              <a:rPr lang="en-US" altLang="en-US" dirty="0">
                <a:solidFill>
                  <a:schemeClr val="tx1"/>
                </a:solidFill>
              </a:rPr>
              <a:t>If x &gt; y, x gets returned.</a:t>
            </a:r>
          </a:p>
          <a:p>
            <a:r>
              <a:rPr lang="en-US" altLang="en-US" dirty="0">
                <a:solidFill>
                  <a:schemeClr val="tx1"/>
                </a:solidFill>
              </a:rPr>
              <a:t>If x &lt; y or x = y, y gets returned.</a:t>
            </a:r>
          </a:p>
          <a:p>
            <a:r>
              <a:rPr lang="en-US" altLang="en-US" dirty="0">
                <a:solidFill>
                  <a:schemeClr val="tx1"/>
                </a:solidFill>
              </a:rPr>
              <a:t>If x and y are equal, it doesn’t matter which one gets returned.</a:t>
            </a:r>
          </a:p>
          <a:p>
            <a:r>
              <a:rPr lang="en-US" altLang="en-US" dirty="0">
                <a:solidFill>
                  <a:schemeClr val="tx1"/>
                </a:solidFill>
              </a:rPr>
              <a:t>These are examples of “defensive programming”.</a:t>
            </a:r>
          </a:p>
        </p:txBody>
      </p:sp>
      <p:sp>
        <p:nvSpPr>
          <p:cNvPr id="6" name="TextBox 5">
            <a:extLst>
              <a:ext uri="{FF2B5EF4-FFF2-40B4-BE49-F238E27FC236}">
                <a16:creationId xmlns:a16="http://schemas.microsoft.com/office/drawing/2014/main" id="{1AA18BF0-8DE1-42C0-B55A-17E59E9659EB}"/>
              </a:ext>
            </a:extLst>
          </p:cNvPr>
          <p:cNvSpPr txBox="1"/>
          <p:nvPr/>
        </p:nvSpPr>
        <p:spPr>
          <a:xfrm>
            <a:off x="1245140" y="1848255"/>
            <a:ext cx="6011694" cy="1938992"/>
          </a:xfrm>
          <a:prstGeom prst="rect">
            <a:avLst/>
          </a:prstGeom>
          <a:noFill/>
        </p:spPr>
        <p:txBody>
          <a:bodyPr wrap="square" rtlCol="0">
            <a:spAutoFit/>
          </a:bodyPr>
          <a:lstStyle/>
          <a:p>
            <a:r>
              <a:rPr lang="en-US" sz="2000" dirty="0">
                <a:latin typeface="Courier New" panose="02070309020205020404" pitchFamily="49" charset="0"/>
                <a:cs typeface="Courier New" panose="02070309020205020404" pitchFamily="49" charset="0"/>
              </a:rPr>
              <a:t>public static int max(int x, int y) {</a:t>
            </a:r>
          </a:p>
          <a:p>
            <a:r>
              <a:rPr lang="en-US" sz="2000" dirty="0">
                <a:latin typeface="Courier New" panose="02070309020205020404" pitchFamily="49" charset="0"/>
                <a:cs typeface="Courier New" panose="02070309020205020404" pitchFamily="49" charset="0"/>
              </a:rPr>
              <a:t>   if (x &gt; y) {</a:t>
            </a:r>
          </a:p>
          <a:p>
            <a:r>
              <a:rPr lang="en-US" sz="2000" dirty="0">
                <a:latin typeface="Courier New" panose="02070309020205020404" pitchFamily="49" charset="0"/>
                <a:cs typeface="Courier New" panose="02070309020205020404" pitchFamily="49" charset="0"/>
              </a:rPr>
              <a:t>      return x;</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return y;</a:t>
            </a:r>
          </a:p>
          <a:p>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3316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57200" y="215371"/>
            <a:ext cx="8229600" cy="824157"/>
          </a:xfrm>
          <a:solidFill>
            <a:srgbClr val="00B0F0"/>
          </a:solidFill>
        </p:spPr>
        <p:txBody>
          <a:bodyPr/>
          <a:lstStyle/>
          <a:p>
            <a:r>
              <a:rPr lang="en-US" sz="4400" dirty="0">
                <a:solidFill>
                  <a:schemeClr val="bg1"/>
                </a:solidFill>
              </a:rPr>
              <a:t>In-Class </a:t>
            </a:r>
            <a:r>
              <a:rPr lang="en-US" sz="4400">
                <a:solidFill>
                  <a:schemeClr val="bg1"/>
                </a:solidFill>
              </a:rPr>
              <a:t>Assignment 1</a:t>
            </a:r>
            <a:endParaRPr lang="en-US" sz="4400" dirty="0">
              <a:solidFill>
                <a:schemeClr val="bg1"/>
              </a:solidFill>
            </a:endParaRPr>
          </a:p>
        </p:txBody>
      </p:sp>
      <p:sp>
        <p:nvSpPr>
          <p:cNvPr id="3" name="Text Placeholder 2">
            <a:extLst>
              <a:ext uri="{FF2B5EF4-FFF2-40B4-BE49-F238E27FC236}">
                <a16:creationId xmlns:a16="http://schemas.microsoft.com/office/drawing/2014/main" id="{40C9E893-1012-412D-B50F-9330D4936BEA}"/>
              </a:ext>
            </a:extLst>
          </p:cNvPr>
          <p:cNvSpPr>
            <a:spLocks noGrp="1"/>
          </p:cNvSpPr>
          <p:nvPr>
            <p:ph type="body" idx="1"/>
          </p:nvPr>
        </p:nvSpPr>
        <p:spPr>
          <a:xfrm>
            <a:off x="457200" y="1052767"/>
            <a:ext cx="8229600" cy="5589862"/>
          </a:xfrm>
        </p:spPr>
        <p:txBody>
          <a:bodyPr/>
          <a:lstStyle/>
          <a:p>
            <a:r>
              <a:rPr lang="en-US" sz="1800" dirty="0"/>
              <a:t>Create the class </a:t>
            </a:r>
            <a:r>
              <a:rPr lang="en-US" sz="1800" b="1" dirty="0"/>
              <a:t>ACT</a:t>
            </a:r>
            <a:r>
              <a:rPr lang="en-US" sz="1800" dirty="0"/>
              <a:t> in BluJ</a:t>
            </a:r>
          </a:p>
          <a:p>
            <a:r>
              <a:rPr lang="en-US" sz="1800" dirty="0"/>
              <a:t>In the main program, do the following:</a:t>
            </a:r>
          </a:p>
          <a:p>
            <a:pPr lvl="1"/>
            <a:r>
              <a:rPr lang="en-US" sz="1800" dirty="0"/>
              <a:t>Declare a int variable named </a:t>
            </a:r>
            <a:r>
              <a:rPr lang="en-US" sz="1800" dirty="0">
                <a:latin typeface="Courier New" panose="02070309020205020404" pitchFamily="49" charset="0"/>
                <a:cs typeface="Courier New" panose="02070309020205020404" pitchFamily="49" charset="0"/>
              </a:rPr>
              <a:t>score</a:t>
            </a:r>
            <a:r>
              <a:rPr lang="en-US" sz="1800" dirty="0"/>
              <a:t>.</a:t>
            </a:r>
          </a:p>
          <a:p>
            <a:pPr lvl="1"/>
            <a:r>
              <a:rPr lang="en-US" sz="1800" dirty="0"/>
              <a:t>Create a Scanner object to be used for user input.</a:t>
            </a:r>
          </a:p>
          <a:p>
            <a:pPr lvl="1"/>
            <a:r>
              <a:rPr lang="en-US" sz="1800" dirty="0"/>
              <a:t>Prompt the user to enter an ACT score and store it in the score variable.</a:t>
            </a:r>
          </a:p>
          <a:p>
            <a:pPr lvl="1"/>
            <a:r>
              <a:rPr lang="en-US" sz="1800" dirty="0"/>
              <a:t>Use System.out.println that will display the score and rating returned from a method called rating.</a:t>
            </a:r>
          </a:p>
          <a:p>
            <a:pPr lvl="1"/>
            <a:r>
              <a:rPr lang="en-US" sz="1800" dirty="0"/>
              <a:t>In the rating method, which is of type String and has an integer parameter, do the following:</a:t>
            </a:r>
          </a:p>
          <a:p>
            <a:pPr lvl="2"/>
            <a:r>
              <a:rPr lang="en-US" sz="1800" dirty="0"/>
              <a:t>Throw an IllegalArgumentException if the score is less than 1 or larger than 36</a:t>
            </a:r>
          </a:p>
          <a:p>
            <a:pPr lvl="2"/>
            <a:r>
              <a:rPr lang="en-US" sz="1800" dirty="0"/>
              <a:t>Returns “not competitive” if the score is less than 15.</a:t>
            </a:r>
          </a:p>
          <a:p>
            <a:pPr lvl="2"/>
            <a:r>
              <a:rPr lang="en-US" sz="1800" dirty="0"/>
              <a:t>Returns “competitive” if the score is between 15 and 27.</a:t>
            </a:r>
          </a:p>
          <a:p>
            <a:pPr lvl="2"/>
            <a:r>
              <a:rPr lang="en-US" sz="1800" dirty="0"/>
              <a:t>Returns “</a:t>
            </a:r>
            <a:r>
              <a:rPr lang="en-US" sz="1800"/>
              <a:t>highly competitive” </a:t>
            </a:r>
            <a:r>
              <a:rPr lang="en-US" sz="1800" dirty="0"/>
              <a:t>if the score is more than 27.</a:t>
            </a:r>
          </a:p>
          <a:p>
            <a:pPr lvl="2"/>
            <a:endParaRPr lang="en-US" dirty="0"/>
          </a:p>
          <a:p>
            <a:pPr lvl="1"/>
            <a:endParaRPr lang="en-US" dirty="0"/>
          </a:p>
        </p:txBody>
      </p:sp>
    </p:spTree>
    <p:extLst>
      <p:ext uri="{BB962C8B-B14F-4D97-AF65-F5344CB8AC3E}">
        <p14:creationId xmlns:p14="http://schemas.microsoft.com/office/powerpoint/2010/main" val="191006267"/>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7463</TotalTime>
  <Words>624</Words>
  <Application>Microsoft Office PowerPoint</Application>
  <PresentationFormat>On-screen Show (4:3)</PresentationFormat>
  <Paragraphs>97</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Courier New</vt:lpstr>
      <vt:lpstr>Noto Sans Symbols</vt:lpstr>
      <vt:lpstr>Times New Roman</vt:lpstr>
      <vt:lpstr>Verdana</vt:lpstr>
      <vt:lpstr>508 Lecture</vt:lpstr>
      <vt:lpstr>Building Java Programs</vt:lpstr>
      <vt:lpstr>Methods with Conditional Execution</vt:lpstr>
      <vt:lpstr>Preconditions and Postconditions</vt:lpstr>
      <vt:lpstr>Factorial Example</vt:lpstr>
      <vt:lpstr>Preconditions and Postconditions</vt:lpstr>
      <vt:lpstr>Execptions</vt:lpstr>
      <vt:lpstr>Keep an eye on return values</vt:lpstr>
      <vt:lpstr>Fix for max method</vt:lpstr>
      <vt:lpstr>In-Class Assignment 1</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Java Programs, 4e</dc:title>
  <dc:subject>Engineering Computer Science</dc:subject>
  <dc:creator>Reges/Stepp</dc:creator>
  <cp:keywords>Engineering Computer Science</cp:keywords>
  <cp:lastModifiedBy>kmuldrow</cp:lastModifiedBy>
  <cp:revision>275</cp:revision>
  <dcterms:modified xsi:type="dcterms:W3CDTF">2019-03-24T22:24:20Z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