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handoutMasterIdLst>
    <p:handoutMasterId r:id="rId26"/>
  </p:handoutMasterIdLst>
  <p:sldIdLst>
    <p:sldId id="407" r:id="rId2"/>
    <p:sldId id="474" r:id="rId3"/>
    <p:sldId id="475" r:id="rId4"/>
    <p:sldId id="476" r:id="rId5"/>
    <p:sldId id="477" r:id="rId6"/>
    <p:sldId id="537" r:id="rId7"/>
    <p:sldId id="486" r:id="rId8"/>
    <p:sldId id="487" r:id="rId9"/>
    <p:sldId id="488" r:id="rId10"/>
    <p:sldId id="489" r:id="rId11"/>
    <p:sldId id="490" r:id="rId12"/>
    <p:sldId id="491" r:id="rId13"/>
    <p:sldId id="492" r:id="rId14"/>
    <p:sldId id="493" r:id="rId15"/>
    <p:sldId id="494" r:id="rId16"/>
    <p:sldId id="495" r:id="rId17"/>
    <p:sldId id="538" r:id="rId18"/>
    <p:sldId id="539" r:id="rId19"/>
    <p:sldId id="496" r:id="rId20"/>
    <p:sldId id="497" r:id="rId21"/>
    <p:sldId id="498" r:id="rId22"/>
    <p:sldId id="540" r:id="rId23"/>
    <p:sldId id="535" r:id="rId2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18" autoAdjust="0"/>
    <p:restoredTop sz="86454" autoAdjust="0"/>
  </p:normalViewPr>
  <p:slideViewPr>
    <p:cSldViewPr snapToGrid="0" snapToObjects="1">
      <p:cViewPr varScale="1">
        <p:scale>
          <a:sx n="72" d="100"/>
          <a:sy n="72" d="100"/>
        </p:scale>
        <p:origin x="1928" y="208"/>
      </p:cViewPr>
      <p:guideLst>
        <p:guide orient="horz" pos="2160"/>
        <p:guide pos="2880"/>
      </p:guideLst>
    </p:cSldViewPr>
  </p:slideViewPr>
  <p:outlineViewPr>
    <p:cViewPr>
      <p:scale>
        <a:sx n="33" d="100"/>
        <a:sy n="33" d="100"/>
      </p:scale>
      <p:origin x="0" y="-495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4/16/19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4589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23</a:t>
            </a:fld>
            <a:endParaRPr lang="en-US" dirty="0"/>
          </a:p>
        </p:txBody>
      </p:sp>
    </p:spTree>
    <p:extLst>
      <p:ext uri="{BB962C8B-B14F-4D97-AF65-F5344CB8AC3E}">
        <p14:creationId xmlns:p14="http://schemas.microsoft.com/office/powerpoint/2010/main" val="3951303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a:t>
            </a:r>
            <a:r>
              <a:rPr lang="en-US" altLang="en-US" sz="1200" b="0" dirty="0">
                <a:latin typeface="Verdana"/>
                <a:ea typeface="Verdana" panose="020B0604030504040204" pitchFamily="34" charset="0"/>
                <a:cs typeface="Verdana" panose="020B0604030504040204" pitchFamily="34" charset="0"/>
              </a:rPr>
              <a:t> Pearson Education, Inc. All Rights Reserved</a:t>
            </a:r>
          </a:p>
        </p:txBody>
      </p:sp>
      <p:sp>
        <p:nvSpPr>
          <p:cNvPr id="3" name="Content Placeholder 2"/>
          <p:cNvSpPr>
            <a:spLocks noGrp="1"/>
          </p:cNvSpPr>
          <p:nvPr>
            <p:ph sz="quarter" idx="13"/>
          </p:nvPr>
        </p:nvSpPr>
        <p:spPr>
          <a:xfrm>
            <a:off x="457200" y="1600200"/>
            <a:ext cx="8232775" cy="4525963"/>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8" name="Shape 26"/>
          <p:cNvSpPr txBox="1">
            <a:spLocks noGrp="1"/>
          </p:cNvSpPr>
          <p:nvPr>
            <p:ph type="body" idx="13" hasCustomPrompt="1"/>
          </p:nvPr>
        </p:nvSpPr>
        <p:spPr>
          <a:xfrm>
            <a:off x="457200" y="3027415"/>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0" name="Shape 26"/>
          <p:cNvSpPr txBox="1">
            <a:spLocks noGrp="1"/>
          </p:cNvSpPr>
          <p:nvPr>
            <p:ph type="body" idx="14" hasCustomPrompt="1"/>
          </p:nvPr>
        </p:nvSpPr>
        <p:spPr>
          <a:xfrm>
            <a:off x="457200" y="450845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1433627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3"/>
          </p:nvPr>
        </p:nvSpPr>
        <p:spPr>
          <a:xfrm>
            <a:off x="457200" y="1600200"/>
            <a:ext cx="8232775" cy="1425011"/>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quarter" idx="14"/>
          </p:nvPr>
        </p:nvSpPr>
        <p:spPr>
          <a:xfrm>
            <a:off x="457200" y="3291882"/>
            <a:ext cx="8232775" cy="103757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a:t>
            </a:r>
            <a:r>
              <a:rPr lang="en-US" altLang="en-US" sz="1200" b="0" dirty="0">
                <a:latin typeface="Verdana"/>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1329024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3"/>
          </p:nvPr>
        </p:nvSpPr>
        <p:spPr>
          <a:xfrm>
            <a:off x="457200" y="1600200"/>
            <a:ext cx="8232775" cy="1425011"/>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quarter" idx="14"/>
          </p:nvPr>
        </p:nvSpPr>
        <p:spPr>
          <a:xfrm>
            <a:off x="457200" y="3291882"/>
            <a:ext cx="8232775" cy="103757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sz="quarter" idx="15"/>
          </p:nvPr>
        </p:nvSpPr>
        <p:spPr>
          <a:xfrm>
            <a:off x="454025" y="4437866"/>
            <a:ext cx="8232775" cy="103757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a:t>
            </a:r>
            <a:r>
              <a:rPr lang="en-US" altLang="en-US" sz="1200" b="0" dirty="0">
                <a:latin typeface="Verdana"/>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1867783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3"/>
          </p:nvPr>
        </p:nvSpPr>
        <p:spPr>
          <a:xfrm>
            <a:off x="457200" y="1600200"/>
            <a:ext cx="8232775" cy="1425011"/>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quarter" idx="14"/>
          </p:nvPr>
        </p:nvSpPr>
        <p:spPr>
          <a:xfrm>
            <a:off x="454024" y="3122453"/>
            <a:ext cx="8232775" cy="103757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sz="quarter" idx="15"/>
          </p:nvPr>
        </p:nvSpPr>
        <p:spPr>
          <a:xfrm>
            <a:off x="457200" y="4250997"/>
            <a:ext cx="8232775" cy="103757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a:t>
            </a:r>
            <a:r>
              <a:rPr lang="en-US" altLang="en-US" sz="1200" b="0" dirty="0">
                <a:latin typeface="Verdana"/>
                <a:ea typeface="Verdana" panose="020B0604030504040204" pitchFamily="34" charset="0"/>
                <a:cs typeface="Verdana" panose="020B0604030504040204" pitchFamily="34" charset="0"/>
              </a:rPr>
              <a:t> Pearson Education, Inc. All Rights Reserved</a:t>
            </a:r>
          </a:p>
        </p:txBody>
      </p:sp>
      <p:sp>
        <p:nvSpPr>
          <p:cNvPr id="11" name="Content Placeholder 2"/>
          <p:cNvSpPr>
            <a:spLocks noGrp="1"/>
          </p:cNvSpPr>
          <p:nvPr>
            <p:ph sz="quarter" idx="16"/>
          </p:nvPr>
        </p:nvSpPr>
        <p:spPr>
          <a:xfrm>
            <a:off x="454023" y="4448398"/>
            <a:ext cx="8232775" cy="103757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86084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3"/>
          </p:nvPr>
        </p:nvSpPr>
        <p:spPr>
          <a:xfrm>
            <a:off x="457200" y="1600200"/>
            <a:ext cx="8232775" cy="43369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14"/>
          </p:nvPr>
        </p:nvSpPr>
        <p:spPr>
          <a:xfrm>
            <a:off x="457200" y="2162175"/>
            <a:ext cx="8305800" cy="434975"/>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p:cNvSpPr>
            <a:spLocks noGrp="1"/>
          </p:cNvSpPr>
          <p:nvPr>
            <p:ph sz="quarter" idx="15"/>
          </p:nvPr>
        </p:nvSpPr>
        <p:spPr>
          <a:xfrm>
            <a:off x="457200" y="2725738"/>
            <a:ext cx="8305800" cy="436562"/>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16"/>
          </p:nvPr>
        </p:nvSpPr>
        <p:spPr>
          <a:xfrm>
            <a:off x="457200" y="3338513"/>
            <a:ext cx="8396288" cy="455612"/>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6"/>
          <p:cNvSpPr>
            <a:spLocks noGrp="1"/>
          </p:cNvSpPr>
          <p:nvPr>
            <p:ph sz="quarter" idx="17"/>
          </p:nvPr>
        </p:nvSpPr>
        <p:spPr>
          <a:xfrm>
            <a:off x="457200" y="3900488"/>
            <a:ext cx="8396288" cy="422275"/>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7"/>
          <p:cNvSpPr>
            <a:spLocks noGrp="1"/>
          </p:cNvSpPr>
          <p:nvPr>
            <p:ph sz="quarter" idx="18"/>
          </p:nvPr>
        </p:nvSpPr>
        <p:spPr>
          <a:xfrm>
            <a:off x="457200" y="4464050"/>
            <a:ext cx="8396288" cy="355600"/>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8"/>
          <p:cNvSpPr>
            <a:spLocks noGrp="1"/>
          </p:cNvSpPr>
          <p:nvPr>
            <p:ph sz="quarter" idx="19"/>
          </p:nvPr>
        </p:nvSpPr>
        <p:spPr>
          <a:xfrm>
            <a:off x="457200" y="4975225"/>
            <a:ext cx="8396288" cy="357188"/>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9"/>
          <p:cNvSpPr>
            <a:spLocks noGrp="1"/>
          </p:cNvSpPr>
          <p:nvPr>
            <p:ph sz="quarter" idx="20"/>
          </p:nvPr>
        </p:nvSpPr>
        <p:spPr>
          <a:xfrm>
            <a:off x="457200" y="5540375"/>
            <a:ext cx="8464550" cy="392113"/>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a:t>
            </a:r>
            <a:r>
              <a:rPr lang="en-US" altLang="en-US" sz="1200" b="0" dirty="0">
                <a:latin typeface="Verdana"/>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1821545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buNone/>
              <a:defRPr/>
            </a:lvl1pPr>
          </a:lstStyle>
          <a:p>
            <a:pPr lvl="0"/>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a:t>
            </a:r>
            <a:r>
              <a:rPr lang="en-US" altLang="en-US" sz="1200" b="0" dirty="0">
                <a:latin typeface="Verdana"/>
                <a:ea typeface="Verdana" panose="020B0604030504040204" pitchFamily="34" charset="0"/>
                <a:cs typeface="Verdana" panose="020B0604030504040204" pitchFamily="34" charset="0"/>
              </a:rPr>
              <a:t> Pearson Education, Inc. All Rights Reserved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2989016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4091488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2">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64" r:id="rId2"/>
    <p:sldLayoutId id="2147483665" r:id="rId3"/>
    <p:sldLayoutId id="2147483674" r:id="rId4"/>
    <p:sldLayoutId id="2147483660" r:id="rId5"/>
    <p:sldLayoutId id="2147483651" r:id="rId6"/>
    <p:sldLayoutId id="2147483653" r:id="rId7"/>
    <p:sldLayoutId id="2147483670"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descr="Building Java Programs Fourth Edition by Reges and Stepp."/>
          <p:cNvSpPr txBox="1">
            <a:spLocks noGrp="1"/>
          </p:cNvSpPr>
          <p:nvPr>
            <p:ph type="title"/>
          </p:nvPr>
        </p:nvSpPr>
        <p:spPr>
          <a:xfrm>
            <a:off x="457200" y="215371"/>
            <a:ext cx="8229600" cy="520125"/>
          </a:xfrm>
          <a:prstGeom prst="rect">
            <a:avLst/>
          </a:prstGeom>
          <a:noFill/>
          <a:ln>
            <a:noFill/>
          </a:ln>
        </p:spPr>
        <p:txBody>
          <a:bodyPr lIns="0" tIns="0" rIns="0" bIns="0" anchor="t" anchorCtr="0">
            <a:noAutofit/>
          </a:bodyPr>
          <a:lstStyle/>
          <a:p>
            <a:pPr lvl="0">
              <a:buSzPct val="25000"/>
            </a:pPr>
            <a:r>
              <a:rPr lang="en-US" dirty="0"/>
              <a:t>Building Java Programs</a:t>
            </a:r>
          </a:p>
        </p:txBody>
      </p:sp>
      <p:sp>
        <p:nvSpPr>
          <p:cNvPr id="196" name="Text Placeholder 2"/>
          <p:cNvSpPr txBox="1">
            <a:spLocks noGrp="1"/>
          </p:cNvSpPr>
          <p:nvPr>
            <p:ph type="body" idx="1"/>
          </p:nvPr>
        </p:nvSpPr>
        <p:spPr>
          <a:xfrm>
            <a:off x="457200" y="826368"/>
            <a:ext cx="8229600" cy="478970"/>
          </a:xfrm>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a:buNone/>
            </a:pPr>
            <a:r>
              <a:rPr lang="en-US" dirty="0"/>
              <a:t>Fourth</a:t>
            </a:r>
            <a:r>
              <a:rPr lang="en-US" sz="2000" b="0" i="0" u="none" strike="noStrike" cap="none" dirty="0">
                <a:solidFill>
                  <a:srgbClr val="007FA3"/>
                </a:solidFill>
                <a:ea typeface="Arial"/>
                <a:cs typeface="Arial"/>
                <a:sym typeface="Arial"/>
              </a:rPr>
              <a:t> Edition</a:t>
            </a:r>
          </a:p>
        </p:txBody>
      </p:sp>
      <p:sp>
        <p:nvSpPr>
          <p:cNvPr id="198" name="Text Placeholder 3"/>
          <p:cNvSpPr txBox="1">
            <a:spLocks noGrp="1"/>
          </p:cNvSpPr>
          <p:nvPr>
            <p:ph type="body" idx="2"/>
          </p:nvPr>
        </p:nvSpPr>
        <p:spPr>
          <a:prstGeom prst="rect">
            <a:avLst/>
          </a:prstGeom>
          <a:noFill/>
          <a:ln>
            <a:noFill/>
          </a:ln>
        </p:spPr>
        <p:txBody>
          <a:bodyPr lIns="0" tIns="0" rIns="0" bIns="0" anchor="b" anchorCtr="0">
            <a:noAutofit/>
          </a:bodyPr>
          <a:lstStyle/>
          <a:p>
            <a:pPr marL="0" marR="0" lvl="0" indent="0" rtl="0">
              <a:spcBef>
                <a:spcPts val="0"/>
              </a:spcBef>
              <a:buClr>
                <a:srgbClr val="007FA3"/>
              </a:buClr>
              <a:buSzPct val="25000"/>
              <a:buFont typeface="Arial"/>
              <a:buNone/>
            </a:pPr>
            <a:r>
              <a:rPr lang="en-US" sz="3000" i="0" u="none" strike="noStrike" cap="none" dirty="0">
                <a:solidFill>
                  <a:schemeClr val="dk1"/>
                </a:solidFill>
                <a:ea typeface="Arial"/>
                <a:cs typeface="Arial"/>
                <a:sym typeface="Arial"/>
              </a:rPr>
              <a:t>Chapter </a:t>
            </a:r>
            <a:r>
              <a:rPr lang="en-US" dirty="0"/>
              <a:t>5</a:t>
            </a:r>
            <a:endParaRPr lang="en-US" sz="3000" i="0" u="none" strike="noStrike" cap="none" dirty="0">
              <a:solidFill>
                <a:schemeClr val="dk1"/>
              </a:solidFill>
              <a:ea typeface="Arial"/>
              <a:cs typeface="Arial"/>
              <a:sym typeface="Arial"/>
            </a:endParaRPr>
          </a:p>
        </p:txBody>
      </p:sp>
      <p:sp>
        <p:nvSpPr>
          <p:cNvPr id="199" name="Text Placeholder 4"/>
          <p:cNvSpPr txBox="1">
            <a:spLocks noGrp="1"/>
          </p:cNvSpPr>
          <p:nvPr>
            <p:ph type="body" idx="3"/>
          </p:nvPr>
        </p:nvSpPr>
        <p:spPr>
          <a:xfrm>
            <a:off x="5029200" y="3220278"/>
            <a:ext cx="3657600" cy="1182757"/>
          </a:xfrm>
          <a:prstGeom prst="rect">
            <a:avLst/>
          </a:prstGeom>
          <a:noFill/>
          <a:ln>
            <a:noFill/>
          </a:ln>
        </p:spPr>
        <p:txBody>
          <a:bodyPr lIns="0" tIns="0" rIns="0" bIns="0" anchor="t" anchorCtr="0">
            <a:noAutofit/>
          </a:bodyPr>
          <a:lstStyle/>
          <a:p>
            <a:r>
              <a:rPr lang="en-US" altLang="en-US" dirty="0"/>
              <a:t>Program Logic and Indefinite Loops</a:t>
            </a:r>
          </a:p>
        </p:txBody>
      </p:sp>
      <p:pic>
        <p:nvPicPr>
          <p:cNvPr id="8" name="Picture 5" descr="Front Cover: Building Java Programs Fourth Edition by Reges and Stepp."/>
          <p:cNvPicPr preferRelativeResize="0"/>
          <p:nvPr/>
        </p:nvPicPr>
        <p:blipFill>
          <a:blip r:embed="rId3">
            <a:extLst>
              <a:ext uri="{28A0092B-C50C-407E-A947-70E740481C1C}">
                <a14:useLocalDpi xmlns:a14="http://schemas.microsoft.com/office/drawing/2010/main" val="0"/>
              </a:ext>
            </a:extLst>
          </a:blip>
          <a:stretch>
            <a:fillRect/>
          </a:stretch>
        </p:blipFill>
        <p:spPr>
          <a:xfrm>
            <a:off x="900308" y="1600200"/>
            <a:ext cx="3506490" cy="4578192"/>
          </a:xfrm>
          <a:prstGeom prst="rect">
            <a:avLst/>
          </a:prstGeom>
        </p:spPr>
      </p:pic>
      <p:sp>
        <p:nvSpPr>
          <p:cNvPr id="2" name="Text Placeholder 6"/>
          <p:cNvSpPr>
            <a:spLocks noGrp="1"/>
          </p:cNvSpPr>
          <p:nvPr>
            <p:ph type="body" sz="quarter" idx="13"/>
          </p:nvPr>
        </p:nvSpPr>
        <p:spPr>
          <a:xfrm>
            <a:off x="1968500" y="6383338"/>
            <a:ext cx="6796088" cy="223837"/>
          </a:xfrm>
        </p:spPr>
        <p:txBody>
          <a:bodyPr/>
          <a:lstStyle/>
          <a:p>
            <a:pPr algn="r"/>
            <a:r>
              <a:rPr lang="en-US" altLang="en-US" sz="1200" dirty="0">
                <a:latin typeface="Verdana"/>
                <a:ea typeface="Verdana" panose="020B0604030504040204" pitchFamily="34" charset="0"/>
                <a:cs typeface="Verdana" panose="020B0604030504040204" pitchFamily="34" charset="0"/>
              </a:rPr>
              <a:t>Copyright © 2017, 2014, 2011 Pearson Education, Inc. All Rights Reserved</a:t>
            </a:r>
            <a:endParaRPr lang="en-US" sz="1200" dirty="0"/>
          </a:p>
        </p:txBody>
      </p:sp>
    </p:spTree>
    <p:extLst>
      <p:ext uri="{BB962C8B-B14F-4D97-AF65-F5344CB8AC3E}">
        <p14:creationId xmlns:p14="http://schemas.microsoft.com/office/powerpoint/2010/main" val="7985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Questions</a:t>
            </a:r>
          </a:p>
        </p:txBody>
      </p:sp>
      <p:sp>
        <p:nvSpPr>
          <p:cNvPr id="4" name="Content Placeholder 2"/>
          <p:cNvSpPr>
            <a:spLocks noGrp="1"/>
          </p:cNvSpPr>
          <p:nvPr>
            <p:ph sz="quarter" idx="13"/>
          </p:nvPr>
        </p:nvSpPr>
        <p:spPr>
          <a:xfrm>
            <a:off x="457200" y="1600201"/>
            <a:ext cx="8232775" cy="510446"/>
          </a:xfrm>
        </p:spPr>
        <p:txBody>
          <a:bodyPr/>
          <a:lstStyle/>
          <a:p>
            <a:r>
              <a:rPr lang="en-US" altLang="en-US" dirty="0">
                <a:solidFill>
                  <a:srgbClr val="000000"/>
                </a:solidFill>
              </a:rPr>
              <a:t>Given the following declaration, how would you get:</a:t>
            </a:r>
          </a:p>
        </p:txBody>
      </p:sp>
      <p:pic>
        <p:nvPicPr>
          <p:cNvPr id="7" name="Picture 3" descr="Computer code reads, random rand equals new random left parenthesis right parenthesis semicolon. "/>
          <p:cNvPicPr>
            <a:picLocks noChangeAspect="1"/>
          </p:cNvPicPr>
          <p:nvPr/>
        </p:nvPicPr>
        <p:blipFill>
          <a:blip r:embed="rId2"/>
          <a:stretch>
            <a:fillRect/>
          </a:stretch>
        </p:blipFill>
        <p:spPr>
          <a:xfrm>
            <a:off x="1943099" y="2209024"/>
            <a:ext cx="5257800" cy="390525"/>
          </a:xfrm>
          <a:prstGeom prst="rect">
            <a:avLst/>
          </a:prstGeom>
        </p:spPr>
      </p:pic>
      <p:sp>
        <p:nvSpPr>
          <p:cNvPr id="5" name="Content Placeholder 4"/>
          <p:cNvSpPr>
            <a:spLocks noGrp="1"/>
          </p:cNvSpPr>
          <p:nvPr>
            <p:ph sz="quarter" idx="14"/>
          </p:nvPr>
        </p:nvSpPr>
        <p:spPr>
          <a:xfrm>
            <a:off x="457200" y="2638146"/>
            <a:ext cx="8232775" cy="518790"/>
          </a:xfrm>
        </p:spPr>
        <p:txBody>
          <a:bodyPr/>
          <a:lstStyle/>
          <a:p>
            <a:pPr marL="740664" lvl="1"/>
            <a:r>
              <a:rPr lang="en-US" altLang="en-US" dirty="0">
                <a:solidFill>
                  <a:srgbClr val="000000"/>
                </a:solidFill>
              </a:rPr>
              <a:t>A random number between 1 and 47 inclusive?</a:t>
            </a:r>
          </a:p>
        </p:txBody>
      </p:sp>
      <p:pic>
        <p:nvPicPr>
          <p:cNvPr id="8" name="Picture 5" descr="I n t random 1 equals rand period next I n t left parenthesis 47 right parenthesis plus 1 semicolon. "/>
          <p:cNvPicPr>
            <a:picLocks noChangeAspect="1"/>
          </p:cNvPicPr>
          <p:nvPr/>
        </p:nvPicPr>
        <p:blipFill>
          <a:blip r:embed="rId3"/>
          <a:stretch>
            <a:fillRect/>
          </a:stretch>
        </p:blipFill>
        <p:spPr>
          <a:xfrm>
            <a:off x="1128711" y="3256979"/>
            <a:ext cx="6886575" cy="504825"/>
          </a:xfrm>
          <a:prstGeom prst="rect">
            <a:avLst/>
          </a:prstGeom>
        </p:spPr>
      </p:pic>
      <p:sp>
        <p:nvSpPr>
          <p:cNvPr id="6" name="Content Placeholder 6"/>
          <p:cNvSpPr>
            <a:spLocks noGrp="1"/>
          </p:cNvSpPr>
          <p:nvPr>
            <p:ph sz="quarter" idx="15"/>
          </p:nvPr>
        </p:nvSpPr>
        <p:spPr>
          <a:xfrm>
            <a:off x="457200" y="3864687"/>
            <a:ext cx="8232775" cy="518686"/>
          </a:xfrm>
        </p:spPr>
        <p:txBody>
          <a:bodyPr/>
          <a:lstStyle/>
          <a:p>
            <a:pPr marL="740664" lvl="1"/>
            <a:r>
              <a:rPr lang="en-US" altLang="en-US" dirty="0"/>
              <a:t>A random number between 23 and 30 inclusive?</a:t>
            </a:r>
          </a:p>
        </p:txBody>
      </p:sp>
      <p:pic>
        <p:nvPicPr>
          <p:cNvPr id="9" name="Picture 7" descr="I n t random 2 equals rand period next I n t left parenthesis 8 right parenthesis plus 23 semicolon."/>
          <p:cNvPicPr>
            <a:picLocks noChangeAspect="1"/>
          </p:cNvPicPr>
          <p:nvPr/>
        </p:nvPicPr>
        <p:blipFill>
          <a:blip r:embed="rId4"/>
          <a:stretch>
            <a:fillRect/>
          </a:stretch>
        </p:blipFill>
        <p:spPr>
          <a:xfrm>
            <a:off x="1142999" y="4492744"/>
            <a:ext cx="6858000" cy="409575"/>
          </a:xfrm>
          <a:prstGeom prst="rect">
            <a:avLst/>
          </a:prstGeom>
        </p:spPr>
      </p:pic>
      <p:sp>
        <p:nvSpPr>
          <p:cNvPr id="11" name="Content Placeholder 8"/>
          <p:cNvSpPr>
            <a:spLocks noGrp="1"/>
          </p:cNvSpPr>
          <p:nvPr>
            <p:ph sz="quarter" idx="16"/>
          </p:nvPr>
        </p:nvSpPr>
        <p:spPr>
          <a:xfrm>
            <a:off x="457200" y="5093964"/>
            <a:ext cx="8232775" cy="429669"/>
          </a:xfrm>
        </p:spPr>
        <p:txBody>
          <a:bodyPr/>
          <a:lstStyle/>
          <a:p>
            <a:pPr marL="740664" lvl="1"/>
            <a:r>
              <a:rPr lang="en-US" altLang="en-US" dirty="0">
                <a:solidFill>
                  <a:srgbClr val="000000"/>
                </a:solidFill>
              </a:rPr>
              <a:t>A random even number between 4 and 12 inclusive?</a:t>
            </a:r>
          </a:p>
        </p:txBody>
      </p:sp>
      <p:pic>
        <p:nvPicPr>
          <p:cNvPr id="10" name="Picture 9" descr="I n t random 3 equals rand period next I n t left parenthesis 5 right parenthesis asterisk 2 plus 4 semicolon."/>
          <p:cNvPicPr>
            <a:picLocks noChangeAspect="1"/>
          </p:cNvPicPr>
          <p:nvPr/>
        </p:nvPicPr>
        <p:blipFill>
          <a:blip r:embed="rId5"/>
          <a:stretch>
            <a:fillRect/>
          </a:stretch>
        </p:blipFill>
        <p:spPr>
          <a:xfrm>
            <a:off x="895349" y="5633004"/>
            <a:ext cx="7353300" cy="419100"/>
          </a:xfrm>
          <a:prstGeom prst="rect">
            <a:avLst/>
          </a:prstGeom>
        </p:spPr>
      </p:pic>
    </p:spTree>
    <p:extLst>
      <p:ext uri="{BB962C8B-B14F-4D97-AF65-F5344CB8AC3E}">
        <p14:creationId xmlns:p14="http://schemas.microsoft.com/office/powerpoint/2010/main" val="1879114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Random and Other Types</a:t>
            </a:r>
            <a:endParaRPr lang="en-US" dirty="0"/>
          </a:p>
        </p:txBody>
      </p:sp>
      <p:sp>
        <p:nvSpPr>
          <p:cNvPr id="4" name="Content Placeholder 2"/>
          <p:cNvSpPr>
            <a:spLocks noGrp="1"/>
          </p:cNvSpPr>
          <p:nvPr>
            <p:ph sz="quarter" idx="13"/>
          </p:nvPr>
        </p:nvSpPr>
        <p:spPr>
          <a:xfrm>
            <a:off x="457200" y="1600200"/>
            <a:ext cx="8232775" cy="874643"/>
          </a:xfrm>
        </p:spPr>
        <p:txBody>
          <a:bodyPr/>
          <a:lstStyle/>
          <a:p>
            <a:r>
              <a:rPr lang="en-US" altLang="en-US" sz="2200" b="1" dirty="0"/>
              <a:t>nextDouble</a:t>
            </a:r>
            <a:r>
              <a:rPr lang="en-US" altLang="en-US" sz="2200" dirty="0"/>
              <a:t> method returns a double between 0.0 - 1.0</a:t>
            </a:r>
          </a:p>
          <a:p>
            <a:pPr marL="639763" lvl="1" indent="-246063"/>
            <a:r>
              <a:rPr lang="en-US" altLang="en-US" sz="2200" dirty="0"/>
              <a:t>Example: Get a random G</a:t>
            </a:r>
            <a:r>
              <a:rPr lang="en-US" altLang="en-US" sz="100" dirty="0"/>
              <a:t> </a:t>
            </a:r>
            <a:r>
              <a:rPr lang="en-US" altLang="en-US" sz="2200" dirty="0"/>
              <a:t>P</a:t>
            </a:r>
            <a:r>
              <a:rPr lang="en-US" altLang="en-US" sz="100" dirty="0"/>
              <a:t> </a:t>
            </a:r>
            <a:r>
              <a:rPr lang="en-US" altLang="en-US" sz="2200" dirty="0"/>
              <a:t>A value between 1.5 and 4.0:</a:t>
            </a:r>
          </a:p>
        </p:txBody>
      </p:sp>
      <p:pic>
        <p:nvPicPr>
          <p:cNvPr id="7" name="Picture 3" descr="Computer code reads, double random g p a equals rand period next double left parenthesis right parenthesis asterisk 2 period 5 plus 1 period 5 semicolon."/>
          <p:cNvPicPr>
            <a:picLocks noChangeAspect="1"/>
          </p:cNvPicPr>
          <p:nvPr/>
        </p:nvPicPr>
        <p:blipFill>
          <a:blip r:embed="rId2"/>
          <a:stretch>
            <a:fillRect/>
          </a:stretch>
        </p:blipFill>
        <p:spPr>
          <a:xfrm>
            <a:off x="743220" y="2630833"/>
            <a:ext cx="7382864" cy="316757"/>
          </a:xfrm>
          <a:prstGeom prst="rect">
            <a:avLst/>
          </a:prstGeom>
        </p:spPr>
      </p:pic>
      <p:sp>
        <p:nvSpPr>
          <p:cNvPr id="5" name="Content Placeholder 4"/>
          <p:cNvSpPr>
            <a:spLocks noGrp="1"/>
          </p:cNvSpPr>
          <p:nvPr>
            <p:ph sz="quarter" idx="14"/>
          </p:nvPr>
        </p:nvSpPr>
        <p:spPr>
          <a:xfrm>
            <a:off x="457200" y="3136086"/>
            <a:ext cx="8232775" cy="817180"/>
          </a:xfrm>
        </p:spPr>
        <p:txBody>
          <a:bodyPr/>
          <a:lstStyle/>
          <a:p>
            <a:r>
              <a:rPr lang="en-US" altLang="en-US" sz="2200" dirty="0"/>
              <a:t>Any set of possible values can be mapped to integers</a:t>
            </a:r>
          </a:p>
          <a:p>
            <a:pPr marL="639763" lvl="1" indent="-246063">
              <a:lnSpc>
                <a:spcPct val="90000"/>
              </a:lnSpc>
            </a:pPr>
            <a:r>
              <a:rPr lang="en-US" altLang="en-US" sz="2200" dirty="0"/>
              <a:t>code to randomly play Rock-Paper-Scissors:</a:t>
            </a:r>
          </a:p>
        </p:txBody>
      </p:sp>
      <p:pic>
        <p:nvPicPr>
          <p:cNvPr id="11" name="Picture 5" descr="Computer code has 8 lines. The lines read as follows. Line 1. I n t, r equals rand period next I n t left parenthesis 3 right parenthesis semicolon. Line 2. if left parenthesis r equals equals 0 right parenthesis left brace. Line 3, indented once. System period out period print l n left parenthesis double quote Rock double quote right parenthesis semicolon. Line 4. right brace else if left parenthesis r equals equals 1 right parenthesis left brace. Line 5, indented once. System period out period print l n left parenthesis double quote Paper double quote right parenthesis semicolon. Line 6. right brace else left brace forward slash forward slash r equals equals 2. Line 7, indented once. System period out period print l n left parenthesis double quote Scissors double quote right parenthesis semicolon. Line 8. right brace."/>
          <p:cNvPicPr>
            <a:picLocks noChangeAspect="1"/>
          </p:cNvPicPr>
          <p:nvPr/>
        </p:nvPicPr>
        <p:blipFill>
          <a:blip r:embed="rId3"/>
          <a:stretch>
            <a:fillRect/>
          </a:stretch>
        </p:blipFill>
        <p:spPr>
          <a:xfrm>
            <a:off x="1788499" y="4141762"/>
            <a:ext cx="5292306" cy="2190427"/>
          </a:xfrm>
          <a:prstGeom prst="rect">
            <a:avLst/>
          </a:prstGeom>
        </p:spPr>
      </p:pic>
    </p:spTree>
    <p:extLst>
      <p:ext uri="{BB962C8B-B14F-4D97-AF65-F5344CB8AC3E}">
        <p14:creationId xmlns:p14="http://schemas.microsoft.com/office/powerpoint/2010/main" val="595219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Question 1</a:t>
            </a:r>
          </a:p>
        </p:txBody>
      </p:sp>
      <p:sp>
        <p:nvSpPr>
          <p:cNvPr id="4" name="Content Placeholder 3"/>
          <p:cNvSpPr>
            <a:spLocks noGrp="1"/>
          </p:cNvSpPr>
          <p:nvPr>
            <p:ph sz="quarter" idx="13"/>
          </p:nvPr>
        </p:nvSpPr>
        <p:spPr/>
        <p:txBody>
          <a:bodyPr/>
          <a:lstStyle/>
          <a:p>
            <a:r>
              <a:rPr lang="en-US" altLang="en-US" dirty="0"/>
              <a:t>Write a program that simulates rolling of two 6-sided dice until their combined result comes up as 7.</a:t>
            </a:r>
          </a:p>
          <a:p>
            <a:pPr marL="639763" lvl="1" indent="-246063">
              <a:lnSpc>
                <a:spcPct val="80000"/>
              </a:lnSpc>
              <a:buFontTx/>
              <a:buNone/>
            </a:pPr>
            <a:r>
              <a:rPr lang="en-US" altLang="en-US" dirty="0"/>
              <a:t>2 + 4 = 6</a:t>
            </a:r>
          </a:p>
          <a:p>
            <a:pPr marL="639763" lvl="1" indent="-246063">
              <a:lnSpc>
                <a:spcPct val="80000"/>
              </a:lnSpc>
              <a:buFontTx/>
              <a:buNone/>
            </a:pPr>
            <a:r>
              <a:rPr lang="en-US" altLang="en-US" dirty="0"/>
              <a:t>3 + 5 = 8</a:t>
            </a:r>
          </a:p>
          <a:p>
            <a:pPr marL="639763" lvl="1" indent="-246063">
              <a:lnSpc>
                <a:spcPct val="80000"/>
              </a:lnSpc>
              <a:buFontTx/>
              <a:buNone/>
            </a:pPr>
            <a:r>
              <a:rPr lang="en-US" altLang="en-US" dirty="0"/>
              <a:t>5 + 6 = 11</a:t>
            </a:r>
          </a:p>
          <a:p>
            <a:pPr marL="639763" lvl="1" indent="-246063">
              <a:lnSpc>
                <a:spcPct val="80000"/>
              </a:lnSpc>
              <a:buFontTx/>
              <a:buNone/>
            </a:pPr>
            <a:r>
              <a:rPr lang="en-US" altLang="en-US" dirty="0"/>
              <a:t>1 + 1 = 2</a:t>
            </a:r>
          </a:p>
          <a:p>
            <a:pPr marL="639763" lvl="1" indent="-246063">
              <a:lnSpc>
                <a:spcPct val="80000"/>
              </a:lnSpc>
              <a:buFontTx/>
              <a:buNone/>
            </a:pPr>
            <a:r>
              <a:rPr lang="en-US" altLang="en-US" dirty="0"/>
              <a:t>4 + 3 = 7</a:t>
            </a:r>
          </a:p>
          <a:p>
            <a:pPr marL="639763" lvl="1" indent="-246063">
              <a:lnSpc>
                <a:spcPct val="80000"/>
              </a:lnSpc>
              <a:buFontTx/>
              <a:buNone/>
            </a:pPr>
            <a:r>
              <a:rPr lang="en-US" altLang="en-US" dirty="0"/>
              <a:t>You won after 5 tries!</a:t>
            </a:r>
          </a:p>
        </p:txBody>
      </p:sp>
    </p:spTree>
    <p:extLst>
      <p:ext uri="{BB962C8B-B14F-4D97-AF65-F5344CB8AC3E}">
        <p14:creationId xmlns:p14="http://schemas.microsoft.com/office/powerpoint/2010/main" val="904760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Answer 1</a:t>
            </a:r>
          </a:p>
        </p:txBody>
      </p:sp>
      <p:pic>
        <p:nvPicPr>
          <p:cNvPr id="4" name="Picture 2" descr="Computer code has 18 lines. The lines read as follows. Line 1. forward slash forward slash Rolls two dice until a sum of 7 is reached period. Line 2. import java period u t i l period asterisk semicolon. Line 3. public class Dice left brace. Line 4, indented once. public static void main left parenthesis String left bracket right bracket a r g s right parenthesis left brace. Line 5, indented twice. Random rand equals new Random left parenthesis right parenthesis semicolon. Line 6, indented twice. I n t tries equals 0 semicolon. Line 7, indented twice. I n t sum equals 0 semicolon. Line 8, indented twice. while left parenthesis sum exclamation point equals 7 right parenthesis left brace. Line 9, indented 3 times. forward slash forward slash roll the dice once period. Line 10, indented 3 times. I n t roll 1 equals rand period next I n t left parenthesis 6 right parenthesis plus 1 semicolon. Line 11, indented 3 times. I n t roll 2 equals rand period next I n t left parenthesis 6 right parenthesis plus 1 semicolon. Line 12, indented 3 times. sum equals roll 1 plus roll 2 semicolon. Line 13, indented 3 times. System period out period print l n left parenthesis roll 1 plus double quote plus double quote plus roll 2 plus double quote equals double quote plus sum right parenthesis semicolon. Line 14, indented 3 times. tries plus plus semicolon. Line 15, indented twice. right brace. Line 16, indented twice. System period out period print l n left parenthesis double quote You won after double quote plus tries plus double quote tries exclamation point double quote right parenthesis semicolon. Line 17, indented once. right brace. Line 18. right brace."/>
          <p:cNvPicPr>
            <a:picLocks noChangeAspect="1"/>
          </p:cNvPicPr>
          <p:nvPr/>
        </p:nvPicPr>
        <p:blipFill>
          <a:blip r:embed="rId2"/>
          <a:stretch>
            <a:fillRect/>
          </a:stretch>
        </p:blipFill>
        <p:spPr>
          <a:xfrm>
            <a:off x="605631" y="1616794"/>
            <a:ext cx="7932738" cy="4532993"/>
          </a:xfrm>
          <a:prstGeom prst="rect">
            <a:avLst/>
          </a:prstGeom>
        </p:spPr>
      </p:pic>
    </p:spTree>
    <p:extLst>
      <p:ext uri="{BB962C8B-B14F-4D97-AF65-F5344CB8AC3E}">
        <p14:creationId xmlns:p14="http://schemas.microsoft.com/office/powerpoint/2010/main" val="3789833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Question 2</a:t>
            </a:r>
          </a:p>
        </p:txBody>
      </p:sp>
      <p:sp>
        <p:nvSpPr>
          <p:cNvPr id="5" name="Content Placeholder 4"/>
          <p:cNvSpPr>
            <a:spLocks noGrp="1"/>
          </p:cNvSpPr>
          <p:nvPr>
            <p:ph sz="quarter" idx="13"/>
          </p:nvPr>
        </p:nvSpPr>
        <p:spPr>
          <a:xfrm>
            <a:off x="457200" y="1600200"/>
            <a:ext cx="8232775" cy="1540565"/>
          </a:xfrm>
        </p:spPr>
        <p:txBody>
          <a:bodyPr/>
          <a:lstStyle/>
          <a:p>
            <a:r>
              <a:rPr lang="en-US" altLang="en-US" sz="2000" dirty="0"/>
              <a:t>Write a program that plays an adding game.</a:t>
            </a:r>
          </a:p>
          <a:p>
            <a:pPr marL="740664" lvl="1"/>
            <a:r>
              <a:rPr lang="en-US" altLang="en-US" sz="2000" dirty="0"/>
              <a:t>Ask user to solve random adding problems with 2-5 numbers.</a:t>
            </a:r>
          </a:p>
          <a:p>
            <a:pPr marL="740664" lvl="1"/>
            <a:r>
              <a:rPr lang="en-US" altLang="en-US" sz="2000" dirty="0"/>
              <a:t>The user gets 1 point for a correct answer, 0 for incorrect.</a:t>
            </a:r>
          </a:p>
          <a:p>
            <a:pPr marL="740664" lvl="1"/>
            <a:r>
              <a:rPr lang="en-US" altLang="en-US" sz="2000" dirty="0"/>
              <a:t>The program stops after 3 incorrect answers.</a:t>
            </a:r>
            <a:endParaRPr lang="en-US" altLang="en-US" sz="2000" dirty="0">
              <a:latin typeface="Courier New" panose="02070309020205020404" pitchFamily="49" charset="0"/>
            </a:endParaRPr>
          </a:p>
        </p:txBody>
      </p:sp>
      <p:pic>
        <p:nvPicPr>
          <p:cNvPr id="4" name="Picture 3" descr="Computer code output has 10 lines. The lines read as follows. Line 1. 4 plus 10 plus 3 plus 10 equals 27. Line 2. 9 plus 2 equals 11. Line 3. 8 plus 6 plus 7 plus 9 equals 25. Line 4. Wrong exclamation point The answer was 30. Line 5. 5 plus 9 equals 13. Line 6. Wrong exclamation point The answer was 14. Line 7. 4 plus 9 plus 9 equals 22. Line 8. 3 plus 1 plus 7 plus 2 equals 13. Line 9. 4 plus 2 plus 10 plus 9 plus 7 equals 42. Line 10. Wrong exclamation point The answer was 32 You earned 4 total points period."/>
          <p:cNvPicPr>
            <a:picLocks noChangeAspect="1"/>
          </p:cNvPicPr>
          <p:nvPr/>
        </p:nvPicPr>
        <p:blipFill>
          <a:blip r:embed="rId2"/>
          <a:stretch>
            <a:fillRect/>
          </a:stretch>
        </p:blipFill>
        <p:spPr>
          <a:xfrm>
            <a:off x="2760545" y="3351551"/>
            <a:ext cx="3622910" cy="2829463"/>
          </a:xfrm>
          <a:prstGeom prst="rect">
            <a:avLst/>
          </a:prstGeom>
        </p:spPr>
      </p:pic>
    </p:spTree>
    <p:extLst>
      <p:ext uri="{BB962C8B-B14F-4D97-AF65-F5344CB8AC3E}">
        <p14:creationId xmlns:p14="http://schemas.microsoft.com/office/powerpoint/2010/main" val="2020649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Answer</a:t>
            </a:r>
          </a:p>
        </p:txBody>
      </p:sp>
      <p:pic>
        <p:nvPicPr>
          <p:cNvPr id="3" name="Picture 2" descr="Computer code has 42 lines. The lines read as follows. Line 1. forward slash forward slash Asks the user to do adding problems and scores them period. Line 2. import java period u t I l period asterisk semicolon. Line 3. public class Adding Game left brace. Line 4, indented once. public static void main left parenthesis String left bracket right bracket a r g s right parenthesis left brace. Line 5, indented twice. Scanner console equals new Scanner left parenthesis System period in right parenthesis semicolon. Line 6, indented twice. Random rand equals new Random left parenthesis right parenthesis semicolon. Line 7, indented twice. forward slash forward slash play until user gets 3 wrong. Line 8, indented twice. I n t points equals 0 semicolon. Line 9, indented twice. I n t wrong equals 0 semicolon. Line 10, indented twice. while left parenthesis wrong left angle bracket 3 right parenthesis left brace. Line 11, indented 3 times. I n t result equals play left parenthesis console comma rand right parenthesis semicolon forward slash forward slash play one game. Line 12, indented 3 times. if left parenthesis result right angle bracket 0 right parenthesis left brace. Line 13, indented 4 times. points plus plus semicolon. Line 14, indented 3 times. right brace else left brace. Line 15, indented 4 times. wrong plus plus semicolon. Line 16, indented 3 times. right brace. Line 17, indented twice. right brace. Line 18, indented twice. System period out period print l n left parenthesis double quote You earned double quote plus points plus double quote total points period double quote right parenthesis semicolon. Line 19, indented once. right brace."/>
          <p:cNvPicPr>
            <a:picLocks noChangeAspect="1"/>
          </p:cNvPicPr>
          <p:nvPr/>
        </p:nvPicPr>
        <p:blipFill>
          <a:blip r:embed="rId2"/>
          <a:stretch>
            <a:fillRect/>
          </a:stretch>
        </p:blipFill>
        <p:spPr>
          <a:xfrm>
            <a:off x="465052" y="1616811"/>
            <a:ext cx="8003476" cy="4497118"/>
          </a:xfrm>
          <a:prstGeom prst="rect">
            <a:avLst/>
          </a:prstGeom>
        </p:spPr>
      </p:pic>
    </p:spTree>
    <p:extLst>
      <p:ext uri="{BB962C8B-B14F-4D97-AF65-F5344CB8AC3E}">
        <p14:creationId xmlns:p14="http://schemas.microsoft.com/office/powerpoint/2010/main" val="3477541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Answer 2</a:t>
            </a:r>
          </a:p>
        </p:txBody>
      </p:sp>
      <p:pic>
        <p:nvPicPr>
          <p:cNvPr id="4" name="Picture 2" descr="The code is continued. Line 20, indented once. forward slash forward slash Builds one addition problem and presents it to the user period. Line 21, indented once. forward slash forward slash Returns 1 point if you get it right comma 0 if wrong period. Line 22, indented once. public static I n t play left parenthesis Scanner console comma Random rand right parenthesis left brace. Line 23, indented twice. forward slash forward slash print the operands being added comma and sum them. Line 24, indented twice. I n t operands equals rand period next I n t left parenthesis 4 right parenthesis plus 2 semicolon. Line 25, indented twice. I n t sum equals rand period next I n t left parenthesis 10 right parenthesis plus 1 semicolon. Line 26, indented twice. System period out period print left parenthesis sum right parenthesis semicolon. Line 27, indented twice. for left parenthesis I n t, i equals 2 semicolon i left angle bracket equals operands semicolon i plus plus right parenthesis. Line 28, indented 3 times. left brace I n t, n equals rand period next I n t left parenthesis 10 right parenthesis plus 1 semicolon. Line 29, indented 3 times. sum plus equals n semicolon. Line 30, indented 3 times. System period out period print left parenthesis double quote plus double quote plus n right parenthesis semicolon. Line 31, indented twice. right brace. Line 32, indented twice. System period out period print left parenthesis double quote equals double quote right parenthesis semicolon. Line 33, indented twice. forward slash forward slash read user's guess and report whether it was correct period. Line 34, indented twice. I n t guess equals console period next I n t left parenthesis right parenthesis semicolon. Line 35, indented twice. if left parenthesis guess equals equals sum right parenthesis left brace. Line 36, indented 3 times. return 1 semicolon. Line 37, indented twice. right brace else left brace. Line 38, indented 3 times. System period out period print l n left parenthesis double quote Wrong exclamation point The answer was double quote plus total right parenthesis semicolon. Line 39, indented 3 times. return 0 semicolon. Line 40, indented twice. right brace. Line 41, indented once. right brace. Line 42. right brace."/>
          <p:cNvPicPr>
            <a:picLocks noChangeAspect="1"/>
          </p:cNvPicPr>
          <p:nvPr/>
        </p:nvPicPr>
        <p:blipFill>
          <a:blip r:embed="rId2"/>
          <a:stretch>
            <a:fillRect/>
          </a:stretch>
        </p:blipFill>
        <p:spPr>
          <a:xfrm>
            <a:off x="466166" y="1610676"/>
            <a:ext cx="6660776" cy="4554493"/>
          </a:xfrm>
          <a:prstGeom prst="rect">
            <a:avLst/>
          </a:prstGeom>
        </p:spPr>
      </p:pic>
    </p:spTree>
    <p:extLst>
      <p:ext uri="{BB962C8B-B14F-4D97-AF65-F5344CB8AC3E}">
        <p14:creationId xmlns:p14="http://schemas.microsoft.com/office/powerpoint/2010/main" val="3241136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xfrm>
            <a:off x="457200" y="120121"/>
            <a:ext cx="8229600" cy="1097279"/>
          </a:xfrm>
          <a:solidFill>
            <a:srgbClr val="00B0F0"/>
          </a:solidFill>
        </p:spPr>
        <p:txBody>
          <a:bodyPr/>
          <a:lstStyle/>
          <a:p>
            <a:r>
              <a:rPr lang="en-US" sz="4400" dirty="0">
                <a:solidFill>
                  <a:schemeClr val="bg1"/>
                </a:solidFill>
              </a:rPr>
              <a:t>In-Class Assignment 1, Part 2</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sz="quarter" idx="13"/>
          </p:nvPr>
        </p:nvSpPr>
        <p:spPr>
          <a:xfrm>
            <a:off x="457200" y="1217400"/>
            <a:ext cx="8232775" cy="5192925"/>
          </a:xfrm>
        </p:spPr>
        <p:txBody>
          <a:bodyPr/>
          <a:lstStyle/>
          <a:p>
            <a:r>
              <a:rPr lang="en-US" sz="2000" dirty="0"/>
              <a:t>Add code to the main program in the class </a:t>
            </a:r>
            <a:r>
              <a:rPr lang="en-US" sz="2000" b="1" dirty="0"/>
              <a:t>Average</a:t>
            </a:r>
            <a:r>
              <a:rPr lang="en-US" sz="2000" dirty="0"/>
              <a:t> to do the following:</a:t>
            </a:r>
          </a:p>
          <a:p>
            <a:pPr lvl="1"/>
            <a:r>
              <a:rPr lang="en-US" sz="2000" dirty="0"/>
              <a:t>Set sum to 0.0 and count to 0</a:t>
            </a:r>
          </a:p>
          <a:p>
            <a:pPr lvl="1"/>
            <a:r>
              <a:rPr lang="en-US" sz="2000" dirty="0"/>
              <a:t>Declare a integer variable named </a:t>
            </a:r>
            <a:r>
              <a:rPr lang="en-US" sz="2000" b="1" dirty="0" err="1"/>
              <a:t>num</a:t>
            </a:r>
            <a:r>
              <a:rPr lang="en-US" sz="2000" dirty="0"/>
              <a:t> that will use random() to be initialized to a random number between 1 and 25</a:t>
            </a:r>
          </a:p>
          <a:p>
            <a:pPr lvl="1"/>
            <a:r>
              <a:rPr lang="en-US" sz="2000" dirty="0"/>
              <a:t>Set up a while loop to do the following, as long as </a:t>
            </a:r>
            <a:r>
              <a:rPr lang="en-US" sz="2000" dirty="0" err="1"/>
              <a:t>num</a:t>
            </a:r>
            <a:r>
              <a:rPr lang="en-US" sz="2000" dirty="0"/>
              <a:t> is </a:t>
            </a:r>
            <a:r>
              <a:rPr lang="en-US" sz="2000" b="1" dirty="0"/>
              <a:t>less than or equal to 22</a:t>
            </a:r>
            <a:r>
              <a:rPr lang="en-US" sz="2000" dirty="0"/>
              <a:t>:</a:t>
            </a:r>
          </a:p>
          <a:p>
            <a:pPr lvl="2"/>
            <a:r>
              <a:rPr lang="en-US" sz="2000" dirty="0"/>
              <a:t>Add </a:t>
            </a:r>
            <a:r>
              <a:rPr lang="en-US" sz="2000" dirty="0" err="1"/>
              <a:t>num</a:t>
            </a:r>
            <a:r>
              <a:rPr lang="en-US" sz="2000" dirty="0"/>
              <a:t> to the sum variable</a:t>
            </a:r>
          </a:p>
          <a:p>
            <a:pPr lvl="2"/>
            <a:r>
              <a:rPr lang="en-US" sz="2000" dirty="0"/>
              <a:t>Add 1 to the count variable</a:t>
            </a:r>
          </a:p>
          <a:p>
            <a:pPr lvl="2"/>
            <a:r>
              <a:rPr lang="en-US" sz="2000" dirty="0"/>
              <a:t>Use random() to give </a:t>
            </a:r>
            <a:r>
              <a:rPr lang="en-US" sz="2000" dirty="0" err="1"/>
              <a:t>num</a:t>
            </a:r>
            <a:r>
              <a:rPr lang="en-US" sz="2000" dirty="0"/>
              <a:t> a new value between 1 and 25 </a:t>
            </a:r>
          </a:p>
          <a:p>
            <a:pPr lvl="1"/>
            <a:r>
              <a:rPr lang="en-US" sz="2000" dirty="0"/>
              <a:t>After the loop is finished, use an if statement to either display the average if count is not 0 or a message saying “No Data” if count is 0.</a:t>
            </a:r>
          </a:p>
        </p:txBody>
      </p:sp>
    </p:spTree>
    <p:extLst>
      <p:ext uri="{BB962C8B-B14F-4D97-AF65-F5344CB8AC3E}">
        <p14:creationId xmlns:p14="http://schemas.microsoft.com/office/powerpoint/2010/main" val="1769602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Do-While Loops</a:t>
            </a:r>
          </a:p>
        </p:txBody>
      </p:sp>
    </p:spTree>
    <p:extLst>
      <p:ext uri="{BB962C8B-B14F-4D97-AF65-F5344CB8AC3E}">
        <p14:creationId xmlns:p14="http://schemas.microsoft.com/office/powerpoint/2010/main" val="1162419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do/while Loop</a:t>
            </a:r>
          </a:p>
        </p:txBody>
      </p:sp>
      <p:sp>
        <p:nvSpPr>
          <p:cNvPr id="5" name="Content Placeholder 2"/>
          <p:cNvSpPr>
            <a:spLocks noGrp="1"/>
          </p:cNvSpPr>
          <p:nvPr>
            <p:ph sz="quarter" idx="13"/>
          </p:nvPr>
        </p:nvSpPr>
        <p:spPr>
          <a:xfrm>
            <a:off x="457200" y="1600201"/>
            <a:ext cx="8232775" cy="1006568"/>
          </a:xfrm>
        </p:spPr>
        <p:txBody>
          <a:bodyPr/>
          <a:lstStyle/>
          <a:p>
            <a:pPr>
              <a:lnSpc>
                <a:spcPct val="110000"/>
              </a:lnSpc>
            </a:pPr>
            <a:r>
              <a:rPr lang="en-US" altLang="en-US" sz="2200" b="1" dirty="0"/>
              <a:t>do/while loop</a:t>
            </a:r>
            <a:r>
              <a:rPr lang="en-US" altLang="en-US" sz="2200" dirty="0"/>
              <a:t>: Performs its test at the </a:t>
            </a:r>
            <a:r>
              <a:rPr lang="en-US" altLang="en-US" sz="2200" i="1" dirty="0"/>
              <a:t>end</a:t>
            </a:r>
            <a:r>
              <a:rPr lang="en-US" altLang="en-US" sz="2200" dirty="0"/>
              <a:t> of each repetition.</a:t>
            </a:r>
          </a:p>
          <a:p>
            <a:pPr marL="740664" lvl="1">
              <a:lnSpc>
                <a:spcPct val="110000"/>
              </a:lnSpc>
            </a:pPr>
            <a:r>
              <a:rPr lang="en-US" altLang="en-US" sz="2200" dirty="0"/>
              <a:t>Guarantees that the loop’s {} body will run at least once.</a:t>
            </a:r>
          </a:p>
        </p:txBody>
      </p:sp>
      <p:pic>
        <p:nvPicPr>
          <p:cNvPr id="4" name="Picture 4" descr="Computer code has 9 lines. The lines read as follows. Line 1. do left brace. Line 2, indented once. statement left parenthesis s right parenthesis semicolon. Line 3. right brace while left parenthesis test right parenthesis semicolon. Line 4. forward slash forward slash Example colon prompt until correct password is typed. Line 5. String phrase semicolon. Line 6. do left brace. Line 7, indented once. System period out period print left parenthesis double quote Type your password colon double quote right parenthesis semicolon. Line 8, indented once. phrase equals console period next left parenthesis right parenthesis semicolon. Line 9. right brace while left parenthesis exclamation point phrase period equals left parenthesis double quote abracadabra double quote right parenthesis right parenthesis semicolon."/>
          <p:cNvPicPr>
            <a:picLocks noChangeAspect="1"/>
          </p:cNvPicPr>
          <p:nvPr/>
        </p:nvPicPr>
        <p:blipFill>
          <a:blip r:embed="rId2"/>
          <a:stretch>
            <a:fillRect/>
          </a:stretch>
        </p:blipFill>
        <p:spPr>
          <a:xfrm>
            <a:off x="457200" y="2916355"/>
            <a:ext cx="5973464" cy="3302326"/>
          </a:xfrm>
          <a:prstGeom prst="rect">
            <a:avLst/>
          </a:prstGeom>
        </p:spPr>
      </p:pic>
      <p:pic>
        <p:nvPicPr>
          <p:cNvPr id="6" name="Picture 5" descr="A flow chart represents a do while loop. The program is given to a statement, execute the control statement, s. It then flows to a condition, is the test true? If yes, it flows back to the previous statement. If no, execute statement after do while loop.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9340" y="2916354"/>
            <a:ext cx="2047462" cy="2746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DDDDDD"/>
                </a:solidFill>
                <a:miter lim="800000"/>
                <a:headEnd/>
                <a:tailEnd/>
              </a14:hiddenLine>
            </a:ext>
          </a:extLst>
        </p:spPr>
      </p:pic>
    </p:spTree>
    <p:extLst>
      <p:ext uri="{BB962C8B-B14F-4D97-AF65-F5344CB8AC3E}">
        <p14:creationId xmlns:p14="http://schemas.microsoft.com/office/powerpoint/2010/main" val="1581752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While Loops</a:t>
            </a:r>
          </a:p>
        </p:txBody>
      </p:sp>
    </p:spTree>
    <p:extLst>
      <p:ext uri="{BB962C8B-B14F-4D97-AF65-F5344CB8AC3E}">
        <p14:creationId xmlns:p14="http://schemas.microsoft.com/office/powerpoint/2010/main" val="387805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do/while Question</a:t>
            </a:r>
          </a:p>
        </p:txBody>
      </p:sp>
      <p:sp>
        <p:nvSpPr>
          <p:cNvPr id="4" name="Content Placeholder 3"/>
          <p:cNvSpPr>
            <a:spLocks noGrp="1"/>
          </p:cNvSpPr>
          <p:nvPr>
            <p:ph sz="quarter" idx="13"/>
          </p:nvPr>
        </p:nvSpPr>
        <p:spPr/>
        <p:txBody>
          <a:bodyPr/>
          <a:lstStyle/>
          <a:p>
            <a:r>
              <a:rPr lang="en-US" altLang="en-US" dirty="0"/>
              <a:t>Modify the previous </a:t>
            </a:r>
            <a:r>
              <a:rPr lang="en-US" altLang="en-US" b="1" dirty="0"/>
              <a:t>Dice</a:t>
            </a:r>
            <a:r>
              <a:rPr lang="en-US" altLang="en-US" dirty="0"/>
              <a:t> program to use </a:t>
            </a:r>
            <a:r>
              <a:rPr lang="en-US" altLang="en-US" b="1" dirty="0"/>
              <a:t>do/while.</a:t>
            </a:r>
          </a:p>
          <a:p>
            <a:pPr marL="639763" lvl="1" indent="-246063">
              <a:lnSpc>
                <a:spcPct val="80000"/>
              </a:lnSpc>
              <a:buFont typeface="Wingdings" panose="05000000000000000000" pitchFamily="2" charset="2"/>
              <a:buNone/>
            </a:pPr>
            <a:r>
              <a:rPr lang="en-US" altLang="en-US" dirty="0"/>
              <a:t>2 + 4 = 6</a:t>
            </a:r>
          </a:p>
          <a:p>
            <a:pPr marL="639763" lvl="1" indent="-246063">
              <a:lnSpc>
                <a:spcPct val="80000"/>
              </a:lnSpc>
              <a:buFont typeface="Wingdings" panose="05000000000000000000" pitchFamily="2" charset="2"/>
              <a:buNone/>
            </a:pPr>
            <a:r>
              <a:rPr lang="en-US" altLang="en-US" dirty="0"/>
              <a:t>3 + 5 = 8</a:t>
            </a:r>
          </a:p>
          <a:p>
            <a:pPr marL="639763" lvl="1" indent="-246063">
              <a:lnSpc>
                <a:spcPct val="80000"/>
              </a:lnSpc>
              <a:buFont typeface="Wingdings" panose="05000000000000000000" pitchFamily="2" charset="2"/>
              <a:buNone/>
            </a:pPr>
            <a:r>
              <a:rPr lang="en-US" altLang="en-US" dirty="0"/>
              <a:t>5 + 6 = 11</a:t>
            </a:r>
          </a:p>
          <a:p>
            <a:pPr marL="639763" lvl="1" indent="-246063">
              <a:lnSpc>
                <a:spcPct val="80000"/>
              </a:lnSpc>
              <a:buFont typeface="Wingdings" panose="05000000000000000000" pitchFamily="2" charset="2"/>
              <a:buNone/>
            </a:pPr>
            <a:r>
              <a:rPr lang="en-US" altLang="en-US" dirty="0"/>
              <a:t>1 + 1 = 2</a:t>
            </a:r>
          </a:p>
          <a:p>
            <a:pPr marL="639763" lvl="1" indent="-246063">
              <a:lnSpc>
                <a:spcPct val="80000"/>
              </a:lnSpc>
              <a:buFont typeface="Wingdings" panose="05000000000000000000" pitchFamily="2" charset="2"/>
              <a:buNone/>
            </a:pPr>
            <a:r>
              <a:rPr lang="en-US" altLang="en-US" dirty="0"/>
              <a:t>4 + 3 = 7</a:t>
            </a:r>
          </a:p>
          <a:p>
            <a:pPr marL="639763" lvl="1" indent="-246063">
              <a:lnSpc>
                <a:spcPct val="80000"/>
              </a:lnSpc>
              <a:buFont typeface="Wingdings" panose="05000000000000000000" pitchFamily="2" charset="2"/>
              <a:buNone/>
            </a:pPr>
            <a:r>
              <a:rPr lang="en-US" altLang="en-US" dirty="0"/>
              <a:t>You won after 5 tries!</a:t>
            </a:r>
          </a:p>
          <a:p>
            <a:r>
              <a:rPr lang="en-US" altLang="en-US" dirty="0"/>
              <a:t>Is </a:t>
            </a:r>
            <a:r>
              <a:rPr lang="en-US" altLang="en-US" b="1" dirty="0"/>
              <a:t>do/while</a:t>
            </a:r>
            <a:r>
              <a:rPr lang="en-US" altLang="en-US" dirty="0"/>
              <a:t> a good fit for our past </a:t>
            </a:r>
            <a:r>
              <a:rPr lang="en-US" altLang="en-US" b="1" dirty="0"/>
              <a:t>Sentinel</a:t>
            </a:r>
            <a:r>
              <a:rPr lang="en-US" altLang="en-US" dirty="0"/>
              <a:t> program?</a:t>
            </a:r>
          </a:p>
        </p:txBody>
      </p:sp>
    </p:spTree>
    <p:extLst>
      <p:ext uri="{BB962C8B-B14F-4D97-AF65-F5344CB8AC3E}">
        <p14:creationId xmlns:p14="http://schemas.microsoft.com/office/powerpoint/2010/main" val="1820905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do/while Answer</a:t>
            </a:r>
          </a:p>
        </p:txBody>
      </p:sp>
      <p:pic>
        <p:nvPicPr>
          <p:cNvPr id="3" name="Picture 2" descr="Computer code has 17 lines. The lines read as follows. Line 1. forward slash forward slash Rolls two dice until a sum of 7 is reached period. Line 2. import java period u t I l period asterisk semicolon. Line 3. public class Dice left brace. Line 4, indented once. public static void main left parenthesis String left bracket right bracket a r g s right parenthesis left brace. Line 5, indented twice. Random rand equals new Random left parenthesis right parenthesis semicolon. Line 6, indented twice. I n t tries equals 0 semicolon. Line 7, indented twice. I n t sum semicolon. Line 8, indented twice. do left brace. Line 9, indented 3 times. left parenthesis I n t roll 1 equals rand period next I n t left parenthesis 6 right parenthesis plus 1 semicolon forward slash forward slash one roll. Line 10, indented 3 times. I n t roll 2 equals rand period next I n t left parenthesis 6 right parenthesis plus 1 semicolon. Line 11, indented 3 times. sum equals roll 1 plus roll 2 semicolon. Line 12, indented 3 times. System period out period print l n left parenthesis roll 1 plus double quote plus double quote plus roll 2 plus double quote equals double quote plus sum right parenthesis semicolon. Line 13, indented 3 times. tries plus plus semicolon. Line 14, indented twice. right brace while left parenthesis sum exclamation point equals 7 right parenthesis semicolon. Line 15, indented twice. System period out period print l n left parenthesis double quote You won after double quote plus tries plus double quote tries exclamation point double quote right parenthesis semicolon. Line 16, indented once. right brace. Line 17. right brace."/>
          <p:cNvPicPr>
            <a:picLocks noChangeAspect="1"/>
          </p:cNvPicPr>
          <p:nvPr/>
        </p:nvPicPr>
        <p:blipFill>
          <a:blip r:embed="rId2"/>
          <a:stretch>
            <a:fillRect/>
          </a:stretch>
        </p:blipFill>
        <p:spPr>
          <a:xfrm>
            <a:off x="466165" y="1612490"/>
            <a:ext cx="8189732" cy="4510404"/>
          </a:xfrm>
          <a:prstGeom prst="rect">
            <a:avLst/>
          </a:prstGeom>
        </p:spPr>
      </p:pic>
    </p:spTree>
    <p:extLst>
      <p:ext uri="{BB962C8B-B14F-4D97-AF65-F5344CB8AC3E}">
        <p14:creationId xmlns:p14="http://schemas.microsoft.com/office/powerpoint/2010/main" val="1883460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xfrm>
            <a:off x="457200" y="120122"/>
            <a:ext cx="8229600" cy="736222"/>
          </a:xfrm>
          <a:solidFill>
            <a:srgbClr val="00B0F0"/>
          </a:solidFill>
        </p:spPr>
        <p:txBody>
          <a:bodyPr/>
          <a:lstStyle/>
          <a:p>
            <a:r>
              <a:rPr lang="en-US" sz="4400" dirty="0">
                <a:solidFill>
                  <a:schemeClr val="bg1"/>
                </a:solidFill>
              </a:rPr>
              <a:t>In-Class Assignment 1, Part 3</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sz="quarter" idx="13"/>
          </p:nvPr>
        </p:nvSpPr>
        <p:spPr>
          <a:xfrm>
            <a:off x="457200" y="883574"/>
            <a:ext cx="8232775" cy="5030844"/>
          </a:xfrm>
        </p:spPr>
        <p:txBody>
          <a:bodyPr/>
          <a:lstStyle/>
          <a:p>
            <a:r>
              <a:rPr lang="en-US" sz="1800" dirty="0"/>
              <a:t>Add code the main program in the class </a:t>
            </a:r>
            <a:r>
              <a:rPr lang="en-US" sz="1800" b="1" dirty="0"/>
              <a:t>Average</a:t>
            </a:r>
            <a:r>
              <a:rPr lang="en-US" sz="1800" dirty="0"/>
              <a:t> to do the following:</a:t>
            </a:r>
          </a:p>
          <a:p>
            <a:pPr lvl="1"/>
            <a:r>
              <a:rPr lang="en-US" sz="1800" dirty="0"/>
              <a:t>Declare two integer variables named </a:t>
            </a:r>
            <a:r>
              <a:rPr lang="en-US" sz="1800" b="1" dirty="0"/>
              <a:t>total</a:t>
            </a:r>
            <a:r>
              <a:rPr lang="en-US" sz="1800" dirty="0"/>
              <a:t> and </a:t>
            </a:r>
            <a:r>
              <a:rPr lang="en-US" sz="1800" b="1" dirty="0"/>
              <a:t>card</a:t>
            </a:r>
            <a:r>
              <a:rPr lang="en-US" sz="1800" dirty="0"/>
              <a:t> and initialize both to 0.</a:t>
            </a:r>
          </a:p>
          <a:p>
            <a:pPr lvl="1"/>
            <a:r>
              <a:rPr lang="en-US" sz="1800" dirty="0"/>
              <a:t>Declare a char variable named </a:t>
            </a:r>
            <a:r>
              <a:rPr lang="en-US" sz="1800" b="1" dirty="0" err="1"/>
              <a:t>hitme</a:t>
            </a:r>
            <a:r>
              <a:rPr lang="en-US" sz="1800" dirty="0"/>
              <a:t> and initialize it to ‘y’.</a:t>
            </a:r>
          </a:p>
          <a:p>
            <a:pPr lvl="1"/>
            <a:r>
              <a:rPr lang="en-US" sz="1800" dirty="0"/>
              <a:t>Set up a do-while loop to do the following, as long as the value of total is less than 21 and </a:t>
            </a:r>
            <a:r>
              <a:rPr lang="en-US" sz="1800" b="1" dirty="0" err="1"/>
              <a:t>hitme</a:t>
            </a:r>
            <a:r>
              <a:rPr lang="en-US" sz="1800" dirty="0"/>
              <a:t> is equal to ‘y’:</a:t>
            </a:r>
          </a:p>
          <a:p>
            <a:pPr lvl="2"/>
            <a:r>
              <a:rPr lang="en-US" sz="1800" dirty="0"/>
              <a:t>Use random() to assign a new value to card that is between 2 and 11. You will have to decide what number to send to the </a:t>
            </a:r>
            <a:r>
              <a:rPr lang="en-US" sz="1800" dirty="0" err="1"/>
              <a:t>nextInt</a:t>
            </a:r>
            <a:r>
              <a:rPr lang="en-US" sz="1800" dirty="0"/>
              <a:t>() method and what needs to be added.</a:t>
            </a:r>
          </a:p>
          <a:p>
            <a:pPr lvl="3"/>
            <a:r>
              <a:rPr lang="en-US" sz="1800" dirty="0"/>
              <a:t>If total is 11 or more and card = 11, set card = 1.</a:t>
            </a:r>
          </a:p>
          <a:p>
            <a:pPr lvl="2"/>
            <a:r>
              <a:rPr lang="en-US" sz="1800" dirty="0"/>
              <a:t>Add card to total</a:t>
            </a:r>
          </a:p>
          <a:p>
            <a:pPr lvl="3"/>
            <a:r>
              <a:rPr lang="en-US" sz="1800" dirty="0"/>
              <a:t>If total is less than 21, display the total and ask the user if they want another card. Store the response in </a:t>
            </a:r>
            <a:r>
              <a:rPr lang="en-US" sz="1800" dirty="0" err="1"/>
              <a:t>hitme</a:t>
            </a:r>
            <a:r>
              <a:rPr lang="en-US" sz="1800" dirty="0"/>
              <a:t>.</a:t>
            </a:r>
          </a:p>
          <a:p>
            <a:pPr lvl="1"/>
            <a:r>
              <a:rPr lang="en-US" sz="1800" dirty="0"/>
              <a:t>After the loop is finished, use an if statement to display “Nice job!” if total is less than or equal to 21 or “Bust!” if total is greater than 21.</a:t>
            </a:r>
          </a:p>
        </p:txBody>
      </p:sp>
    </p:spTree>
    <p:extLst>
      <p:ext uri="{BB962C8B-B14F-4D97-AF65-F5344CB8AC3E}">
        <p14:creationId xmlns:p14="http://schemas.microsoft.com/office/powerpoint/2010/main" val="839567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extLst>
      <p:ext uri="{BB962C8B-B14F-4D97-AF65-F5344CB8AC3E}">
        <p14:creationId xmlns:p14="http://schemas.microsoft.com/office/powerpoint/2010/main" val="3461061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Categories of Loops</a:t>
            </a:r>
            <a:endParaRPr lang="en-US" sz="2000" b="0" dirty="0"/>
          </a:p>
        </p:txBody>
      </p:sp>
      <p:sp>
        <p:nvSpPr>
          <p:cNvPr id="4" name="Content Placeholder 3"/>
          <p:cNvSpPr>
            <a:spLocks noGrp="1"/>
          </p:cNvSpPr>
          <p:nvPr>
            <p:ph sz="quarter" idx="13"/>
          </p:nvPr>
        </p:nvSpPr>
        <p:spPr/>
        <p:txBody>
          <a:bodyPr/>
          <a:lstStyle/>
          <a:p>
            <a:r>
              <a:rPr lang="en-US" altLang="en-US" sz="2200" b="1" dirty="0"/>
              <a:t>definite loop</a:t>
            </a:r>
            <a:r>
              <a:rPr lang="en-US" altLang="en-US" sz="2200" dirty="0"/>
              <a:t>: Executes a known number of times.</a:t>
            </a:r>
          </a:p>
          <a:p>
            <a:pPr marL="740664" lvl="1"/>
            <a:r>
              <a:rPr lang="en-US" altLang="en-US" sz="2200" dirty="0"/>
              <a:t>The for loops we have seen are definite loops.</a:t>
            </a:r>
          </a:p>
          <a:p>
            <a:pPr lvl="2"/>
            <a:r>
              <a:rPr lang="en-US" altLang="en-US" sz="2200" dirty="0"/>
              <a:t>Print “hello” 10 times.</a:t>
            </a:r>
          </a:p>
          <a:p>
            <a:pPr lvl="2"/>
            <a:r>
              <a:rPr lang="en-US" altLang="en-US" sz="2200" dirty="0"/>
              <a:t>Find all the prime numbers up to an integer n.</a:t>
            </a:r>
          </a:p>
          <a:p>
            <a:pPr lvl="2"/>
            <a:r>
              <a:rPr lang="en-US" altLang="en-US" sz="2200" dirty="0"/>
              <a:t>Print each odd number between 5 and 127.</a:t>
            </a:r>
          </a:p>
          <a:p>
            <a:r>
              <a:rPr lang="en-US" altLang="en-US" sz="2200" b="1" dirty="0"/>
              <a:t>indefinite loop</a:t>
            </a:r>
            <a:r>
              <a:rPr lang="en-US" altLang="en-US" sz="2200" dirty="0"/>
              <a:t>: One where the number of times its body repeats is not known in advance.</a:t>
            </a:r>
          </a:p>
          <a:p>
            <a:pPr lvl="1"/>
            <a:r>
              <a:rPr lang="en-US" altLang="en-US" sz="2200" dirty="0"/>
              <a:t>Prompt the user until they type a non-negative number.</a:t>
            </a:r>
          </a:p>
          <a:p>
            <a:pPr lvl="1"/>
            <a:r>
              <a:rPr lang="en-US" altLang="en-US" sz="2200" dirty="0"/>
              <a:t>Print random numbers until a prime number is printed.</a:t>
            </a:r>
          </a:p>
          <a:p>
            <a:pPr lvl="1"/>
            <a:r>
              <a:rPr lang="en-US" altLang="en-US" sz="2200" dirty="0"/>
              <a:t>Repeat until the user has types “q” to quit.</a:t>
            </a:r>
          </a:p>
        </p:txBody>
      </p:sp>
    </p:spTree>
    <p:extLst>
      <p:ext uri="{BB962C8B-B14F-4D97-AF65-F5344CB8AC3E}">
        <p14:creationId xmlns:p14="http://schemas.microsoft.com/office/powerpoint/2010/main" val="4091326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While Loop</a:t>
            </a:r>
          </a:p>
        </p:txBody>
      </p:sp>
      <p:sp>
        <p:nvSpPr>
          <p:cNvPr id="4" name="Content Placeholder 5"/>
          <p:cNvSpPr>
            <a:spLocks noGrp="1"/>
          </p:cNvSpPr>
          <p:nvPr>
            <p:ph sz="quarter" idx="13"/>
          </p:nvPr>
        </p:nvSpPr>
        <p:spPr>
          <a:xfrm>
            <a:off x="457201" y="1600201"/>
            <a:ext cx="5565912" cy="763438"/>
          </a:xfrm>
        </p:spPr>
        <p:txBody>
          <a:bodyPr/>
          <a:lstStyle/>
          <a:p>
            <a:r>
              <a:rPr lang="en-US" altLang="en-US" dirty="0">
                <a:latin typeface="Courier New" panose="02070309020205020404" pitchFamily="49" charset="0"/>
                <a:cs typeface="Courier New" panose="02070309020205020404" pitchFamily="49" charset="0"/>
              </a:rPr>
              <a:t>while</a:t>
            </a:r>
            <a:r>
              <a:rPr lang="en-US" altLang="en-US" b="1" dirty="0"/>
              <a:t> loop</a:t>
            </a:r>
            <a:r>
              <a:rPr lang="en-US" altLang="en-US" dirty="0"/>
              <a:t>: Repeatedly executes its</a:t>
            </a:r>
            <a:br>
              <a:rPr lang="en-US" altLang="en-US" dirty="0"/>
            </a:br>
            <a:r>
              <a:rPr lang="en-US" altLang="en-US" dirty="0"/>
              <a:t>body as long as a logical test is true.</a:t>
            </a:r>
          </a:p>
        </p:txBody>
      </p:sp>
      <p:pic>
        <p:nvPicPr>
          <p:cNvPr id="12" name="Picture 3" descr="Computer code has 3 lines. The lines read as follows. Line 1. while left parenthesis test right parenthesis left brace. Line 2, indented once. statement left parenthesis s right parenthesis semicolon. Line 3. right brace."/>
          <p:cNvPicPr>
            <a:picLocks noChangeAspect="1"/>
          </p:cNvPicPr>
          <p:nvPr/>
        </p:nvPicPr>
        <p:blipFill rotWithShape="1">
          <a:blip r:embed="rId2"/>
          <a:srcRect b="4392"/>
          <a:stretch/>
        </p:blipFill>
        <p:spPr>
          <a:xfrm>
            <a:off x="2037246" y="2556027"/>
            <a:ext cx="2405821" cy="859935"/>
          </a:xfrm>
          <a:prstGeom prst="rect">
            <a:avLst/>
          </a:prstGeom>
        </p:spPr>
      </p:pic>
      <p:pic>
        <p:nvPicPr>
          <p:cNvPr id="13" name="Picture 4" descr="A flow chart represents a while loop. A program enters to a loop condition, is the test true? If yes, execute the controlled statement or statements, and then return to the condition. If no, execute statement after while lo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7762" y="1600201"/>
            <a:ext cx="2459038" cy="233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4"/>
          <p:cNvSpPr>
            <a:spLocks noGrp="1"/>
          </p:cNvSpPr>
          <p:nvPr>
            <p:ph sz="quarter" idx="14"/>
          </p:nvPr>
        </p:nvSpPr>
        <p:spPr>
          <a:xfrm>
            <a:off x="457201" y="3608351"/>
            <a:ext cx="3031434" cy="506449"/>
          </a:xfrm>
        </p:spPr>
        <p:txBody>
          <a:bodyPr/>
          <a:lstStyle/>
          <a:p>
            <a:r>
              <a:rPr lang="en-US" dirty="0"/>
              <a:t>Example:</a:t>
            </a:r>
          </a:p>
        </p:txBody>
      </p:sp>
      <p:pic>
        <p:nvPicPr>
          <p:cNvPr id="14" name="Picture 6" descr="Computer code has 5 lines. The lines read as follows. Line 1. I n t, n u m equals 1 semicolon forward slash forward slash initialization. Line 2. while left parenthesis n u m left angle bracket equals 200 right parenthesis left brace forward slash forward slash test. Line 3, indented once. System period out period print left parenthesis n u m plus double quote double quote right parenthesis semicolon. Line 4, indented once. N u m equals n u m asterisk 2 semicolon forward slash forward slash update. Line 5. right brace. Computer code output reads, forward slash forward slash output colon 1 2 4 8 16 32 64 128."/>
          <p:cNvPicPr>
            <a:picLocks noChangeAspect="1"/>
          </p:cNvPicPr>
          <p:nvPr/>
        </p:nvPicPr>
        <p:blipFill>
          <a:blip r:embed="rId4"/>
          <a:stretch>
            <a:fillRect/>
          </a:stretch>
        </p:blipFill>
        <p:spPr>
          <a:xfrm>
            <a:off x="779290" y="4251507"/>
            <a:ext cx="7585420" cy="1880352"/>
          </a:xfrm>
          <a:prstGeom prst="rect">
            <a:avLst/>
          </a:prstGeom>
        </p:spPr>
      </p:pic>
    </p:spTree>
    <p:extLst>
      <p:ext uri="{BB962C8B-B14F-4D97-AF65-F5344CB8AC3E}">
        <p14:creationId xmlns:p14="http://schemas.microsoft.com/office/powerpoint/2010/main" val="3827372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Example while Loop</a:t>
            </a:r>
            <a:endParaRPr lang="en-US" dirty="0">
              <a:latin typeface="Times New Roman" panose="02020603050405020304" pitchFamily="18" charset="0"/>
              <a:cs typeface="Times New Roman" panose="02020603050405020304" pitchFamily="18" charset="0"/>
            </a:endParaRPr>
          </a:p>
        </p:txBody>
      </p:sp>
      <p:pic>
        <p:nvPicPr>
          <p:cNvPr id="4" name="Picture 2" descr="Computer code has 7 lines. The lines read as follows. Line 1. forward slash forward slash finds the first factor of 91 comma other than 1. Line 2. I n t, n equals 91 semicolon. Line 3. I n t factor equals 2 semicolon. Line 4. while left parenthesis n percent factor exclamation point equals 0 right parenthesis left brace. Line 5, indented once. factor plus plus semicolon. Line 6. right brace. Line 7. System period out period print l n left parenthesis double quote First factor is double quote plus factor right parenthesis semicolon. Computer code output reads, forward slash forward slash output colon First factor is 7."/>
          <p:cNvPicPr>
            <a:picLocks noChangeAspect="1"/>
          </p:cNvPicPr>
          <p:nvPr/>
        </p:nvPicPr>
        <p:blipFill>
          <a:blip r:embed="rId2"/>
          <a:stretch>
            <a:fillRect/>
          </a:stretch>
        </p:blipFill>
        <p:spPr>
          <a:xfrm>
            <a:off x="604986" y="1617850"/>
            <a:ext cx="7934027" cy="2747962"/>
          </a:xfrm>
          <a:prstGeom prst="rect">
            <a:avLst/>
          </a:prstGeom>
        </p:spPr>
      </p:pic>
      <p:sp>
        <p:nvSpPr>
          <p:cNvPr id="5" name="Content Placeholder 4"/>
          <p:cNvSpPr>
            <a:spLocks noGrp="1"/>
          </p:cNvSpPr>
          <p:nvPr>
            <p:ph sz="quarter" idx="13"/>
          </p:nvPr>
        </p:nvSpPr>
        <p:spPr>
          <a:xfrm>
            <a:off x="457200" y="4671012"/>
            <a:ext cx="8232775" cy="1455151"/>
          </a:xfrm>
        </p:spPr>
        <p:txBody>
          <a:bodyPr/>
          <a:lstStyle/>
          <a:p>
            <a:r>
              <a:rPr lang="en-US" altLang="en-US" b="1" dirty="0"/>
              <a:t>while</a:t>
            </a:r>
            <a:r>
              <a:rPr lang="en-US" altLang="en-US" dirty="0"/>
              <a:t> is better than </a:t>
            </a:r>
            <a:r>
              <a:rPr lang="en-US" altLang="en-US" b="1" dirty="0"/>
              <a:t>for</a:t>
            </a:r>
            <a:r>
              <a:rPr lang="en-US" altLang="en-US" dirty="0"/>
              <a:t> because we don’t know how many times we will need to increment to find the factor.</a:t>
            </a:r>
          </a:p>
        </p:txBody>
      </p:sp>
    </p:spTree>
    <p:extLst>
      <p:ext uri="{BB962C8B-B14F-4D97-AF65-F5344CB8AC3E}">
        <p14:creationId xmlns:p14="http://schemas.microsoft.com/office/powerpoint/2010/main" val="511917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xfrm>
            <a:off x="460375" y="0"/>
            <a:ext cx="8229600" cy="1097279"/>
          </a:xfrm>
          <a:solidFill>
            <a:srgbClr val="00B0F0"/>
          </a:solidFill>
        </p:spPr>
        <p:txBody>
          <a:bodyPr/>
          <a:lstStyle/>
          <a:p>
            <a:r>
              <a:rPr lang="en-US" sz="4400" dirty="0">
                <a:solidFill>
                  <a:schemeClr val="bg1"/>
                </a:solidFill>
              </a:rPr>
              <a:t>In-Class Assignment 1, Part 1</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sz="quarter" idx="13"/>
          </p:nvPr>
        </p:nvSpPr>
        <p:spPr>
          <a:xfrm>
            <a:off x="460375" y="1097279"/>
            <a:ext cx="8232775" cy="5494021"/>
          </a:xfrm>
        </p:spPr>
        <p:txBody>
          <a:bodyPr/>
          <a:lstStyle/>
          <a:p>
            <a:r>
              <a:rPr lang="en-US" sz="2000" dirty="0"/>
              <a:t>Create the class </a:t>
            </a:r>
            <a:r>
              <a:rPr lang="en-US" sz="2000" b="1" dirty="0"/>
              <a:t>Average</a:t>
            </a:r>
            <a:r>
              <a:rPr lang="en-US" sz="2000" dirty="0"/>
              <a:t> in BluJ</a:t>
            </a:r>
          </a:p>
          <a:p>
            <a:r>
              <a:rPr lang="en-US" sz="2000" dirty="0"/>
              <a:t>In the main program, do the following:</a:t>
            </a:r>
          </a:p>
          <a:p>
            <a:pPr lvl="1"/>
            <a:r>
              <a:rPr lang="en-US" sz="2000" dirty="0"/>
              <a:t>Define a double variable called sum and set it equal to 0.0</a:t>
            </a:r>
          </a:p>
          <a:p>
            <a:pPr lvl="1"/>
            <a:r>
              <a:rPr lang="en-US" sz="2000" dirty="0"/>
              <a:t>Define an </a:t>
            </a:r>
            <a:r>
              <a:rPr lang="en-US" sz="2000" dirty="0" err="1"/>
              <a:t>int</a:t>
            </a:r>
            <a:r>
              <a:rPr lang="en-US" sz="2000" dirty="0"/>
              <a:t> variable called count and set it equal to 0</a:t>
            </a:r>
          </a:p>
          <a:p>
            <a:pPr lvl="1"/>
            <a:r>
              <a:rPr lang="en-US" sz="2000" dirty="0"/>
              <a:t>Create a Scanner object named kb for input</a:t>
            </a:r>
          </a:p>
          <a:p>
            <a:pPr lvl="1"/>
            <a:r>
              <a:rPr lang="en-US" sz="2000" dirty="0"/>
              <a:t>Prompt the user to enter how many numbers they want and store this value in an integer variable named </a:t>
            </a:r>
            <a:r>
              <a:rPr lang="en-US" sz="2000" b="1" dirty="0" err="1"/>
              <a:t>howmany</a:t>
            </a:r>
            <a:endParaRPr lang="en-US" sz="2000" dirty="0"/>
          </a:p>
          <a:p>
            <a:pPr lvl="1"/>
            <a:r>
              <a:rPr lang="en-US" sz="2000" dirty="0"/>
              <a:t>Set up a while loop to do the following, as </a:t>
            </a:r>
            <a:r>
              <a:rPr lang="en-US" sz="2000"/>
              <a:t>long as count </a:t>
            </a:r>
            <a:r>
              <a:rPr lang="en-US" sz="2000" dirty="0"/>
              <a:t>is less than or equal to </a:t>
            </a:r>
            <a:r>
              <a:rPr lang="en-US" sz="2000" dirty="0" err="1"/>
              <a:t>howmany</a:t>
            </a:r>
            <a:r>
              <a:rPr lang="en-US" sz="2000" dirty="0"/>
              <a:t>:</a:t>
            </a:r>
          </a:p>
          <a:p>
            <a:pPr lvl="2"/>
            <a:r>
              <a:rPr lang="en-US" sz="2000" dirty="0"/>
              <a:t>Prompt the user to enter a number and store it in a double variable named </a:t>
            </a:r>
            <a:r>
              <a:rPr lang="en-US" sz="2000" b="1" dirty="0"/>
              <a:t>val</a:t>
            </a:r>
            <a:r>
              <a:rPr lang="en-US" sz="2000" dirty="0"/>
              <a:t>.</a:t>
            </a:r>
          </a:p>
          <a:p>
            <a:pPr lvl="2"/>
            <a:r>
              <a:rPr lang="en-US" sz="2000" dirty="0"/>
              <a:t>Add </a:t>
            </a:r>
            <a:r>
              <a:rPr lang="en-US" sz="2000" dirty="0" err="1"/>
              <a:t>val</a:t>
            </a:r>
            <a:r>
              <a:rPr lang="en-US" sz="2000" dirty="0"/>
              <a:t> to the sum variable and add 1 to the count variable.</a:t>
            </a:r>
          </a:p>
          <a:p>
            <a:pPr lvl="1"/>
            <a:r>
              <a:rPr lang="en-US" sz="2000" dirty="0"/>
              <a:t>After the loop is finished, use an if statement to either display the average if count is not 0 or a message saying “No Data” if count is 0.</a:t>
            </a:r>
          </a:p>
        </p:txBody>
      </p:sp>
    </p:spTree>
    <p:extLst>
      <p:ext uri="{BB962C8B-B14F-4D97-AF65-F5344CB8AC3E}">
        <p14:creationId xmlns:p14="http://schemas.microsoft.com/office/powerpoint/2010/main" val="409547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Random Numbers</a:t>
            </a:r>
            <a:endParaRPr lang="en-US" dirty="0"/>
          </a:p>
        </p:txBody>
      </p:sp>
    </p:spTree>
    <p:extLst>
      <p:ext uri="{BB962C8B-B14F-4D97-AF65-F5344CB8AC3E}">
        <p14:creationId xmlns:p14="http://schemas.microsoft.com/office/powerpoint/2010/main" val="2531168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The Random Class</a:t>
            </a:r>
            <a:endParaRPr lang="en-US"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sz="quarter" idx="13"/>
          </p:nvPr>
        </p:nvSpPr>
        <p:spPr>
          <a:xfrm>
            <a:off x="457200" y="1600200"/>
            <a:ext cx="8232775" cy="954157"/>
          </a:xfrm>
        </p:spPr>
        <p:txBody>
          <a:bodyPr/>
          <a:lstStyle/>
          <a:p>
            <a:r>
              <a:rPr lang="en-US" altLang="en-US" dirty="0"/>
              <a:t>A </a:t>
            </a:r>
            <a:r>
              <a:rPr lang="en-US" altLang="en-US" b="1" dirty="0"/>
              <a:t>Random</a:t>
            </a:r>
            <a:r>
              <a:rPr lang="en-US" altLang="en-US" dirty="0"/>
              <a:t> object generates pseudo-random numbers.</a:t>
            </a:r>
          </a:p>
          <a:p>
            <a:pPr marL="740664" lvl="1"/>
            <a:r>
              <a:rPr lang="en-US" altLang="en-US" dirty="0"/>
              <a:t>Class </a:t>
            </a:r>
            <a:r>
              <a:rPr lang="en-US" altLang="en-US" b="1" dirty="0"/>
              <a:t>Random</a:t>
            </a:r>
            <a:r>
              <a:rPr lang="en-US" altLang="en-US" dirty="0"/>
              <a:t> is found in the </a:t>
            </a:r>
            <a:r>
              <a:rPr lang="en-US" altLang="en-US" b="1" dirty="0"/>
              <a:t>java.util</a:t>
            </a:r>
            <a:r>
              <a:rPr lang="en-US" altLang="en-US" dirty="0"/>
              <a:t> package.</a:t>
            </a:r>
          </a:p>
        </p:txBody>
      </p:sp>
      <p:graphicFrame>
        <p:nvGraphicFramePr>
          <p:cNvPr id="6" name="Table 3"/>
          <p:cNvGraphicFramePr>
            <a:graphicFrameLocks noGrp="1"/>
          </p:cNvGraphicFramePr>
          <p:nvPr>
            <p:extLst>
              <p:ext uri="{D42A27DB-BD31-4B8C-83A1-F6EECF244321}">
                <p14:modId xmlns:p14="http://schemas.microsoft.com/office/powerpoint/2010/main" val="834122145"/>
              </p:ext>
            </p:extLst>
          </p:nvPr>
        </p:nvGraphicFramePr>
        <p:xfrm>
          <a:off x="457201" y="2823882"/>
          <a:ext cx="8232774" cy="1712632"/>
        </p:xfrm>
        <a:graphic>
          <a:graphicData uri="http://schemas.openxmlformats.org/drawingml/2006/table">
            <a:tbl>
              <a:tblPr firstRow="1"/>
              <a:tblGrid>
                <a:gridCol w="2012942">
                  <a:extLst>
                    <a:ext uri="{9D8B030D-6E8A-4147-A177-3AD203B41FA5}">
                      <a16:colId xmlns:a16="http://schemas.microsoft.com/office/drawing/2014/main" val="439085794"/>
                    </a:ext>
                  </a:extLst>
                </a:gridCol>
                <a:gridCol w="6219832">
                  <a:extLst>
                    <a:ext uri="{9D8B030D-6E8A-4147-A177-3AD203B41FA5}">
                      <a16:colId xmlns:a16="http://schemas.microsoft.com/office/drawing/2014/main" val="3700578499"/>
                    </a:ext>
                  </a:extLst>
                </a:gridCol>
              </a:tblGrid>
              <a:tr h="322741">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1800" b="1" i="0" u="none" strike="noStrike" cap="none" normalizeH="0" baseline="0" dirty="0">
                          <a:ln>
                            <a:noFill/>
                          </a:ln>
                          <a:solidFill>
                            <a:schemeClr val="tx1"/>
                          </a:solidFill>
                          <a:effectLst/>
                          <a:latin typeface="+mn-lt"/>
                          <a:cs typeface="Times New Roman" panose="02020603050405020304" pitchFamily="18" charset="0"/>
                        </a:rPr>
                        <a:t>Method name</a:t>
                      </a:r>
                    </a:p>
                  </a:txBody>
                  <a:tcPr marL="80685" marR="80685" marT="40343" marB="4034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1800" b="1" i="0" u="none" strike="noStrike" cap="none" normalizeH="0" baseline="0" dirty="0">
                          <a:ln>
                            <a:noFill/>
                          </a:ln>
                          <a:solidFill>
                            <a:schemeClr val="tx1"/>
                          </a:solidFill>
                          <a:effectLst/>
                          <a:latin typeface="+mn-lt"/>
                          <a:cs typeface="Times New Roman" panose="02020603050405020304" pitchFamily="18" charset="0"/>
                        </a:rPr>
                        <a:t>Description</a:t>
                      </a:r>
                    </a:p>
                  </a:txBody>
                  <a:tcPr marL="80685" marR="80685" marT="40343" marB="4034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56249298"/>
                  </a:ext>
                </a:extLst>
              </a:tr>
              <a:tr h="323582">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nextInt()</a:t>
                      </a:r>
                    </a:p>
                  </a:txBody>
                  <a:tcPr marL="80685" marR="80685" marT="40343" marB="4034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returns a random integer</a:t>
                      </a:r>
                    </a:p>
                  </a:txBody>
                  <a:tcPr marL="80685" marR="80685" marT="40343" marB="4034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26818066"/>
                  </a:ext>
                </a:extLst>
              </a:tr>
              <a:tr h="613208">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nextInt</a:t>
                      </a: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a:t>
                      </a:r>
                      <a:r>
                        <a:rPr kumimoji="0" lang="en-US" altLang="en-US" sz="1800" b="1" i="0" u="none" strike="noStrike" cap="none" normalizeH="0" baseline="0" dirty="0">
                          <a:ln>
                            <a:noFill/>
                          </a:ln>
                          <a:solidFill>
                            <a:schemeClr val="tx1"/>
                          </a:solidFill>
                          <a:effectLst/>
                          <a:latin typeface="+mn-lt"/>
                          <a:cs typeface="Times New Roman" panose="02020603050405020304" pitchFamily="18" charset="0"/>
                        </a:rPr>
                        <a:t>max</a:t>
                      </a: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a:t>
                      </a:r>
                    </a:p>
                  </a:txBody>
                  <a:tcPr marL="80685" marR="80685" marT="40343" marB="4034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defRPr/>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returns a random integer in the range</a:t>
                      </a:r>
                      <a:r>
                        <a:rPr kumimoji="0" lang="en-US" altLang="en-US" sz="1600" b="0" i="0" u="none" strike="noStrike" cap="none" normalizeH="0" baseline="0" dirty="0">
                          <a:ln>
                            <a:noFill/>
                          </a:ln>
                          <a:solidFill>
                            <a:schemeClr val="tx1"/>
                          </a:solidFill>
                          <a:effectLst/>
                          <a:latin typeface="+mn-lt"/>
                          <a:cs typeface="Times New Roman" panose="02020603050405020304" pitchFamily="18" charset="0"/>
                        </a:rPr>
                        <a:t> </a:t>
                      </a:r>
                      <a:r>
                        <a:rPr kumimoji="0" lang="en-US" altLang="en-US" sz="1600" b="0" i="0" u="none" strike="noStrike" cap="none" normalizeH="0" baseline="0" dirty="0">
                          <a:ln>
                            <a:noFill/>
                          </a:ln>
                          <a:solidFill>
                            <a:schemeClr val="bg1"/>
                          </a:solidFill>
                          <a:effectLst/>
                          <a:latin typeface="+mn-lt"/>
                          <a:cs typeface="Times New Roman" panose="02020603050405020304" pitchFamily="18" charset="0"/>
                        </a:rPr>
                        <a:t>[0,max)  </a:t>
                      </a:r>
                      <a:r>
                        <a:rPr kumimoji="0" lang="en-US" altLang="en-US" sz="1600" b="0" i="0" u="none" strike="noStrike" cap="none" normalizeH="0" baseline="0" dirty="0">
                          <a:ln>
                            <a:noFill/>
                          </a:ln>
                          <a:solidFill>
                            <a:schemeClr val="tx1"/>
                          </a:solidFill>
                          <a:effectLst/>
                          <a:latin typeface="+mn-lt"/>
                          <a:cs typeface="Times New Roman" panose="02020603050405020304" pitchFamily="18" charset="0"/>
                        </a:rPr>
                        <a:t>i</a:t>
                      </a: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n other words, 0 to max</a:t>
                      </a:r>
                      <a:r>
                        <a:rPr lang="en-US" altLang="en-US" sz="1800" dirty="0">
                          <a:latin typeface="Arial" panose="020B0604020202020204" pitchFamily="34" charset="0"/>
                          <a:cs typeface="Arial" panose="020B0604020202020204" pitchFamily="34" charset="0"/>
                        </a:rPr>
                        <a:t>−</a:t>
                      </a: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1 inclusive</a:t>
                      </a:r>
                      <a:endParaRPr kumimoji="0" lang="en-US" altLang="en-US" sz="1800" b="0" i="1" u="none" strike="noStrike" cap="none" normalizeH="0" baseline="0" dirty="0">
                        <a:ln>
                          <a:noFill/>
                        </a:ln>
                        <a:solidFill>
                          <a:schemeClr val="tx1"/>
                        </a:solidFill>
                        <a:effectLst/>
                        <a:latin typeface="+mn-lt"/>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endParaRPr kumimoji="0" lang="en-US" altLang="en-US" sz="100" b="0" i="1" u="none" strike="noStrike" cap="none" normalizeH="0" baseline="0" dirty="0">
                        <a:ln>
                          <a:noFill/>
                        </a:ln>
                        <a:solidFill>
                          <a:schemeClr val="bg1"/>
                        </a:solidFill>
                        <a:effectLst/>
                        <a:latin typeface="+mn-lt"/>
                        <a:cs typeface="Times New Roman" panose="02020603050405020304" pitchFamily="18" charset="0"/>
                      </a:endParaRPr>
                    </a:p>
                  </a:txBody>
                  <a:tcPr marL="80685" marR="80685" marT="40343" marB="4034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928701042"/>
                  </a:ext>
                </a:extLst>
              </a:tr>
              <a:tr h="322741">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nextDouble()</a:t>
                      </a:r>
                    </a:p>
                  </a:txBody>
                  <a:tcPr marL="80685" marR="80685" marT="40343" marB="4034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returns a random real number in the range</a:t>
                      </a:r>
                      <a:endParaRPr kumimoji="0" lang="en-US" altLang="en-US" sz="1800" b="0" i="0" u="none" strike="noStrike" cap="none" normalizeH="0" baseline="0" dirty="0">
                        <a:ln>
                          <a:noFill/>
                        </a:ln>
                        <a:solidFill>
                          <a:schemeClr val="bg1"/>
                        </a:solidFill>
                        <a:effectLst/>
                        <a:latin typeface="+mn-lt"/>
                        <a:cs typeface="Times New Roman" panose="02020603050405020304" pitchFamily="18" charset="0"/>
                      </a:endParaRPr>
                    </a:p>
                  </a:txBody>
                  <a:tcPr marL="80685" marR="80685" marT="40343" marB="4034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681876409"/>
                  </a:ext>
                </a:extLst>
              </a:tr>
            </a:tbl>
          </a:graphicData>
        </a:graphic>
      </p:graphicFrame>
      <p:sp>
        <p:nvSpPr>
          <p:cNvPr id="7" name="Content Placeholder 4"/>
          <p:cNvSpPr>
            <a:spLocks noGrp="1"/>
          </p:cNvSpPr>
          <p:nvPr>
            <p:ph sz="quarter" idx="14"/>
          </p:nvPr>
        </p:nvSpPr>
        <p:spPr>
          <a:xfrm>
            <a:off x="457201" y="4682849"/>
            <a:ext cx="8232774" cy="537078"/>
          </a:xfrm>
        </p:spPr>
        <p:txBody>
          <a:bodyPr/>
          <a:lstStyle/>
          <a:p>
            <a:pPr lvl="1"/>
            <a:r>
              <a:rPr lang="en-US" altLang="en-US" dirty="0">
                <a:solidFill>
                  <a:srgbClr val="000000"/>
                </a:solidFill>
              </a:rPr>
              <a:t>Example:</a:t>
            </a:r>
          </a:p>
        </p:txBody>
      </p:sp>
      <p:graphicFrame>
        <p:nvGraphicFramePr>
          <p:cNvPr id="4" name="Object 5" descr="Left bracket 0 comma max right parenthesis."/>
          <p:cNvGraphicFramePr>
            <a:graphicFrameLocks noChangeAspect="1"/>
          </p:cNvGraphicFramePr>
          <p:nvPr>
            <p:extLst>
              <p:ext uri="{D42A27DB-BD31-4B8C-83A1-F6EECF244321}">
                <p14:modId xmlns:p14="http://schemas.microsoft.com/office/powerpoint/2010/main" val="1186710032"/>
              </p:ext>
            </p:extLst>
          </p:nvPr>
        </p:nvGraphicFramePr>
        <p:xfrm>
          <a:off x="6444809" y="3611606"/>
          <a:ext cx="767179" cy="265562"/>
        </p:xfrm>
        <a:graphic>
          <a:graphicData uri="http://schemas.openxmlformats.org/presentationml/2006/ole">
            <mc:AlternateContent xmlns:mc="http://schemas.openxmlformats.org/markup-compatibility/2006">
              <mc:Choice xmlns:v="urn:schemas-microsoft-com:vml" Requires="v">
                <p:oleObj spid="_x0000_s1336" name="Equation" r:id="rId3" imgW="990360" imgH="342720" progId="Equation.DSMT4">
                  <p:embed/>
                </p:oleObj>
              </mc:Choice>
              <mc:Fallback>
                <p:oleObj name="Equation" r:id="rId3" imgW="990360" imgH="342720" progId="Equation.DSMT4">
                  <p:embed/>
                  <p:pic>
                    <p:nvPicPr>
                      <p:cNvPr id="4" name="Object 4"/>
                      <p:cNvPicPr/>
                      <p:nvPr/>
                    </p:nvPicPr>
                    <p:blipFill>
                      <a:blip r:embed="rId4"/>
                      <a:stretch>
                        <a:fillRect/>
                      </a:stretch>
                    </p:blipFill>
                    <p:spPr>
                      <a:xfrm>
                        <a:off x="6444809" y="3611606"/>
                        <a:ext cx="767179" cy="265562"/>
                      </a:xfrm>
                      <a:prstGeom prst="rect">
                        <a:avLst/>
                      </a:prstGeom>
                    </p:spPr>
                  </p:pic>
                </p:oleObj>
              </mc:Fallback>
            </mc:AlternateContent>
          </a:graphicData>
        </a:graphic>
      </p:graphicFrame>
      <p:graphicFrame>
        <p:nvGraphicFramePr>
          <p:cNvPr id="8" name="Object 6" descr="Left bracket 0 period 0 comma 1 period 0 right parenthesis."/>
          <p:cNvGraphicFramePr>
            <a:graphicFrameLocks noChangeAspect="1"/>
          </p:cNvGraphicFramePr>
          <p:nvPr>
            <p:extLst>
              <p:ext uri="{D42A27DB-BD31-4B8C-83A1-F6EECF244321}">
                <p14:modId xmlns:p14="http://schemas.microsoft.com/office/powerpoint/2010/main" val="3749558168"/>
              </p:ext>
            </p:extLst>
          </p:nvPr>
        </p:nvGraphicFramePr>
        <p:xfrm>
          <a:off x="7000174" y="4253113"/>
          <a:ext cx="815975" cy="265113"/>
        </p:xfrm>
        <a:graphic>
          <a:graphicData uri="http://schemas.openxmlformats.org/presentationml/2006/ole">
            <mc:AlternateContent xmlns:mc="http://schemas.openxmlformats.org/markup-compatibility/2006">
              <mc:Choice xmlns:v="urn:schemas-microsoft-com:vml" Requires="v">
                <p:oleObj spid="_x0000_s1337" name="Equation" r:id="rId5" imgW="1054080" imgH="342720" progId="Equation.DSMT4">
                  <p:embed/>
                </p:oleObj>
              </mc:Choice>
              <mc:Fallback>
                <p:oleObj name="Equation" r:id="rId5" imgW="1054080" imgH="342720" progId="Equation.DSMT4">
                  <p:embed/>
                  <p:pic>
                    <p:nvPicPr>
                      <p:cNvPr id="8" name="Object 5"/>
                      <p:cNvPicPr/>
                      <p:nvPr/>
                    </p:nvPicPr>
                    <p:blipFill>
                      <a:blip r:embed="rId6"/>
                      <a:stretch>
                        <a:fillRect/>
                      </a:stretch>
                    </p:blipFill>
                    <p:spPr>
                      <a:xfrm>
                        <a:off x="7000174" y="4253113"/>
                        <a:ext cx="815975" cy="265113"/>
                      </a:xfrm>
                      <a:prstGeom prst="rect">
                        <a:avLst/>
                      </a:prstGeom>
                    </p:spPr>
                  </p:pic>
                </p:oleObj>
              </mc:Fallback>
            </mc:AlternateContent>
          </a:graphicData>
        </a:graphic>
      </p:graphicFrame>
      <p:pic>
        <p:nvPicPr>
          <p:cNvPr id="9" name="Picture 7" descr="Computer code has 2 lines. The lines read as follows. Line 1. Random rand equals new random left parenthesis right parenthesis semicolon. Line 2. I n t random number equals rand period next I n t left parenthesis 10 right parenthesis semicolon forward slash forward slash 0 to 9. "/>
          <p:cNvPicPr>
            <a:picLocks noChangeAspect="1"/>
          </p:cNvPicPr>
          <p:nvPr/>
        </p:nvPicPr>
        <p:blipFill>
          <a:blip r:embed="rId7"/>
          <a:stretch>
            <a:fillRect/>
          </a:stretch>
        </p:blipFill>
        <p:spPr>
          <a:xfrm>
            <a:off x="1072145" y="5570795"/>
            <a:ext cx="6999710" cy="703755"/>
          </a:xfrm>
          <a:prstGeom prst="rect">
            <a:avLst/>
          </a:prstGeom>
        </p:spPr>
      </p:pic>
    </p:spTree>
    <p:extLst>
      <p:ext uri="{BB962C8B-B14F-4D97-AF65-F5344CB8AC3E}">
        <p14:creationId xmlns:p14="http://schemas.microsoft.com/office/powerpoint/2010/main" val="559051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Generating Random Numbers</a:t>
            </a:r>
            <a:endParaRPr lang="en-US" dirty="0"/>
          </a:p>
        </p:txBody>
      </p:sp>
      <p:sp>
        <p:nvSpPr>
          <p:cNvPr id="4" name="Content Placeholder 2"/>
          <p:cNvSpPr>
            <a:spLocks noGrp="1"/>
          </p:cNvSpPr>
          <p:nvPr>
            <p:ph sz="quarter" idx="13"/>
          </p:nvPr>
        </p:nvSpPr>
        <p:spPr>
          <a:xfrm>
            <a:off x="457200" y="1600200"/>
            <a:ext cx="8232775" cy="535189"/>
          </a:xfrm>
        </p:spPr>
        <p:txBody>
          <a:bodyPr/>
          <a:lstStyle/>
          <a:p>
            <a:r>
              <a:rPr lang="en-US" altLang="en-US" dirty="0">
                <a:solidFill>
                  <a:schemeClr val="tx1"/>
                </a:solidFill>
              </a:rPr>
              <a:t>Common usage: to get a random number from 1 to N</a:t>
            </a:r>
          </a:p>
        </p:txBody>
      </p:sp>
      <p:pic>
        <p:nvPicPr>
          <p:cNvPr id="8" name="Picture 3" descr="Computer code reads, I n t, n equals rand period next I n t left parenthesis 20 right parenthesis plus 1 forward slash forward slash 1 to 20 inclusive."/>
          <p:cNvPicPr>
            <a:picLocks noChangeAspect="1"/>
          </p:cNvPicPr>
          <p:nvPr/>
        </p:nvPicPr>
        <p:blipFill>
          <a:blip r:embed="rId2"/>
          <a:stretch>
            <a:fillRect/>
          </a:stretch>
        </p:blipFill>
        <p:spPr>
          <a:xfrm>
            <a:off x="657568" y="2506490"/>
            <a:ext cx="7825687" cy="329757"/>
          </a:xfrm>
          <a:prstGeom prst="rect">
            <a:avLst/>
          </a:prstGeom>
        </p:spPr>
      </p:pic>
      <p:sp>
        <p:nvSpPr>
          <p:cNvPr id="5" name="Content Placeholder 4"/>
          <p:cNvSpPr>
            <a:spLocks noGrp="1"/>
          </p:cNvSpPr>
          <p:nvPr>
            <p:ph sz="quarter" idx="14"/>
          </p:nvPr>
        </p:nvSpPr>
        <p:spPr>
          <a:xfrm>
            <a:off x="454023" y="3041017"/>
            <a:ext cx="8232775" cy="491220"/>
          </a:xfrm>
        </p:spPr>
        <p:txBody>
          <a:bodyPr/>
          <a:lstStyle/>
          <a:p>
            <a:r>
              <a:rPr lang="en-US" altLang="en-US" dirty="0">
                <a:solidFill>
                  <a:srgbClr val="000000"/>
                </a:solidFill>
              </a:rPr>
              <a:t>To get a number in arbitrary range [min, max] inclusive:</a:t>
            </a:r>
          </a:p>
        </p:txBody>
      </p:sp>
      <p:pic>
        <p:nvPicPr>
          <p:cNvPr id="9" name="Picture 5" descr="Computer code reads, name period next I n t left parenthesis size of range right parenthesis plus min."/>
          <p:cNvPicPr>
            <a:picLocks noChangeAspect="1"/>
          </p:cNvPicPr>
          <p:nvPr/>
        </p:nvPicPr>
        <p:blipFill>
          <a:blip r:embed="rId3"/>
          <a:stretch>
            <a:fillRect/>
          </a:stretch>
        </p:blipFill>
        <p:spPr>
          <a:xfrm>
            <a:off x="1201495" y="3775501"/>
            <a:ext cx="6257925" cy="419100"/>
          </a:xfrm>
          <a:prstGeom prst="rect">
            <a:avLst/>
          </a:prstGeom>
        </p:spPr>
      </p:pic>
      <p:sp>
        <p:nvSpPr>
          <p:cNvPr id="7" name="Content Placeholder 6"/>
          <p:cNvSpPr>
            <a:spLocks noGrp="1"/>
          </p:cNvSpPr>
          <p:nvPr>
            <p:ph sz="quarter" idx="15"/>
          </p:nvPr>
        </p:nvSpPr>
        <p:spPr>
          <a:xfrm>
            <a:off x="454025" y="4437866"/>
            <a:ext cx="8232775" cy="1287073"/>
          </a:xfrm>
        </p:spPr>
        <p:txBody>
          <a:bodyPr/>
          <a:lstStyle/>
          <a:p>
            <a:pPr lvl="2"/>
            <a:r>
              <a:rPr lang="en-US" altLang="en-US" dirty="0">
                <a:solidFill>
                  <a:schemeClr val="tx1"/>
                </a:solidFill>
              </a:rPr>
              <a:t>where (</a:t>
            </a:r>
            <a:r>
              <a:rPr lang="en-US" altLang="en-US" b="1" dirty="0">
                <a:solidFill>
                  <a:schemeClr val="tx1"/>
                </a:solidFill>
              </a:rPr>
              <a:t>size of range</a:t>
            </a:r>
            <a:r>
              <a:rPr lang="en-US" altLang="en-US" dirty="0">
                <a:solidFill>
                  <a:schemeClr val="tx1"/>
                </a:solidFill>
              </a:rPr>
              <a:t>) is (</a:t>
            </a:r>
            <a:r>
              <a:rPr lang="en-US" altLang="en-US" b="1" dirty="0">
                <a:solidFill>
                  <a:schemeClr val="tx1"/>
                </a:solidFill>
              </a:rPr>
              <a:t>max</a:t>
            </a:r>
            <a:r>
              <a:rPr lang="en-US" altLang="en-US" dirty="0">
                <a:latin typeface="Arial" panose="020B0604020202020204" pitchFamily="34" charset="0"/>
                <a:cs typeface="Arial" panose="020B0604020202020204" pitchFamily="34" charset="0"/>
              </a:rPr>
              <a:t> − </a:t>
            </a:r>
            <a:r>
              <a:rPr lang="en-US" altLang="en-US" b="1" dirty="0">
                <a:solidFill>
                  <a:schemeClr val="tx1"/>
                </a:solidFill>
              </a:rPr>
              <a:t>min</a:t>
            </a:r>
            <a:r>
              <a:rPr lang="en-US" altLang="en-US" dirty="0">
                <a:solidFill>
                  <a:schemeClr val="tx1"/>
                </a:solidFill>
              </a:rPr>
              <a:t> + 1)</a:t>
            </a:r>
          </a:p>
          <a:p>
            <a:pPr marL="639763" lvl="1" indent="-246063"/>
            <a:r>
              <a:rPr lang="en-US" altLang="en-US" dirty="0">
                <a:solidFill>
                  <a:schemeClr val="tx1"/>
                </a:solidFill>
              </a:rPr>
              <a:t>Example: A random integer between 4 and 10 inclusive:</a:t>
            </a:r>
          </a:p>
        </p:txBody>
      </p:sp>
      <p:pic>
        <p:nvPicPr>
          <p:cNvPr id="10" name="Picture 7" descr="Computer code reads, I n t, n equals rand period next I n t left parenthesis 7 right parenthesis plus 4 semicolon."/>
          <p:cNvPicPr>
            <a:picLocks noChangeAspect="1"/>
          </p:cNvPicPr>
          <p:nvPr/>
        </p:nvPicPr>
        <p:blipFill>
          <a:blip r:embed="rId4"/>
          <a:stretch>
            <a:fillRect/>
          </a:stretch>
        </p:blipFill>
        <p:spPr>
          <a:xfrm>
            <a:off x="1611071" y="5833344"/>
            <a:ext cx="5438775" cy="409575"/>
          </a:xfrm>
          <a:prstGeom prst="rect">
            <a:avLst/>
          </a:prstGeom>
        </p:spPr>
      </p:pic>
    </p:spTree>
    <p:extLst>
      <p:ext uri="{BB962C8B-B14F-4D97-AF65-F5344CB8AC3E}">
        <p14:creationId xmlns:p14="http://schemas.microsoft.com/office/powerpoint/2010/main" val="1749308769"/>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5797</TotalTime>
  <Words>1106</Words>
  <Application>Microsoft Macintosh PowerPoint</Application>
  <PresentationFormat>On-screen Show (4:3)</PresentationFormat>
  <Paragraphs>115</Paragraphs>
  <Slides>23</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2" baseType="lpstr">
      <vt:lpstr>Arial</vt:lpstr>
      <vt:lpstr>Courier New</vt:lpstr>
      <vt:lpstr>Noto Sans Symbols</vt:lpstr>
      <vt:lpstr>Times New Roman</vt:lpstr>
      <vt:lpstr>Verdana</vt:lpstr>
      <vt:lpstr>Wingdings</vt:lpstr>
      <vt:lpstr>Wingdings 2</vt:lpstr>
      <vt:lpstr>508 Lecture</vt:lpstr>
      <vt:lpstr>Equation</vt:lpstr>
      <vt:lpstr>Building Java Programs</vt:lpstr>
      <vt:lpstr>While Loops</vt:lpstr>
      <vt:lpstr>Categories of Loops</vt:lpstr>
      <vt:lpstr>The While Loop</vt:lpstr>
      <vt:lpstr>Example while Loop</vt:lpstr>
      <vt:lpstr>In-Class Assignment 1, Part 1</vt:lpstr>
      <vt:lpstr>Random Numbers</vt:lpstr>
      <vt:lpstr>The Random Class</vt:lpstr>
      <vt:lpstr>Generating Random Numbers</vt:lpstr>
      <vt:lpstr>Random Questions</vt:lpstr>
      <vt:lpstr>Random and Other Types</vt:lpstr>
      <vt:lpstr>Random Question 1</vt:lpstr>
      <vt:lpstr>Random Answer 1</vt:lpstr>
      <vt:lpstr>Random Question 2</vt:lpstr>
      <vt:lpstr>Random Answer</vt:lpstr>
      <vt:lpstr>Random Answer 2</vt:lpstr>
      <vt:lpstr>In-Class Assignment 1, Part 2</vt:lpstr>
      <vt:lpstr>Do-While Loops</vt:lpstr>
      <vt:lpstr>The do/while Loop</vt:lpstr>
      <vt:lpstr>do/while Question</vt:lpstr>
      <vt:lpstr>do/while Answer</vt:lpstr>
      <vt:lpstr>In-Class Assignment 1, Part 3</vt:lpstr>
      <vt:lpstr>Copyright</vt:lpstr>
    </vt:vector>
  </TitlesOfParts>
  <Company>Cognizant</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Java Programs,4e</dc:title>
  <dc:subject>Engineering Computer Science</dc:subject>
  <dc:creator>Reges/Stepp</dc:creator>
  <cp:keywords>Engineering Computer Science</cp:keywords>
  <cp:lastModifiedBy>Microsoft Office User</cp:lastModifiedBy>
  <cp:revision>446</cp:revision>
  <dcterms:modified xsi:type="dcterms:W3CDTF">2019-04-16T17:52:53Z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