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handoutMasterIdLst>
    <p:handoutMasterId r:id="rId23"/>
  </p:handoutMasterIdLst>
  <p:sldIdLst>
    <p:sldId id="407" r:id="rId2"/>
    <p:sldId id="537" r:id="rId3"/>
    <p:sldId id="467" r:id="rId4"/>
    <p:sldId id="468" r:id="rId5"/>
    <p:sldId id="469" r:id="rId6"/>
    <p:sldId id="470" r:id="rId7"/>
    <p:sldId id="471" r:id="rId8"/>
    <p:sldId id="472" r:id="rId9"/>
    <p:sldId id="549" r:id="rId10"/>
    <p:sldId id="546" r:id="rId11"/>
    <p:sldId id="538" r:id="rId12"/>
    <p:sldId id="539" r:id="rId13"/>
    <p:sldId id="540" r:id="rId14"/>
    <p:sldId id="541" r:id="rId15"/>
    <p:sldId id="542" r:id="rId16"/>
    <p:sldId id="543" r:id="rId17"/>
    <p:sldId id="544" r:id="rId18"/>
    <p:sldId id="545" r:id="rId19"/>
    <p:sldId id="548" r:id="rId20"/>
    <p:sldId id="535"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8" autoAdjust="0"/>
    <p:restoredTop sz="86427" autoAdjust="0"/>
  </p:normalViewPr>
  <p:slideViewPr>
    <p:cSldViewPr snapToGrid="0" snapToObjects="1">
      <p:cViewPr varScale="1">
        <p:scale>
          <a:sx n="72" d="100"/>
          <a:sy n="72" d="100"/>
        </p:scale>
        <p:origin x="1296" y="200"/>
      </p:cViewPr>
      <p:guideLst>
        <p:guide orient="horz" pos="2160"/>
        <p:guide pos="2880"/>
      </p:guideLst>
    </p:cSldViewPr>
  </p:slideViewPr>
  <p:outlineViewPr>
    <p:cViewPr>
      <p:scale>
        <a:sx n="33" d="100"/>
        <a:sy n="33" d="100"/>
      </p:scale>
      <p:origin x="0" y="-495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4/18/19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4589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20</a:t>
            </a:fld>
            <a:endParaRPr lang="en-US" dirty="0"/>
          </a:p>
        </p:txBody>
      </p:sp>
    </p:spTree>
    <p:extLst>
      <p:ext uri="{BB962C8B-B14F-4D97-AF65-F5344CB8AC3E}">
        <p14:creationId xmlns:p14="http://schemas.microsoft.com/office/powerpoint/2010/main" val="3951303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
        <p:nvSpPr>
          <p:cNvPr id="3" name="Content Placeholder 2"/>
          <p:cNvSpPr>
            <a:spLocks noGrp="1"/>
          </p:cNvSpPr>
          <p:nvPr>
            <p:ph sz="quarter" idx="13"/>
          </p:nvPr>
        </p:nvSpPr>
        <p:spPr>
          <a:xfrm>
            <a:off x="457200" y="1600200"/>
            <a:ext cx="8232775" cy="452596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26"/>
          <p:cNvSpPr txBox="1">
            <a:spLocks noGrp="1"/>
          </p:cNvSpPr>
          <p:nvPr>
            <p:ph type="body" idx="13" hasCustomPrompt="1"/>
          </p:nvPr>
        </p:nvSpPr>
        <p:spPr>
          <a:xfrm>
            <a:off x="457200" y="3027415"/>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0" name="Shape 26"/>
          <p:cNvSpPr txBox="1">
            <a:spLocks noGrp="1"/>
          </p:cNvSpPr>
          <p:nvPr>
            <p:ph type="body" idx="14" hasCustomPrompt="1"/>
          </p:nvPr>
        </p:nvSpPr>
        <p:spPr>
          <a:xfrm>
            <a:off x="457200" y="4508450"/>
            <a:ext cx="8229600" cy="987357"/>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1433627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1425011"/>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4"/>
          </p:nvPr>
        </p:nvSpPr>
        <p:spPr>
          <a:xfrm>
            <a:off x="457200" y="3291882"/>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1329024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1425011"/>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4"/>
          </p:nvPr>
        </p:nvSpPr>
        <p:spPr>
          <a:xfrm>
            <a:off x="457200" y="3291882"/>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quarter" idx="15"/>
          </p:nvPr>
        </p:nvSpPr>
        <p:spPr>
          <a:xfrm>
            <a:off x="454025" y="4437866"/>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1867783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1425011"/>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quarter" idx="14"/>
          </p:nvPr>
        </p:nvSpPr>
        <p:spPr>
          <a:xfrm>
            <a:off x="454024" y="3122453"/>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sz="quarter" idx="15"/>
          </p:nvPr>
        </p:nvSpPr>
        <p:spPr>
          <a:xfrm>
            <a:off x="457200" y="4250997"/>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
        <p:nvSpPr>
          <p:cNvPr id="11" name="Content Placeholder 2"/>
          <p:cNvSpPr>
            <a:spLocks noGrp="1"/>
          </p:cNvSpPr>
          <p:nvPr>
            <p:ph sz="quarter" idx="16"/>
          </p:nvPr>
        </p:nvSpPr>
        <p:spPr>
          <a:xfrm>
            <a:off x="454023" y="4448398"/>
            <a:ext cx="8232775" cy="103757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86084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3"/>
          </p:nvPr>
        </p:nvSpPr>
        <p:spPr>
          <a:xfrm>
            <a:off x="457200" y="1600200"/>
            <a:ext cx="8232775" cy="433699"/>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14"/>
          </p:nvPr>
        </p:nvSpPr>
        <p:spPr>
          <a:xfrm>
            <a:off x="457200" y="2162175"/>
            <a:ext cx="8305800" cy="43497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p:cNvSpPr>
            <a:spLocks noGrp="1"/>
          </p:cNvSpPr>
          <p:nvPr>
            <p:ph sz="quarter" idx="15"/>
          </p:nvPr>
        </p:nvSpPr>
        <p:spPr>
          <a:xfrm>
            <a:off x="457200" y="2725738"/>
            <a:ext cx="8305800" cy="436562"/>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16"/>
          </p:nvPr>
        </p:nvSpPr>
        <p:spPr>
          <a:xfrm>
            <a:off x="457200" y="3338513"/>
            <a:ext cx="8396288" cy="455612"/>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6"/>
          <p:cNvSpPr>
            <a:spLocks noGrp="1"/>
          </p:cNvSpPr>
          <p:nvPr>
            <p:ph sz="quarter" idx="17"/>
          </p:nvPr>
        </p:nvSpPr>
        <p:spPr>
          <a:xfrm>
            <a:off x="457200" y="3900488"/>
            <a:ext cx="8396288" cy="422275"/>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7"/>
          <p:cNvSpPr>
            <a:spLocks noGrp="1"/>
          </p:cNvSpPr>
          <p:nvPr>
            <p:ph sz="quarter" idx="18"/>
          </p:nvPr>
        </p:nvSpPr>
        <p:spPr>
          <a:xfrm>
            <a:off x="457200" y="4464050"/>
            <a:ext cx="8396288" cy="355600"/>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8"/>
          <p:cNvSpPr>
            <a:spLocks noGrp="1"/>
          </p:cNvSpPr>
          <p:nvPr>
            <p:ph sz="quarter" idx="19"/>
          </p:nvPr>
        </p:nvSpPr>
        <p:spPr>
          <a:xfrm>
            <a:off x="457200" y="4975225"/>
            <a:ext cx="8396288" cy="357188"/>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9"/>
          <p:cNvSpPr>
            <a:spLocks noGrp="1"/>
          </p:cNvSpPr>
          <p:nvPr>
            <p:ph sz="quarter" idx="20"/>
          </p:nvPr>
        </p:nvSpPr>
        <p:spPr>
          <a:xfrm>
            <a:off x="457200" y="5540375"/>
            <a:ext cx="8464550" cy="392113"/>
          </a:xfrm>
        </p:spPr>
        <p:txBody>
          <a:bodyPr/>
          <a:lstStyle>
            <a:lvl1pPr indent="-256032">
              <a:defRPr sz="2400">
                <a:latin typeface="+mn-lt"/>
              </a:defRPr>
            </a:lvl1pPr>
            <a:lvl2pPr indent="-283464">
              <a:defRPr sz="2400">
                <a:latin typeface="+mn-lt"/>
              </a:defRPr>
            </a:lvl2pPr>
            <a:lvl3pPr indent="-228600">
              <a:defRPr sz="2400">
                <a:latin typeface="+mn-lt"/>
              </a:defRPr>
            </a:lvl3pPr>
            <a:lvl4pPr indent="-228600">
              <a:defRPr sz="2400">
                <a:latin typeface="+mn-lt"/>
              </a:defRPr>
            </a:lvl4pPr>
            <a:lvl5pPr indent="-2286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1821545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hasCustomPrompt="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r>
              <a:rPr lang="en-US" dirty="0"/>
              <a:t>edition</a:t>
            </a:r>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Text Placeholder 2"/>
          <p:cNvSpPr>
            <a:spLocks noGrp="1"/>
          </p:cNvSpPr>
          <p:nvPr>
            <p:ph type="body" sz="quarter" idx="13"/>
          </p:nvPr>
        </p:nvSpPr>
        <p:spPr>
          <a:xfrm>
            <a:off x="2092325" y="6507163"/>
            <a:ext cx="6796088" cy="223837"/>
          </a:xfrm>
        </p:spPr>
        <p:txBody>
          <a:bodyPr/>
          <a:lstStyle>
            <a:lvl1pPr marL="101600" indent="0">
              <a:buNone/>
              <a:defRPr/>
            </a:lvl1pPr>
          </a:lstStyle>
          <a:p>
            <a:pPr lvl="0"/>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a:t>
            </a:r>
            <a:r>
              <a:rPr lang="en-US" altLang="en-US" sz="1200" b="0" dirty="0">
                <a:latin typeface="Verdana"/>
                <a:ea typeface="Verdana" panose="020B0604030504040204" pitchFamily="34" charset="0"/>
                <a:cs typeface="Verdana" panose="020B0604030504040204" pitchFamily="34" charset="0"/>
              </a:rPr>
              <a:t> Pearson Education, Inc. All Rights Reserved</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 2014, 2011 Pearson Education, Inc. All Rights Reserved</a:t>
            </a:r>
          </a:p>
        </p:txBody>
      </p:sp>
    </p:spTree>
    <p:extLst>
      <p:ext uri="{BB962C8B-B14F-4D97-AF65-F5344CB8AC3E}">
        <p14:creationId xmlns:p14="http://schemas.microsoft.com/office/powerpoint/2010/main" val="2989016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6" name="Shape 26"/>
          <p:cNvSpPr txBox="1">
            <a:spLocks noGrp="1"/>
          </p:cNvSpPr>
          <p:nvPr>
            <p:ph type="body" idx="1" hasCustomPrompt="1"/>
          </p:nvPr>
        </p:nvSpPr>
        <p:spPr>
          <a:xfrm>
            <a:off x="457200" y="1600200"/>
            <a:ext cx="8229600" cy="4525963"/>
          </a:xfrm>
          <a:prstGeom prst="rect">
            <a:avLst/>
          </a:prstGeom>
          <a:noFill/>
          <a:ln>
            <a:noFill/>
          </a:ln>
        </p:spPr>
        <p:txBody>
          <a:bodyPr lIns="91425" tIns="91425" rIns="91425" bIns="91425" anchor="t" anchorCtr="0"/>
          <a:lstStyle>
            <a:lvl1pPr marL="256032" marR="0" lvl="0" indent="-255600"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304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230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r>
              <a:rPr lang="en-US" dirty="0"/>
              <a:t>First</a:t>
            </a:r>
          </a:p>
          <a:p>
            <a:pPr lvl="1"/>
            <a:r>
              <a:rPr lang="en-US" dirty="0"/>
              <a:t>Second</a:t>
            </a:r>
          </a:p>
          <a:p>
            <a:pPr lvl="2"/>
            <a:r>
              <a:rPr lang="en-US" dirty="0"/>
              <a:t>Third</a:t>
            </a:r>
          </a:p>
          <a:p>
            <a:pPr lvl="3"/>
            <a:r>
              <a:rPr lang="en-US" dirty="0"/>
              <a:t>Fourth</a:t>
            </a:r>
          </a:p>
          <a:p>
            <a:pPr lvl="4"/>
            <a:r>
              <a:rPr lang="en-US" dirty="0"/>
              <a:t>five</a:t>
            </a:r>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2017,</a:t>
            </a:r>
            <a:r>
              <a:rPr lang="en-US" altLang="en-US" sz="1200" b="0" baseline="0" dirty="0">
                <a:latin typeface="Verdana"/>
                <a:ea typeface="Verdana" panose="020B0604030504040204" pitchFamily="34" charset="0"/>
                <a:cs typeface="Verdana" panose="020B0604030504040204" pitchFamily="34" charset="0"/>
              </a:rPr>
              <a:t> 2014, 2011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4091488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2">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64" r:id="rId2"/>
    <p:sldLayoutId id="2147483665" r:id="rId3"/>
    <p:sldLayoutId id="2147483674" r:id="rId4"/>
    <p:sldLayoutId id="2147483660" r:id="rId5"/>
    <p:sldLayoutId id="2147483651" r:id="rId6"/>
    <p:sldLayoutId id="2147483653" r:id="rId7"/>
    <p:sldLayoutId id="2147483670"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descr="Building Java Programs Fourth Edition by Reges and Stepp."/>
          <p:cNvSpPr txBox="1">
            <a:spLocks noGrp="1"/>
          </p:cNvSpPr>
          <p:nvPr>
            <p:ph type="title"/>
          </p:nvPr>
        </p:nvSpPr>
        <p:spPr>
          <a:xfrm>
            <a:off x="457200" y="215371"/>
            <a:ext cx="8229600" cy="520125"/>
          </a:xfrm>
          <a:prstGeom prst="rect">
            <a:avLst/>
          </a:prstGeom>
          <a:noFill/>
          <a:ln>
            <a:noFill/>
          </a:ln>
        </p:spPr>
        <p:txBody>
          <a:bodyPr lIns="0" tIns="0" rIns="0" bIns="0" anchor="t" anchorCtr="0">
            <a:noAutofit/>
          </a:bodyPr>
          <a:lstStyle/>
          <a:p>
            <a:pPr lvl="0">
              <a:buSzPct val="25000"/>
            </a:pPr>
            <a:r>
              <a:rPr lang="en-US" dirty="0"/>
              <a:t>Building Java Programs</a:t>
            </a:r>
          </a:p>
        </p:txBody>
      </p:sp>
      <p:sp>
        <p:nvSpPr>
          <p:cNvPr id="196" name="Text Placeholder 2"/>
          <p:cNvSpPr txBox="1">
            <a:spLocks noGrp="1"/>
          </p:cNvSpPr>
          <p:nvPr>
            <p:ph type="body" idx="1"/>
          </p:nvPr>
        </p:nvSpPr>
        <p:spPr>
          <a:xfrm>
            <a:off x="457200" y="826368"/>
            <a:ext cx="8229600" cy="478970"/>
          </a:xfrm>
          <a:prstGeom prst="rect">
            <a:avLst/>
          </a:prstGeom>
          <a:noFill/>
          <a:ln>
            <a:noFill/>
          </a:ln>
        </p:spPr>
        <p:txBody>
          <a:bodyPr lIns="0" tIns="0" rIns="0" bIns="0" anchor="t" anchorCtr="0">
            <a:noAutofit/>
          </a:bodyPr>
          <a:lstStyle/>
          <a:p>
            <a:pPr marL="0" marR="0" lvl="0" indent="0" algn="l" rtl="0">
              <a:spcBef>
                <a:spcPts val="0"/>
              </a:spcBef>
              <a:buClr>
                <a:srgbClr val="007FA3"/>
              </a:buClr>
              <a:buSzPct val="25000"/>
              <a:buFont typeface="Arial"/>
              <a:buNone/>
            </a:pPr>
            <a:r>
              <a:rPr lang="en-US" dirty="0"/>
              <a:t>Fourth</a:t>
            </a:r>
            <a:r>
              <a:rPr lang="en-US" sz="2000" b="0" i="0" u="none" strike="noStrike" cap="none" dirty="0">
                <a:solidFill>
                  <a:srgbClr val="007FA3"/>
                </a:solidFill>
                <a:ea typeface="Arial"/>
                <a:cs typeface="Arial"/>
                <a:sym typeface="Arial"/>
              </a:rPr>
              <a:t> Edition</a:t>
            </a:r>
          </a:p>
        </p:txBody>
      </p:sp>
      <p:sp>
        <p:nvSpPr>
          <p:cNvPr id="198" name="Text Placeholder 3"/>
          <p:cNvSpPr txBox="1">
            <a:spLocks noGrp="1"/>
          </p:cNvSpPr>
          <p:nvPr>
            <p:ph type="body" idx="2"/>
          </p:nvPr>
        </p:nvSpPr>
        <p:spPr>
          <a:prstGeom prst="rect">
            <a:avLst/>
          </a:prstGeom>
          <a:noFill/>
          <a:ln>
            <a:noFill/>
          </a:ln>
        </p:spPr>
        <p:txBody>
          <a:bodyPr lIns="0" tIns="0" rIns="0" bIns="0" anchor="b" anchorCtr="0">
            <a:noAutofit/>
          </a:bodyPr>
          <a:lstStyle/>
          <a:p>
            <a:pPr marL="0" marR="0" lvl="0" indent="0" rtl="0">
              <a:spcBef>
                <a:spcPts val="0"/>
              </a:spcBef>
              <a:buClr>
                <a:srgbClr val="007FA3"/>
              </a:buClr>
              <a:buSzPct val="25000"/>
              <a:buFont typeface="Arial"/>
              <a:buNone/>
            </a:pPr>
            <a:r>
              <a:rPr lang="en-US" sz="3000" i="0" u="none" strike="noStrike" cap="none" dirty="0">
                <a:solidFill>
                  <a:schemeClr val="dk1"/>
                </a:solidFill>
                <a:ea typeface="Arial"/>
                <a:cs typeface="Arial"/>
                <a:sym typeface="Arial"/>
              </a:rPr>
              <a:t>Chapter </a:t>
            </a:r>
            <a:r>
              <a:rPr lang="en-US" dirty="0"/>
              <a:t>5, Section 5.2</a:t>
            </a:r>
            <a:endParaRPr lang="en-US" sz="3000" i="0" u="none" strike="noStrike" cap="none" dirty="0">
              <a:solidFill>
                <a:schemeClr val="dk1"/>
              </a:solidFill>
              <a:ea typeface="Arial"/>
              <a:cs typeface="Arial"/>
              <a:sym typeface="Arial"/>
            </a:endParaRPr>
          </a:p>
        </p:txBody>
      </p:sp>
      <p:sp>
        <p:nvSpPr>
          <p:cNvPr id="199" name="Text Placeholder 4"/>
          <p:cNvSpPr txBox="1">
            <a:spLocks noGrp="1"/>
          </p:cNvSpPr>
          <p:nvPr>
            <p:ph type="body" idx="3"/>
          </p:nvPr>
        </p:nvSpPr>
        <p:spPr>
          <a:xfrm>
            <a:off x="5029200" y="3220278"/>
            <a:ext cx="3657600" cy="1182757"/>
          </a:xfrm>
          <a:prstGeom prst="rect">
            <a:avLst/>
          </a:prstGeom>
          <a:noFill/>
          <a:ln>
            <a:noFill/>
          </a:ln>
        </p:spPr>
        <p:txBody>
          <a:bodyPr lIns="0" tIns="0" rIns="0" bIns="0" anchor="t" anchorCtr="0">
            <a:noAutofit/>
          </a:bodyPr>
          <a:lstStyle/>
          <a:p>
            <a:r>
              <a:rPr lang="en-US" altLang="en-US" dirty="0"/>
              <a:t>Program Logic and Indefinite Loops</a:t>
            </a:r>
          </a:p>
        </p:txBody>
      </p:sp>
      <p:pic>
        <p:nvPicPr>
          <p:cNvPr id="8" name="Picture 5" descr="Front Cover: Building Java Programs Fourth Edition by Reges and Stepp."/>
          <p:cNvPicPr preferRelativeResize="0"/>
          <p:nvPr/>
        </p:nvPicPr>
        <p:blipFill>
          <a:blip r:embed="rId3">
            <a:extLst>
              <a:ext uri="{28A0092B-C50C-407E-A947-70E740481C1C}">
                <a14:useLocalDpi xmlns:a14="http://schemas.microsoft.com/office/drawing/2010/main" val="0"/>
              </a:ext>
            </a:extLst>
          </a:blip>
          <a:stretch>
            <a:fillRect/>
          </a:stretch>
        </p:blipFill>
        <p:spPr>
          <a:xfrm>
            <a:off x="900308" y="1600200"/>
            <a:ext cx="3506490" cy="4578192"/>
          </a:xfrm>
          <a:prstGeom prst="rect">
            <a:avLst/>
          </a:prstGeom>
        </p:spPr>
      </p:pic>
      <p:sp>
        <p:nvSpPr>
          <p:cNvPr id="2" name="Text Placeholder 6"/>
          <p:cNvSpPr>
            <a:spLocks noGrp="1"/>
          </p:cNvSpPr>
          <p:nvPr>
            <p:ph type="body" sz="quarter" idx="13"/>
          </p:nvPr>
        </p:nvSpPr>
        <p:spPr>
          <a:xfrm>
            <a:off x="1968500" y="6383338"/>
            <a:ext cx="6796088" cy="223837"/>
          </a:xfrm>
        </p:spPr>
        <p:txBody>
          <a:bodyPr/>
          <a:lstStyle/>
          <a:p>
            <a:pPr algn="r"/>
            <a:r>
              <a:rPr lang="en-US" altLang="en-US" sz="1200" dirty="0">
                <a:latin typeface="Verdana"/>
                <a:ea typeface="Verdana" panose="020B0604030504040204" pitchFamily="34" charset="0"/>
                <a:cs typeface="Verdana" panose="020B0604030504040204" pitchFamily="34" charset="0"/>
              </a:rPr>
              <a:t>Copyright © 2017, 2014, 2011 Pearson Education, Inc. All Rights Reserved</a:t>
            </a:r>
            <a:endParaRPr lang="en-US" sz="1200" dirty="0"/>
          </a:p>
        </p:txBody>
      </p:sp>
    </p:spTree>
    <p:extLst>
      <p:ext uri="{BB962C8B-B14F-4D97-AF65-F5344CB8AC3E}">
        <p14:creationId xmlns:p14="http://schemas.microsoft.com/office/powerpoint/2010/main" val="7985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Sentinel-Controlled Loops</a:t>
            </a:r>
          </a:p>
        </p:txBody>
      </p:sp>
    </p:spTree>
    <p:extLst>
      <p:ext uri="{BB962C8B-B14F-4D97-AF65-F5344CB8AC3E}">
        <p14:creationId xmlns:p14="http://schemas.microsoft.com/office/powerpoint/2010/main" val="2976841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Sentinel Values</a:t>
            </a:r>
            <a:endParaRPr lang="en-US" dirty="0"/>
          </a:p>
        </p:txBody>
      </p:sp>
      <p:sp>
        <p:nvSpPr>
          <p:cNvPr id="3" name="Content Placeholder 2"/>
          <p:cNvSpPr>
            <a:spLocks noGrp="1"/>
          </p:cNvSpPr>
          <p:nvPr>
            <p:ph sz="quarter" idx="13"/>
          </p:nvPr>
        </p:nvSpPr>
        <p:spPr>
          <a:xfrm>
            <a:off x="457200" y="1600200"/>
            <a:ext cx="8232775" cy="2276061"/>
          </a:xfrm>
        </p:spPr>
        <p:txBody>
          <a:bodyPr/>
          <a:lstStyle/>
          <a:p>
            <a:r>
              <a:rPr lang="en-US" altLang="en-US" b="1" dirty="0"/>
              <a:t>sentinel</a:t>
            </a:r>
            <a:r>
              <a:rPr lang="en-US" altLang="en-US" dirty="0"/>
              <a:t>: A value that signals the end of user input.</a:t>
            </a:r>
          </a:p>
          <a:p>
            <a:pPr marL="736600" lvl="1">
              <a:buFont typeface="Arial" panose="020B0604020202020204" pitchFamily="34" charset="0"/>
              <a:buChar char="–"/>
            </a:pPr>
            <a:r>
              <a:rPr lang="en-US" altLang="en-US" b="1" dirty="0"/>
              <a:t>sentinel loop</a:t>
            </a:r>
            <a:r>
              <a:rPr lang="en-US" altLang="en-US" dirty="0"/>
              <a:t>: Repeats until a sentinel value is seen.</a:t>
            </a:r>
          </a:p>
          <a:p>
            <a:r>
              <a:rPr lang="en-US" altLang="en-US" dirty="0"/>
              <a:t>Example: Write a program that prompts the user for numbers until the user types 0, then outputs their sum.</a:t>
            </a:r>
          </a:p>
          <a:p>
            <a:pPr marL="736600" lvl="1">
              <a:buFont typeface="Arial" panose="020B0604020202020204" pitchFamily="34" charset="0"/>
              <a:buChar char="–"/>
            </a:pPr>
            <a:r>
              <a:rPr lang="en-US" altLang="en-US" dirty="0"/>
              <a:t>(In this case, 0 is the sentinel value.)</a:t>
            </a:r>
          </a:p>
        </p:txBody>
      </p:sp>
      <p:pic>
        <p:nvPicPr>
          <p:cNvPr id="7" name="Picture 3" descr="Computer output code has 5 lines. The lines read as follows. Line 1. Enter a number left parenthesis 0 to quit right parenthesis colon 10. Line 2. Enter a number left parenthesis 0 to quit right parenthesis colon 20. Line 3. Enter a number left parenthesis 0 to quit right parenthesis colon 30. Line 4. Enter a number left parenthesis 0 to quit right parenthesis colon 0. Line 5. The sum is 60."/>
          <p:cNvPicPr>
            <a:picLocks noChangeAspect="1"/>
          </p:cNvPicPr>
          <p:nvPr/>
        </p:nvPicPr>
        <p:blipFill>
          <a:blip r:embed="rId2"/>
          <a:stretch>
            <a:fillRect/>
          </a:stretch>
        </p:blipFill>
        <p:spPr>
          <a:xfrm>
            <a:off x="1652587" y="4163811"/>
            <a:ext cx="5838825" cy="1800225"/>
          </a:xfrm>
          <a:prstGeom prst="rect">
            <a:avLst/>
          </a:prstGeom>
        </p:spPr>
      </p:pic>
    </p:spTree>
    <p:extLst>
      <p:ext uri="{BB962C8B-B14F-4D97-AF65-F5344CB8AC3E}">
        <p14:creationId xmlns:p14="http://schemas.microsoft.com/office/powerpoint/2010/main" val="2651094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Flawed Sentinel Solution</a:t>
            </a:r>
            <a:endParaRPr lang="en-US" dirty="0"/>
          </a:p>
        </p:txBody>
      </p:sp>
      <p:sp>
        <p:nvSpPr>
          <p:cNvPr id="4" name="Content Placeholder 3"/>
          <p:cNvSpPr>
            <a:spLocks noGrp="1"/>
          </p:cNvSpPr>
          <p:nvPr>
            <p:ph sz="quarter" idx="13"/>
          </p:nvPr>
        </p:nvSpPr>
        <p:spPr>
          <a:xfrm>
            <a:off x="457200" y="1600200"/>
            <a:ext cx="8232775" cy="536713"/>
          </a:xfrm>
        </p:spPr>
        <p:txBody>
          <a:bodyPr/>
          <a:lstStyle/>
          <a:p>
            <a:r>
              <a:rPr lang="en-US" altLang="en-US" dirty="0"/>
              <a:t>What’s wrong with this solution?</a:t>
            </a:r>
          </a:p>
        </p:txBody>
      </p:sp>
      <p:pic>
        <p:nvPicPr>
          <p:cNvPr id="3" name="Picture 3" descr="Computer code has 9 lines. The lines read as follows. Line 1. Scanner console equals new Scanner left parenthesis System period in right parenthesis semicolon. Line 2. I n t sum equals 0 semicolon. Line 3. I n t number equals 1 semicolon forward slash forward slash double quote dummy value double quote comma anything but 0. Line 4. while left parenthesis number exclamation point equals 0 right parenthesis left brace. Line 5, indented once. System period out period print left parenthesis double quote Enter a number left parenthesis 0 to quit right parenthesis colon double quote right parenthesis semicolon. Line 6, indented once. number equals console period next I n t left parenthesis right parenthesis semicolon. Line 7, indented once. sum equals sum plus number semicolon. Line 8. right brace. Line 9. System period out period print l n left parenthesis double quote The total is double quote plus sum right parenthesis semicolon."/>
          <p:cNvPicPr>
            <a:picLocks noChangeAspect="1"/>
          </p:cNvPicPr>
          <p:nvPr/>
        </p:nvPicPr>
        <p:blipFill>
          <a:blip r:embed="rId2"/>
          <a:stretch>
            <a:fillRect/>
          </a:stretch>
        </p:blipFill>
        <p:spPr>
          <a:xfrm>
            <a:off x="647257" y="2581803"/>
            <a:ext cx="7849485" cy="3207839"/>
          </a:xfrm>
          <a:prstGeom prst="rect">
            <a:avLst/>
          </a:prstGeom>
        </p:spPr>
      </p:pic>
    </p:spTree>
    <p:extLst>
      <p:ext uri="{BB962C8B-B14F-4D97-AF65-F5344CB8AC3E}">
        <p14:creationId xmlns:p14="http://schemas.microsoft.com/office/powerpoint/2010/main" val="3659827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Changing the Sentinel Value </a:t>
            </a:r>
            <a:r>
              <a:rPr lang="en-US" altLang="en-US" sz="2000" b="0" dirty="0"/>
              <a:t>(1 of 2)</a:t>
            </a:r>
            <a:endParaRPr lang="en-US" sz="2000" b="0" dirty="0"/>
          </a:p>
        </p:txBody>
      </p:sp>
      <p:sp>
        <p:nvSpPr>
          <p:cNvPr id="3" name="Content Placeholder 2"/>
          <p:cNvSpPr>
            <a:spLocks noGrp="1"/>
          </p:cNvSpPr>
          <p:nvPr>
            <p:ph sz="quarter" idx="13"/>
          </p:nvPr>
        </p:nvSpPr>
        <p:spPr>
          <a:xfrm>
            <a:off x="457200" y="1600201"/>
            <a:ext cx="8232775" cy="964096"/>
          </a:xfrm>
        </p:spPr>
        <p:txBody>
          <a:bodyPr/>
          <a:lstStyle/>
          <a:p>
            <a:r>
              <a:rPr lang="en-US" altLang="en-US" dirty="0"/>
              <a:t>Modify your program to use a sentinel value of </a:t>
            </a:r>
            <a:r>
              <a:rPr lang="en-US" altLang="en-US" dirty="0">
                <a:latin typeface="Arial" panose="020B0604020202020204" pitchFamily="34" charset="0"/>
                <a:cs typeface="Arial" panose="020B0604020202020204" pitchFamily="34" charset="0"/>
              </a:rPr>
              <a:t>−</a:t>
            </a:r>
            <a:r>
              <a:rPr lang="en-US" altLang="en-US" dirty="0"/>
              <a:t>1.</a:t>
            </a:r>
          </a:p>
          <a:p>
            <a:pPr lvl="1"/>
            <a:r>
              <a:rPr lang="en-US" altLang="en-US" dirty="0"/>
              <a:t>Example log of execution:</a:t>
            </a:r>
          </a:p>
        </p:txBody>
      </p:sp>
      <p:pic>
        <p:nvPicPr>
          <p:cNvPr id="4" name="Picture 3" descr="Computer output code has 6 lines. The lines read as follows. Line 1. Enter a number left parenthesis negative 1 to quit right parenthesis colon 15. Line 2. Enter a number left parenthesis negative 1 to quit right parenthesis colon 25. Line 3. Enter a number left parenthesis negative 1 to quit right parenthesis colon 10. Line 4. Enter a number left parenthesis negative 1 to quit right parenthesis colon 30. Line 5. Enter a number left parenthesis negative 1 to quit right parenthesis colon negative 1. Line 6. The total is 80."/>
          <p:cNvPicPr>
            <a:picLocks noChangeAspect="1"/>
          </p:cNvPicPr>
          <p:nvPr/>
        </p:nvPicPr>
        <p:blipFill>
          <a:blip r:embed="rId2"/>
          <a:stretch>
            <a:fillRect/>
          </a:stretch>
        </p:blipFill>
        <p:spPr>
          <a:xfrm>
            <a:off x="1449225" y="2761810"/>
            <a:ext cx="6257925" cy="2238375"/>
          </a:xfrm>
          <a:prstGeom prst="rect">
            <a:avLst/>
          </a:prstGeom>
        </p:spPr>
      </p:pic>
    </p:spTree>
    <p:extLst>
      <p:ext uri="{BB962C8B-B14F-4D97-AF65-F5344CB8AC3E}">
        <p14:creationId xmlns:p14="http://schemas.microsoft.com/office/powerpoint/2010/main" val="1177639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Changing the Sentinel Value </a:t>
            </a:r>
            <a:r>
              <a:rPr lang="en-US" altLang="en-US" sz="2000" b="0" dirty="0"/>
              <a:t>(2 of 2)</a:t>
            </a:r>
            <a:endParaRPr lang="en-US" sz="2000" b="0" dirty="0"/>
          </a:p>
        </p:txBody>
      </p:sp>
      <p:sp>
        <p:nvSpPr>
          <p:cNvPr id="5" name="Content Placeholder 2"/>
          <p:cNvSpPr>
            <a:spLocks noGrp="1"/>
          </p:cNvSpPr>
          <p:nvPr>
            <p:ph sz="quarter" idx="13"/>
          </p:nvPr>
        </p:nvSpPr>
        <p:spPr>
          <a:xfrm>
            <a:off x="457200" y="1600201"/>
            <a:ext cx="8232775" cy="477078"/>
          </a:xfrm>
        </p:spPr>
        <p:txBody>
          <a:bodyPr/>
          <a:lstStyle/>
          <a:p>
            <a:r>
              <a:rPr lang="en-US" altLang="en-US" dirty="0"/>
              <a:t>To see the problem, change the sentinel’s value to </a:t>
            </a:r>
            <a:r>
              <a:rPr lang="en-US" altLang="en-US" dirty="0">
                <a:latin typeface="Arial" panose="020B0604020202020204" pitchFamily="34" charset="0"/>
                <a:cs typeface="Arial" panose="020B0604020202020204" pitchFamily="34" charset="0"/>
              </a:rPr>
              <a:t>−</a:t>
            </a:r>
            <a:r>
              <a:rPr lang="en-US" altLang="en-US" dirty="0"/>
              <a:t>1:</a:t>
            </a:r>
          </a:p>
        </p:txBody>
      </p:sp>
      <p:pic>
        <p:nvPicPr>
          <p:cNvPr id="7" name="Picture 3" descr="Computer code has 8 lines. The lines read as follows. Line 1. Scanner console equals new Scanner left parenthesis System period in right parenthesis semicolon. Line 2. I n t sum equals 0 semicolon. Line 3. I n t number equals 1 semicolon forward slash forward slash double quote dummy value double quote comma anything but negative 1. Line 4. while left parenthesis number exclamation point equals negative 1 right parenthesis left brace. Line 5, indented once. System period out period print left parenthesis double quote Enter a number left parenthesis negative 1 to quit right parenthesis colon double quote right parenthesis semicolon. Line 6, indented once. number equals console period next I n t left parenthesis right parenthesis semicolon. Line 7, indented once. sum equals sum plus number semicolon. Line 8. right brace. "/>
          <p:cNvPicPr>
            <a:picLocks noChangeAspect="1"/>
          </p:cNvPicPr>
          <p:nvPr/>
        </p:nvPicPr>
        <p:blipFill>
          <a:blip r:embed="rId2"/>
          <a:stretch>
            <a:fillRect/>
          </a:stretch>
        </p:blipFill>
        <p:spPr>
          <a:xfrm>
            <a:off x="594836" y="2452514"/>
            <a:ext cx="7954327" cy="2483730"/>
          </a:xfrm>
          <a:prstGeom prst="rect">
            <a:avLst/>
          </a:prstGeom>
        </p:spPr>
      </p:pic>
      <p:sp>
        <p:nvSpPr>
          <p:cNvPr id="4" name="Content Placeholder 4"/>
          <p:cNvSpPr>
            <a:spLocks noGrp="1"/>
          </p:cNvSpPr>
          <p:nvPr>
            <p:ph sz="quarter" idx="14"/>
          </p:nvPr>
        </p:nvSpPr>
        <p:spPr>
          <a:xfrm>
            <a:off x="457200" y="5092818"/>
            <a:ext cx="8232775" cy="1037579"/>
          </a:xfrm>
        </p:spPr>
        <p:txBody>
          <a:bodyPr/>
          <a:lstStyle/>
          <a:p>
            <a:r>
              <a:rPr lang="en-US" altLang="en-US" dirty="0"/>
              <a:t>Now the solution produces the wrong output. Why? The total was 79</a:t>
            </a:r>
          </a:p>
        </p:txBody>
      </p:sp>
    </p:spTree>
    <p:extLst>
      <p:ext uri="{BB962C8B-B14F-4D97-AF65-F5344CB8AC3E}">
        <p14:creationId xmlns:p14="http://schemas.microsoft.com/office/powerpoint/2010/main" val="2182327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Problem with our Code</a:t>
            </a:r>
            <a:endParaRPr lang="en-US" dirty="0"/>
          </a:p>
        </p:txBody>
      </p:sp>
      <p:sp>
        <p:nvSpPr>
          <p:cNvPr id="4" name="Content Placeholder 2"/>
          <p:cNvSpPr>
            <a:spLocks noGrp="1"/>
          </p:cNvSpPr>
          <p:nvPr>
            <p:ph sz="quarter" idx="13"/>
          </p:nvPr>
        </p:nvSpPr>
        <p:spPr>
          <a:xfrm>
            <a:off x="457200" y="1600201"/>
            <a:ext cx="8232775" cy="447704"/>
          </a:xfrm>
        </p:spPr>
        <p:txBody>
          <a:bodyPr/>
          <a:lstStyle/>
          <a:p>
            <a:r>
              <a:rPr lang="en-US" altLang="en-US" sz="2200" dirty="0"/>
              <a:t>Our code uses a pattern like this:</a:t>
            </a:r>
          </a:p>
        </p:txBody>
      </p:sp>
      <p:pic>
        <p:nvPicPr>
          <p:cNvPr id="6" name="Picture 3" descr="Computer code has 5 lines. The lines read as follows. Line 1. sum equals 0. Line 2. while left parenthesis input 1 period 5 not the sentinel right parenthesis left brace. Line 3, indented once. prompt for input semicolon read input. Line 4, indented once. add input to the sum period. Line 5. right brace."/>
          <p:cNvPicPr>
            <a:picLocks noChangeAspect="1"/>
          </p:cNvPicPr>
          <p:nvPr/>
        </p:nvPicPr>
        <p:blipFill rotWithShape="1">
          <a:blip r:embed="rId2"/>
          <a:srcRect b="4664"/>
          <a:stretch/>
        </p:blipFill>
        <p:spPr>
          <a:xfrm>
            <a:off x="2758199" y="2125353"/>
            <a:ext cx="3624425" cy="1524430"/>
          </a:xfrm>
          <a:prstGeom prst="rect">
            <a:avLst/>
          </a:prstGeom>
        </p:spPr>
      </p:pic>
      <p:sp>
        <p:nvSpPr>
          <p:cNvPr id="8" name="Content Placeholder 4"/>
          <p:cNvSpPr>
            <a:spLocks noGrp="1"/>
          </p:cNvSpPr>
          <p:nvPr>
            <p:ph sz="quarter" idx="15"/>
          </p:nvPr>
        </p:nvSpPr>
        <p:spPr>
          <a:xfrm>
            <a:off x="454025" y="3727232"/>
            <a:ext cx="8232775" cy="518790"/>
          </a:xfrm>
        </p:spPr>
        <p:txBody>
          <a:bodyPr/>
          <a:lstStyle/>
          <a:p>
            <a:r>
              <a:rPr lang="en-US" altLang="en-US" dirty="0"/>
              <a:t>On the last pass, the sentinel </a:t>
            </a:r>
            <a:r>
              <a:rPr lang="en-US" altLang="en-US" dirty="0">
                <a:latin typeface="Arial" panose="020B0604020202020204" pitchFamily="34" charset="0"/>
                <a:cs typeface="Arial" panose="020B0604020202020204" pitchFamily="34" charset="0"/>
              </a:rPr>
              <a:t>−</a:t>
            </a:r>
            <a:r>
              <a:rPr lang="en-US" altLang="en-US" dirty="0"/>
              <a:t>1 is added to the sum:</a:t>
            </a:r>
          </a:p>
        </p:txBody>
      </p:sp>
      <p:pic>
        <p:nvPicPr>
          <p:cNvPr id="7" name="Picture 5" descr="Computer code has 2 lines. The lines read as follows. Line 1. Prompt for input semicolon read input left parenthesis negative 1 right parenthesis. Line 2. Add input left parenthesis negative 1 right parenthesis to the sum."/>
          <p:cNvPicPr>
            <a:picLocks noChangeAspect="1"/>
          </p:cNvPicPr>
          <p:nvPr/>
        </p:nvPicPr>
        <p:blipFill>
          <a:blip r:embed="rId3"/>
          <a:stretch>
            <a:fillRect/>
          </a:stretch>
        </p:blipFill>
        <p:spPr>
          <a:xfrm>
            <a:off x="2435361" y="4323471"/>
            <a:ext cx="4270099" cy="711683"/>
          </a:xfrm>
          <a:prstGeom prst="rect">
            <a:avLst/>
          </a:prstGeom>
        </p:spPr>
      </p:pic>
      <p:sp>
        <p:nvSpPr>
          <p:cNvPr id="5" name="Content Placeholder 6"/>
          <p:cNvSpPr>
            <a:spLocks noGrp="1"/>
          </p:cNvSpPr>
          <p:nvPr>
            <p:ph sz="quarter" idx="14"/>
          </p:nvPr>
        </p:nvSpPr>
        <p:spPr>
          <a:xfrm>
            <a:off x="457200" y="5122542"/>
            <a:ext cx="8232775" cy="1197173"/>
          </a:xfrm>
        </p:spPr>
        <p:txBody>
          <a:bodyPr/>
          <a:lstStyle/>
          <a:p>
            <a:r>
              <a:rPr lang="en-US" altLang="en-US" dirty="0"/>
              <a:t>This is a fencepost problem.</a:t>
            </a:r>
          </a:p>
          <a:p>
            <a:pPr lvl="1"/>
            <a:r>
              <a:rPr lang="en-US" altLang="en-US" dirty="0"/>
              <a:t>Must read N numbers, but only sum the first N</a:t>
            </a:r>
            <a:r>
              <a:rPr lang="en-US" altLang="en-US" dirty="0">
                <a:latin typeface="Arial" panose="020B0604020202020204" pitchFamily="34" charset="0"/>
                <a:cs typeface="Arial" panose="020B0604020202020204" pitchFamily="34" charset="0"/>
              </a:rPr>
              <a:t>−</a:t>
            </a:r>
            <a:r>
              <a:rPr lang="en-US" altLang="en-US" dirty="0"/>
              <a:t>1 of them.</a:t>
            </a:r>
          </a:p>
        </p:txBody>
      </p:sp>
    </p:spTree>
    <p:extLst>
      <p:ext uri="{BB962C8B-B14F-4D97-AF65-F5344CB8AC3E}">
        <p14:creationId xmlns:p14="http://schemas.microsoft.com/office/powerpoint/2010/main" val="3949247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Fencepost Solution</a:t>
            </a:r>
            <a:endParaRPr lang="en-US" dirty="0"/>
          </a:p>
        </p:txBody>
      </p:sp>
      <p:pic>
        <p:nvPicPr>
          <p:cNvPr id="3" name="Picture 2" descr="Computer code has 6 lines. The lines read as follows. Line 1. sum equals 0 period. Line 2. prompt for input semicolon read input period forward slash forward slash place a double quote post double quote. Line 3. while left parenthesis input is not the sentinel right parenthesis left brace. Line 4, indented once. add input to the sum period forward slash forward slash place a double quote wire double quote. Line 5, indented once. prompt for input semicolon read input period forward slash forward slash place a double quote post double quote. Line 6. right brace."/>
          <p:cNvPicPr>
            <a:picLocks noChangeAspect="1"/>
          </p:cNvPicPr>
          <p:nvPr/>
        </p:nvPicPr>
        <p:blipFill>
          <a:blip r:embed="rId2"/>
          <a:stretch>
            <a:fillRect/>
          </a:stretch>
        </p:blipFill>
        <p:spPr>
          <a:xfrm>
            <a:off x="548966" y="1826231"/>
            <a:ext cx="8046068" cy="2811055"/>
          </a:xfrm>
          <a:prstGeom prst="rect">
            <a:avLst/>
          </a:prstGeom>
        </p:spPr>
      </p:pic>
      <p:sp>
        <p:nvSpPr>
          <p:cNvPr id="4" name="Content Placeholder 3"/>
          <p:cNvSpPr>
            <a:spLocks noGrp="1"/>
          </p:cNvSpPr>
          <p:nvPr>
            <p:ph sz="quarter" idx="13"/>
          </p:nvPr>
        </p:nvSpPr>
        <p:spPr>
          <a:xfrm>
            <a:off x="457200" y="5068957"/>
            <a:ext cx="8232775" cy="1057206"/>
          </a:xfrm>
        </p:spPr>
        <p:txBody>
          <a:bodyPr/>
          <a:lstStyle/>
          <a:p>
            <a:r>
              <a:rPr lang="en-US" altLang="en-US" dirty="0"/>
              <a:t>Sentinel loops often utilize a fencepost “loop-and-a-half” style solution by pulling some code out of the loop.</a:t>
            </a:r>
          </a:p>
        </p:txBody>
      </p:sp>
    </p:spTree>
    <p:extLst>
      <p:ext uri="{BB962C8B-B14F-4D97-AF65-F5344CB8AC3E}">
        <p14:creationId xmlns:p14="http://schemas.microsoft.com/office/powerpoint/2010/main" val="3372740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Correct Sentinel Code</a:t>
            </a:r>
            <a:endParaRPr lang="en-US" dirty="0"/>
          </a:p>
        </p:txBody>
      </p:sp>
      <p:pic>
        <p:nvPicPr>
          <p:cNvPr id="4" name="Picture 2" descr="Computer code has 11 lines. The lines read as follows. Line 1. Scanner console equals new Scanner left parenthesis System period in right parenthesis semicolon. Line 2. I n t sum equals 0 semicolon. Line 3. forward slash forward slash pull one prompt forward slash read left parenthesis double quote post double quote right parenthesis out of the loop. Line 4. System period out period print left parenthesis double quote Enter a number left parenthesis negative 1 to quit right parenthesis colon double quote right parenthesis semicolon. Line 5. I n t number equals console period next I n t left parenthesis right parenthesis semicolon. Line 6. while left parenthesis number exclamation point equals negative 1 right parenthesis left brace. Line 7, indented once. sum equals sum plus number semicolon forward slash forward slash moved to top of loop. Line 8, indented once. System period out period print left parenthesis double quote Enter a number left parenthesis negative 1 to quit right parenthesis colon double quote right parenthesis semicolon. Line 9, indented once. number equals console period next I n t left parenthesis right parenthesis semicolon. Line 10. right brace. Line 11. System period out period print l n left parenthesis double quote The total is double quote plus sum right parenthesis semicolon."/>
          <p:cNvPicPr>
            <a:picLocks noChangeAspect="1"/>
          </p:cNvPicPr>
          <p:nvPr/>
        </p:nvPicPr>
        <p:blipFill>
          <a:blip r:embed="rId2"/>
          <a:stretch>
            <a:fillRect/>
          </a:stretch>
        </p:blipFill>
        <p:spPr>
          <a:xfrm>
            <a:off x="482679" y="1645917"/>
            <a:ext cx="8178641" cy="3803441"/>
          </a:xfrm>
          <a:prstGeom prst="rect">
            <a:avLst/>
          </a:prstGeom>
        </p:spPr>
      </p:pic>
    </p:spTree>
    <p:extLst>
      <p:ext uri="{BB962C8B-B14F-4D97-AF65-F5344CB8AC3E}">
        <p14:creationId xmlns:p14="http://schemas.microsoft.com/office/powerpoint/2010/main" val="1082296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Sentinel as a Constant</a:t>
            </a:r>
            <a:endParaRPr lang="en-US" dirty="0"/>
          </a:p>
        </p:txBody>
      </p:sp>
      <p:pic>
        <p:nvPicPr>
          <p:cNvPr id="3" name="Picture 2" descr="Computer code has 13 lines. The lines read as follows. Line 1. Public static final I n t sentinel equals negative 1 semicolon. Line 2. Incomplete lone of codes. Line 3. Scanner console equals new Scanner left parenthesis System period in right parenthesis semicolon. Line 4. I n t sum equals 0 semicolon. Line 5. forward slash forward slash pull one prompt forward slash read left parenthesis double quote post double quote right parenthesis out of the loop. Line 6. System period out period print left parenthesis double quote Enter a number left parenthesis double quote plus sentinel plus double quote to quit right parenthesis colon double quote right parenthesis semicolon. Line 7. I n t number equals console period next I n t left parenthesis right parenthesis semicolon. Line 8. while left parenthesis number exclamation point equals sentinel right parenthesis left brace. Line 9, indented once. sum equals sum plus number semicolon forward slash forward slash moved to top of loop. Line 10, indented once. System period out period print left parenthesis double quote Enter a number left parenthesis double quote plus sentinel plus double quote to quit right parenthesis colon double quote right parenthesis semicolon. Line 11, indented once. number equals console period next I n t left parenthesis right parenthesis semicolon. Line 12. right brace. Line 13. System period out period print l n left parenthesis double quote The total is double quote plus sum right parenthesis semicolon."/>
          <p:cNvPicPr>
            <a:picLocks noChangeAspect="1"/>
          </p:cNvPicPr>
          <p:nvPr/>
        </p:nvPicPr>
        <p:blipFill>
          <a:blip r:embed="rId2"/>
          <a:stretch>
            <a:fillRect/>
          </a:stretch>
        </p:blipFill>
        <p:spPr>
          <a:xfrm>
            <a:off x="950259" y="1615014"/>
            <a:ext cx="7243482" cy="4597972"/>
          </a:xfrm>
          <a:prstGeom prst="rect">
            <a:avLst/>
          </a:prstGeom>
        </p:spPr>
      </p:pic>
    </p:spTree>
    <p:extLst>
      <p:ext uri="{BB962C8B-B14F-4D97-AF65-F5344CB8AC3E}">
        <p14:creationId xmlns:p14="http://schemas.microsoft.com/office/powerpoint/2010/main" val="1023215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60375" y="0"/>
            <a:ext cx="8229600" cy="1097279"/>
          </a:xfrm>
          <a:solidFill>
            <a:srgbClr val="00B0F0"/>
          </a:solidFill>
        </p:spPr>
        <p:txBody>
          <a:bodyPr/>
          <a:lstStyle/>
          <a:p>
            <a:r>
              <a:rPr lang="en-US" sz="4400" dirty="0">
                <a:solidFill>
                  <a:schemeClr val="bg1"/>
                </a:solidFill>
              </a:rPr>
              <a:t>In-Class Assignment 2, Part 2</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sz="quarter" idx="13"/>
          </p:nvPr>
        </p:nvSpPr>
        <p:spPr>
          <a:xfrm>
            <a:off x="460375" y="1097279"/>
            <a:ext cx="8232775" cy="5494021"/>
          </a:xfrm>
        </p:spPr>
        <p:txBody>
          <a:bodyPr/>
          <a:lstStyle/>
          <a:p>
            <a:r>
              <a:rPr lang="en-US" sz="2000" dirty="0"/>
              <a:t>Add the following code to the main program in the Fencepost class:</a:t>
            </a:r>
          </a:p>
          <a:p>
            <a:pPr lvl="1"/>
            <a:r>
              <a:rPr lang="en-US" sz="2000" dirty="0"/>
              <a:t>Define a double variable called </a:t>
            </a:r>
            <a:r>
              <a:rPr lang="en-US" sz="2000" b="1" dirty="0"/>
              <a:t>sum</a:t>
            </a:r>
            <a:r>
              <a:rPr lang="en-US" sz="2000" dirty="0"/>
              <a:t> and initialize it to 0.0</a:t>
            </a:r>
          </a:p>
          <a:p>
            <a:pPr lvl="1"/>
            <a:r>
              <a:rPr lang="en-US" sz="2000" dirty="0"/>
              <a:t>Define a double value called </a:t>
            </a:r>
            <a:r>
              <a:rPr lang="en-US" sz="2000" b="1" dirty="0" err="1"/>
              <a:t>val</a:t>
            </a:r>
            <a:r>
              <a:rPr lang="en-US" sz="2000" dirty="0"/>
              <a:t> and initialize it to 0.0</a:t>
            </a:r>
          </a:p>
          <a:p>
            <a:pPr lvl="1"/>
            <a:r>
              <a:rPr lang="en-US" sz="2000" dirty="0"/>
              <a:t>Define an </a:t>
            </a:r>
            <a:r>
              <a:rPr lang="en-US" sz="2000" dirty="0" err="1"/>
              <a:t>int</a:t>
            </a:r>
            <a:r>
              <a:rPr lang="en-US" sz="2000" dirty="0"/>
              <a:t> variable called </a:t>
            </a:r>
            <a:r>
              <a:rPr lang="en-US" sz="2000" b="1" dirty="0"/>
              <a:t>count</a:t>
            </a:r>
            <a:r>
              <a:rPr lang="en-US" sz="2000" dirty="0"/>
              <a:t> and set it equal to 0</a:t>
            </a:r>
          </a:p>
          <a:p>
            <a:pPr lvl="1"/>
            <a:r>
              <a:rPr lang="en-US" sz="2000" dirty="0"/>
              <a:t>Create a Scanner object named </a:t>
            </a:r>
            <a:r>
              <a:rPr lang="en-US" sz="2000" b="1" dirty="0"/>
              <a:t>kb</a:t>
            </a:r>
            <a:r>
              <a:rPr lang="en-US" sz="2000" dirty="0"/>
              <a:t> for input</a:t>
            </a:r>
          </a:p>
          <a:p>
            <a:pPr lvl="1"/>
            <a:r>
              <a:rPr lang="en-US" sz="2000" dirty="0"/>
              <a:t>Prompt the user to enter a number and store this number in the </a:t>
            </a:r>
            <a:r>
              <a:rPr lang="en-US" sz="2000" dirty="0" err="1"/>
              <a:t>val</a:t>
            </a:r>
            <a:r>
              <a:rPr lang="en-US" sz="2000" dirty="0"/>
              <a:t> variable.</a:t>
            </a:r>
          </a:p>
          <a:p>
            <a:pPr lvl="1"/>
            <a:r>
              <a:rPr lang="en-US" sz="2000" dirty="0"/>
              <a:t>Set up a while loop to do the following, </a:t>
            </a:r>
            <a:r>
              <a:rPr lang="en-US" sz="2000" b="1" dirty="0"/>
              <a:t>as long as </a:t>
            </a:r>
            <a:r>
              <a:rPr lang="en-US" sz="2000" b="1" dirty="0" err="1"/>
              <a:t>val</a:t>
            </a:r>
            <a:r>
              <a:rPr lang="en-US" sz="2000" b="1" dirty="0"/>
              <a:t> is not equal to -1</a:t>
            </a:r>
            <a:r>
              <a:rPr lang="en-US" sz="2000" dirty="0"/>
              <a:t>:</a:t>
            </a:r>
          </a:p>
          <a:p>
            <a:pPr lvl="2"/>
            <a:r>
              <a:rPr lang="en-US" sz="2000" dirty="0"/>
              <a:t>Add </a:t>
            </a:r>
            <a:r>
              <a:rPr lang="en-US" sz="2000" dirty="0" err="1"/>
              <a:t>val</a:t>
            </a:r>
            <a:r>
              <a:rPr lang="en-US" sz="2000" dirty="0"/>
              <a:t> to the sum variable and add 1 to the count variable</a:t>
            </a:r>
          </a:p>
          <a:p>
            <a:pPr lvl="2"/>
            <a:r>
              <a:rPr lang="en-US" sz="2000" dirty="0"/>
              <a:t>Prompt the user to enter a number and store it in a double variable named </a:t>
            </a:r>
            <a:r>
              <a:rPr lang="en-US" sz="2000" b="1" dirty="0"/>
              <a:t>val</a:t>
            </a:r>
            <a:r>
              <a:rPr lang="en-US" sz="2000" dirty="0"/>
              <a:t>.</a:t>
            </a:r>
          </a:p>
          <a:p>
            <a:pPr lvl="1"/>
            <a:r>
              <a:rPr lang="en-US" sz="2000" dirty="0"/>
              <a:t>After the loop is finished, use an if statement to either display the average if count is not 0 or a message saying “No Data” if count is 0.</a:t>
            </a:r>
          </a:p>
        </p:txBody>
      </p:sp>
    </p:spTree>
    <p:extLst>
      <p:ext uri="{BB962C8B-B14F-4D97-AF65-F5344CB8AC3E}">
        <p14:creationId xmlns:p14="http://schemas.microsoft.com/office/powerpoint/2010/main" val="884838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Fencepost Algorithms</a:t>
            </a:r>
          </a:p>
        </p:txBody>
      </p:sp>
    </p:spTree>
    <p:extLst>
      <p:ext uri="{BB962C8B-B14F-4D97-AF65-F5344CB8AC3E}">
        <p14:creationId xmlns:p14="http://schemas.microsoft.com/office/powerpoint/2010/main" val="2720413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extLst>
      <p:ext uri="{BB962C8B-B14F-4D97-AF65-F5344CB8AC3E}">
        <p14:creationId xmlns:p14="http://schemas.microsoft.com/office/powerpoint/2010/main" val="3461061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 Deceptive Problem...</a:t>
            </a:r>
            <a:endParaRPr lang="en-US" dirty="0"/>
          </a:p>
        </p:txBody>
      </p:sp>
      <p:sp>
        <p:nvSpPr>
          <p:cNvPr id="4" name="Content Placeholder 2"/>
          <p:cNvSpPr>
            <a:spLocks noGrp="1"/>
          </p:cNvSpPr>
          <p:nvPr>
            <p:ph sz="quarter" idx="13"/>
          </p:nvPr>
        </p:nvSpPr>
        <p:spPr>
          <a:xfrm>
            <a:off x="457200" y="1600201"/>
            <a:ext cx="8232775" cy="1210064"/>
          </a:xfrm>
        </p:spPr>
        <p:txBody>
          <a:bodyPr/>
          <a:lstStyle/>
          <a:p>
            <a:r>
              <a:rPr lang="en-US" altLang="en-US" dirty="0"/>
              <a:t>Write a method </a:t>
            </a:r>
            <a:r>
              <a:rPr lang="en-US" altLang="en-US" dirty="0">
                <a:latin typeface="Courier New" panose="02070309020205020404" pitchFamily="49" charset="0"/>
                <a:cs typeface="Courier New" panose="02070309020205020404" pitchFamily="49" charset="0"/>
              </a:rPr>
              <a:t>printNumbers</a:t>
            </a:r>
            <a:r>
              <a:rPr lang="en-US" altLang="en-US" dirty="0"/>
              <a:t> that prints each number from 1 to a given maximum, separated by commas.</a:t>
            </a:r>
            <a:br>
              <a:rPr lang="en-US" altLang="en-US" dirty="0"/>
            </a:br>
            <a:r>
              <a:rPr lang="en-US" altLang="en-US" dirty="0"/>
              <a:t>For example, the call:</a:t>
            </a:r>
            <a:endParaRPr lang="en-US" altLang="en-US" dirty="0">
              <a:latin typeface="Courier New" panose="02070309020205020404" pitchFamily="49" charset="0"/>
              <a:cs typeface="Courier New" panose="02070309020205020404" pitchFamily="49" charset="0"/>
            </a:endParaRPr>
          </a:p>
        </p:txBody>
      </p:sp>
      <p:pic>
        <p:nvPicPr>
          <p:cNvPr id="3" name="Picture 3" descr="print Numbers left paranthesis five right paranthesis."/>
          <p:cNvPicPr>
            <a:picLocks noChangeAspect="1"/>
          </p:cNvPicPr>
          <p:nvPr/>
        </p:nvPicPr>
        <p:blipFill>
          <a:blip r:embed="rId2"/>
          <a:stretch>
            <a:fillRect/>
          </a:stretch>
        </p:blipFill>
        <p:spPr>
          <a:xfrm>
            <a:off x="3050484" y="2897791"/>
            <a:ext cx="2705100" cy="400050"/>
          </a:xfrm>
          <a:prstGeom prst="rect">
            <a:avLst/>
          </a:prstGeom>
        </p:spPr>
      </p:pic>
      <p:sp>
        <p:nvSpPr>
          <p:cNvPr id="5" name="Content Placeholder 4"/>
          <p:cNvSpPr>
            <a:spLocks noGrp="1"/>
          </p:cNvSpPr>
          <p:nvPr>
            <p:ph sz="quarter" idx="14"/>
          </p:nvPr>
        </p:nvSpPr>
        <p:spPr>
          <a:xfrm>
            <a:off x="457200" y="3385367"/>
            <a:ext cx="8232775" cy="556603"/>
          </a:xfrm>
        </p:spPr>
        <p:txBody>
          <a:bodyPr/>
          <a:lstStyle/>
          <a:p>
            <a:pPr marL="0" indent="0">
              <a:buNone/>
            </a:pPr>
            <a:r>
              <a:rPr lang="en-US" altLang="en-US" dirty="0"/>
              <a:t>should print:1, 2, 3, 4, 5</a:t>
            </a:r>
          </a:p>
        </p:txBody>
      </p:sp>
    </p:spTree>
    <p:extLst>
      <p:ext uri="{BB962C8B-B14F-4D97-AF65-F5344CB8AC3E}">
        <p14:creationId xmlns:p14="http://schemas.microsoft.com/office/powerpoint/2010/main" val="1975924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Flawed Solutions</a:t>
            </a:r>
            <a:endParaRPr lang="en-US" dirty="0"/>
          </a:p>
        </p:txBody>
      </p:sp>
      <p:pic>
        <p:nvPicPr>
          <p:cNvPr id="3" name="Picture 2" descr="2 computer code blocks. Computer code 1 has 6 lines. The lines read as follows. Line 1. public static void print Numbers left parenthesis I n t max right parenthesis left brace. Line 2, indented once. for left parenthesis I n t, i equals 1 semicolon i left angle bracket equals max semicolon i plus plus right parenthesis left brace. Line 3, indented twice. System period out period print left parenthesis i plus double quote comma double quote right parenthesis semicolon. Line 4, indented once. right brace. Line 5, indented once. System period out period print l n left parenthesis right parenthesis semicolon forward slash forward slash to end the line of output. Line 6. right brace. Computer output code reads, print numbers left parenthesis 5 right parenthesis colon 1 comma 2 comma 3 comma 4 comma 5 comma. Computer code 2 has 6 lines. The lines read as follows. Line 1. public static void print Numbers left parenthesis I n t max right parenthesis left brace. Line 2, indented once. for left parenthesis I n t, i equals 1 semicolon i left angle bracket equals max semicolon i plus plus right parenthesis left brace. Line 3, indented twice. System period out period print left parenthesis double quote comma double quote plus i right parenthesis semicolon. Line 4, indented once. right brace. Line 5, indented once. System period out period print l n left parenthesis right parenthesis semicolon forward slash forward slash to end the line of output. Line 6. right brace. Computer output code reads, print numbers left parenthesis 5 right parenthesis colon comma 1 comma 2 comma 3 comma 4 comma 5."/>
          <p:cNvPicPr>
            <a:picLocks noChangeAspect="1"/>
          </p:cNvPicPr>
          <p:nvPr/>
        </p:nvPicPr>
        <p:blipFill>
          <a:blip r:embed="rId2"/>
          <a:stretch>
            <a:fillRect/>
          </a:stretch>
        </p:blipFill>
        <p:spPr>
          <a:xfrm>
            <a:off x="930655" y="1544053"/>
            <a:ext cx="7282690" cy="4704346"/>
          </a:xfrm>
          <a:prstGeom prst="rect">
            <a:avLst/>
          </a:prstGeom>
        </p:spPr>
      </p:pic>
    </p:spTree>
    <p:extLst>
      <p:ext uri="{BB962C8B-B14F-4D97-AF65-F5344CB8AC3E}">
        <p14:creationId xmlns:p14="http://schemas.microsoft.com/office/powerpoint/2010/main" val="1209750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Fence Post Analogy</a:t>
            </a:r>
            <a:endParaRPr lang="en-US" sz="2000" b="0" dirty="0"/>
          </a:p>
        </p:txBody>
      </p:sp>
      <p:sp>
        <p:nvSpPr>
          <p:cNvPr id="5" name="Content Placeholder 2"/>
          <p:cNvSpPr>
            <a:spLocks noGrp="1"/>
          </p:cNvSpPr>
          <p:nvPr>
            <p:ph sz="quarter" idx="13"/>
          </p:nvPr>
        </p:nvSpPr>
        <p:spPr>
          <a:xfrm>
            <a:off x="457200" y="1600201"/>
            <a:ext cx="8232775" cy="1739348"/>
          </a:xfrm>
        </p:spPr>
        <p:txBody>
          <a:bodyPr/>
          <a:lstStyle/>
          <a:p>
            <a:r>
              <a:rPr lang="en-US" altLang="en-US" sz="2200" dirty="0"/>
              <a:t>We print </a:t>
            </a:r>
            <a:r>
              <a:rPr lang="en-US" altLang="en-US" sz="2200" b="1" dirty="0"/>
              <a:t>n</a:t>
            </a:r>
            <a:r>
              <a:rPr lang="en-US" altLang="en-US" sz="2200" dirty="0"/>
              <a:t> numbers but need only </a:t>
            </a:r>
            <a:r>
              <a:rPr lang="en-US" altLang="en-US" sz="2200" b="1" dirty="0"/>
              <a:t>n</a:t>
            </a:r>
            <a:r>
              <a:rPr lang="en-US" altLang="en-US" sz="2200" b="1" dirty="0">
                <a:latin typeface="Arial" panose="020B0604020202020204" pitchFamily="34" charset="0"/>
                <a:cs typeface="Arial" panose="020B0604020202020204" pitchFamily="34" charset="0"/>
              </a:rPr>
              <a:t>−</a:t>
            </a:r>
            <a:r>
              <a:rPr lang="en-US" altLang="en-US" sz="2200" b="1" dirty="0"/>
              <a:t>1 </a:t>
            </a:r>
            <a:r>
              <a:rPr lang="en-US" altLang="en-US" sz="2200" dirty="0"/>
              <a:t>commas.</a:t>
            </a:r>
          </a:p>
          <a:p>
            <a:r>
              <a:rPr lang="en-US" altLang="en-US" sz="2200" dirty="0"/>
              <a:t>Similar to building a fence with wires separated by posts:</a:t>
            </a:r>
          </a:p>
          <a:p>
            <a:pPr marL="740664" lvl="1">
              <a:lnSpc>
                <a:spcPct val="110000"/>
              </a:lnSpc>
            </a:pPr>
            <a:r>
              <a:rPr lang="en-US" altLang="en-US" sz="2200" dirty="0"/>
              <a:t>If we use a flawed algorithm that repeatedly places a post + wire, the last post will have an extra dangling wire.</a:t>
            </a:r>
          </a:p>
        </p:txBody>
      </p:sp>
      <p:pic>
        <p:nvPicPr>
          <p:cNvPr id="4" name="Picture 3" descr="Computer code has 4 lines. The lines read as follows. Line 1. for left parenthesis length of fence right parenthesis left brace. Line 2, intended once. place a post period. Line 3, intended once. place some wire period. Line 4. right brace."/>
          <p:cNvPicPr>
            <a:picLocks noChangeAspect="1"/>
          </p:cNvPicPr>
          <p:nvPr/>
        </p:nvPicPr>
        <p:blipFill>
          <a:blip r:embed="rId2"/>
          <a:stretch>
            <a:fillRect/>
          </a:stretch>
        </p:blipFill>
        <p:spPr>
          <a:xfrm>
            <a:off x="457200" y="3445571"/>
            <a:ext cx="3381375" cy="1790700"/>
          </a:xfrm>
          <a:prstGeom prst="rect">
            <a:avLst/>
          </a:prstGeom>
        </p:spPr>
      </p:pic>
      <p:pic>
        <p:nvPicPr>
          <p:cNvPr id="32" name="Picture 4" descr="A fence has 5 posts and 2 horizontal rows of wire. The wire continues after the fifth pos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3887" y="5346092"/>
            <a:ext cx="4422913" cy="890010"/>
          </a:xfrm>
          <a:prstGeom prst="rect">
            <a:avLst/>
          </a:prstGeom>
        </p:spPr>
      </p:pic>
    </p:spTree>
    <p:extLst>
      <p:ext uri="{BB962C8B-B14F-4D97-AF65-F5344CB8AC3E}">
        <p14:creationId xmlns:p14="http://schemas.microsoft.com/office/powerpoint/2010/main" val="913345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Fencepost Loop</a:t>
            </a:r>
            <a:endParaRPr lang="en-US" sz="2000" b="0" dirty="0"/>
          </a:p>
        </p:txBody>
      </p:sp>
      <p:sp>
        <p:nvSpPr>
          <p:cNvPr id="4" name="Content Placeholder 3"/>
          <p:cNvSpPr>
            <a:spLocks noGrp="1"/>
          </p:cNvSpPr>
          <p:nvPr>
            <p:ph sz="quarter" idx="13"/>
          </p:nvPr>
        </p:nvSpPr>
        <p:spPr>
          <a:xfrm>
            <a:off x="457200" y="1600200"/>
            <a:ext cx="8232775" cy="1639957"/>
          </a:xfrm>
        </p:spPr>
        <p:txBody>
          <a:bodyPr/>
          <a:lstStyle/>
          <a:p>
            <a:r>
              <a:rPr lang="en-US" altLang="en-US" dirty="0"/>
              <a:t>Add a statement outside the loop to place the initial “post.”</a:t>
            </a:r>
          </a:p>
          <a:p>
            <a:pPr marL="740664" lvl="1"/>
            <a:r>
              <a:rPr lang="en-US" altLang="en-US" dirty="0"/>
              <a:t>Also called a fencepost loop or a “loop-and-a-half” solution.</a:t>
            </a:r>
          </a:p>
        </p:txBody>
      </p:sp>
      <p:pic>
        <p:nvPicPr>
          <p:cNvPr id="5" name="Picture 3" descr="Computer code has 5 lines. The lines read as follows. Line 1. place a post period. Line 2. for left parenthesis length of fence minus 1 right parenthesis left brace. Line 3, intended once. place some wire period. Line 4, intended once. place a post period. Line 5. right brace."/>
          <p:cNvPicPr>
            <a:picLocks noChangeAspect="1"/>
          </p:cNvPicPr>
          <p:nvPr/>
        </p:nvPicPr>
        <p:blipFill>
          <a:blip r:embed="rId2"/>
          <a:stretch>
            <a:fillRect/>
          </a:stretch>
        </p:blipFill>
        <p:spPr>
          <a:xfrm>
            <a:off x="466165" y="3673686"/>
            <a:ext cx="3285805" cy="1890352"/>
          </a:xfrm>
          <a:prstGeom prst="rect">
            <a:avLst/>
          </a:prstGeom>
        </p:spPr>
      </p:pic>
      <p:pic>
        <p:nvPicPr>
          <p:cNvPr id="6" name="Picture 4" descr="A fence has 5 posts and 2 rows of wire. The wire stops after the fifth pos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3370" y="4882726"/>
            <a:ext cx="4206605" cy="1005927"/>
          </a:xfrm>
          <a:prstGeom prst="rect">
            <a:avLst/>
          </a:prstGeom>
        </p:spPr>
      </p:pic>
    </p:spTree>
    <p:extLst>
      <p:ext uri="{BB962C8B-B14F-4D97-AF65-F5344CB8AC3E}">
        <p14:creationId xmlns:p14="http://schemas.microsoft.com/office/powerpoint/2010/main" val="3230831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Fencepost Method Solution</a:t>
            </a:r>
            <a:endParaRPr lang="en-US" sz="2000" b="0" dirty="0"/>
          </a:p>
        </p:txBody>
      </p:sp>
      <p:pic>
        <p:nvPicPr>
          <p:cNvPr id="4" name="Picture 2" descr="Computer code has 7 lines. The lines read as follows. Line 1. public static void print Numbers left parenthesis I n t max right parenthesis left brace. Line 2, indented once. System period out period print left parenthesis 1 right parenthesis semicolon. Line 3, indented once. for left parenthesis I n t, i equals 2 semicolon i left angle bracket equals max semicolon i plus plus right parenthesis left brace. Line 4, indented twice. System period out period print left parenthesis double quote comma double quote plus i right parenthesis semicolon. Line 5, indented once. right brace. Line 6, indented once. System period out period print l n left parenthesis right parenthesis semicolon forward slash forward slash to end the line. Line 7. right brace."/>
          <p:cNvPicPr>
            <a:picLocks noChangeAspect="1"/>
          </p:cNvPicPr>
          <p:nvPr/>
        </p:nvPicPr>
        <p:blipFill>
          <a:blip r:embed="rId2"/>
          <a:stretch>
            <a:fillRect/>
          </a:stretch>
        </p:blipFill>
        <p:spPr>
          <a:xfrm>
            <a:off x="1235319" y="1654375"/>
            <a:ext cx="6673359" cy="1858232"/>
          </a:xfrm>
          <a:prstGeom prst="rect">
            <a:avLst/>
          </a:prstGeom>
        </p:spPr>
      </p:pic>
      <p:sp>
        <p:nvSpPr>
          <p:cNvPr id="5" name="Content Placeholder 3"/>
          <p:cNvSpPr>
            <a:spLocks noGrp="1"/>
          </p:cNvSpPr>
          <p:nvPr>
            <p:ph sz="quarter" idx="13"/>
          </p:nvPr>
        </p:nvSpPr>
        <p:spPr>
          <a:xfrm>
            <a:off x="457200" y="3605799"/>
            <a:ext cx="8232775" cy="781097"/>
          </a:xfrm>
        </p:spPr>
        <p:txBody>
          <a:bodyPr/>
          <a:lstStyle/>
          <a:p>
            <a:r>
              <a:rPr lang="en-US" altLang="en-US" dirty="0"/>
              <a:t>Alternate solution: Either first or last “post” can be taken out:</a:t>
            </a:r>
            <a:endParaRPr lang="en-US" altLang="en-US" dirty="0">
              <a:latin typeface="Courier New" panose="02070309020205020404" pitchFamily="49" charset="0"/>
            </a:endParaRPr>
          </a:p>
        </p:txBody>
      </p:sp>
      <p:pic>
        <p:nvPicPr>
          <p:cNvPr id="7" name="Picture 4" descr="Computer code has 7 lines. The lines read as follows. Line 1. public static void print Numbers left parenthesis I n t max right parenthesis left brace. Line 2, indented once. for left parenthesis I n t, i equals 1 semicolon i left angle bracket equals max minus 1 semicolon i plus plus right parenthesis left brace. Line 4, indented twice. System period out period print left parenthesis I plus double quote comma double quote right parenthesis semicolon. Line 5, indented once. right brace. Line 6, indented once. System period out period print l n left parenthesis max right parenthesis semicolon forward slash forward slash to end the line. Line 7. right brace."/>
          <p:cNvPicPr>
            <a:picLocks noChangeAspect="1"/>
          </p:cNvPicPr>
          <p:nvPr/>
        </p:nvPicPr>
        <p:blipFill>
          <a:blip r:embed="rId3"/>
          <a:stretch>
            <a:fillRect/>
          </a:stretch>
        </p:blipFill>
        <p:spPr>
          <a:xfrm>
            <a:off x="832354" y="4480089"/>
            <a:ext cx="7479291" cy="1781500"/>
          </a:xfrm>
          <a:prstGeom prst="rect">
            <a:avLst/>
          </a:prstGeom>
        </p:spPr>
      </p:pic>
    </p:spTree>
    <p:extLst>
      <p:ext uri="{BB962C8B-B14F-4D97-AF65-F5344CB8AC3E}">
        <p14:creationId xmlns:p14="http://schemas.microsoft.com/office/powerpoint/2010/main" val="1100460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Fencepost Question</a:t>
            </a:r>
            <a:endParaRPr lang="en-US" sz="2000" b="0" dirty="0"/>
          </a:p>
        </p:txBody>
      </p:sp>
      <p:sp>
        <p:nvSpPr>
          <p:cNvPr id="4" name="Content Placeholder 2"/>
          <p:cNvSpPr>
            <a:spLocks noGrp="1"/>
          </p:cNvSpPr>
          <p:nvPr>
            <p:ph sz="quarter" idx="13"/>
          </p:nvPr>
        </p:nvSpPr>
        <p:spPr>
          <a:xfrm>
            <a:off x="457200" y="1600201"/>
            <a:ext cx="8232775" cy="1227690"/>
          </a:xfrm>
        </p:spPr>
        <p:txBody>
          <a:bodyPr/>
          <a:lstStyle/>
          <a:p>
            <a:r>
              <a:rPr lang="en-US" altLang="en-US" dirty="0"/>
              <a:t>Modify your method </a:t>
            </a:r>
            <a:r>
              <a:rPr lang="en-US" altLang="en-US" dirty="0">
                <a:latin typeface="Courier New" panose="02070309020205020404" pitchFamily="49" charset="0"/>
                <a:cs typeface="Courier New" panose="02070309020205020404" pitchFamily="49" charset="0"/>
              </a:rPr>
              <a:t>printNumbers</a:t>
            </a:r>
            <a:r>
              <a:rPr lang="en-US" altLang="en-US" dirty="0"/>
              <a:t> into a new method </a:t>
            </a:r>
            <a:r>
              <a:rPr lang="en-US" altLang="en-US" dirty="0">
                <a:latin typeface="Courier New" panose="02070309020205020404" pitchFamily="49" charset="0"/>
                <a:cs typeface="Courier New" panose="02070309020205020404" pitchFamily="49" charset="0"/>
              </a:rPr>
              <a:t>printPrimes</a:t>
            </a:r>
            <a:r>
              <a:rPr lang="en-US" altLang="en-US" dirty="0"/>
              <a:t> that prints </a:t>
            </a:r>
            <a:r>
              <a:rPr lang="en-US" altLang="en-US" b="1" dirty="0"/>
              <a:t>all prime </a:t>
            </a:r>
            <a:r>
              <a:rPr lang="en-US" altLang="en-US" dirty="0"/>
              <a:t>numbers up to a max.</a:t>
            </a:r>
          </a:p>
          <a:p>
            <a:pPr marL="0" indent="0">
              <a:buNone/>
            </a:pPr>
            <a:endParaRPr lang="en-US" altLang="en-US" dirty="0"/>
          </a:p>
        </p:txBody>
      </p:sp>
      <p:pic>
        <p:nvPicPr>
          <p:cNvPr id="3" name="Picture 3" descr="Example colon print primes left paranthesis fifty right paranthesis prints"/>
          <p:cNvPicPr>
            <a:picLocks noChangeAspect="1"/>
          </p:cNvPicPr>
          <p:nvPr/>
        </p:nvPicPr>
        <p:blipFill>
          <a:blip r:embed="rId2"/>
          <a:stretch>
            <a:fillRect/>
          </a:stretch>
        </p:blipFill>
        <p:spPr>
          <a:xfrm>
            <a:off x="956641" y="2827890"/>
            <a:ext cx="5143500" cy="466725"/>
          </a:xfrm>
          <a:prstGeom prst="rect">
            <a:avLst/>
          </a:prstGeom>
        </p:spPr>
      </p:pic>
      <p:sp>
        <p:nvSpPr>
          <p:cNvPr id="6" name="Content Placeholder 5"/>
          <p:cNvSpPr>
            <a:spLocks noGrp="1"/>
          </p:cNvSpPr>
          <p:nvPr>
            <p:ph sz="quarter" idx="14"/>
          </p:nvPr>
        </p:nvSpPr>
        <p:spPr>
          <a:xfrm>
            <a:off x="457200" y="3312761"/>
            <a:ext cx="8232775" cy="1932718"/>
          </a:xfrm>
        </p:spPr>
        <p:txBody>
          <a:bodyPr/>
          <a:lstStyle/>
          <a:p>
            <a:pPr marL="457200" lvl="1" indent="0">
              <a:buNone/>
            </a:pPr>
            <a:r>
              <a:rPr lang="en-US" altLang="en-US" dirty="0">
                <a:solidFill>
                  <a:srgbClr val="000000"/>
                </a:solidFill>
              </a:rPr>
              <a:t>2, 3, 5, 7, 11, 13, 17, 19, 23, 29, 31, 37, 41, 43, 47</a:t>
            </a:r>
          </a:p>
          <a:p>
            <a:pPr marL="740664" lvl="1"/>
            <a:r>
              <a:rPr lang="en-US" altLang="en-US" dirty="0">
                <a:solidFill>
                  <a:srgbClr val="000000"/>
                </a:solidFill>
              </a:rPr>
              <a:t>If the maximum is less than 2, print no output.</a:t>
            </a:r>
          </a:p>
          <a:p>
            <a:pPr lvl="0"/>
            <a:r>
              <a:rPr lang="en-US" altLang="en-US" dirty="0">
                <a:solidFill>
                  <a:srgbClr val="000000"/>
                </a:solidFill>
              </a:rPr>
              <a:t>To help you, write a method </a:t>
            </a:r>
            <a:r>
              <a:rPr lang="en-US" altLang="en-US" dirty="0">
                <a:solidFill>
                  <a:srgbClr val="000000"/>
                </a:solidFill>
                <a:latin typeface="Courier New" panose="02070309020205020404" pitchFamily="49" charset="0"/>
                <a:cs typeface="Courier New" panose="02070309020205020404" pitchFamily="49" charset="0"/>
              </a:rPr>
              <a:t>countFactors</a:t>
            </a:r>
            <a:r>
              <a:rPr lang="en-US" altLang="en-US" dirty="0">
                <a:solidFill>
                  <a:srgbClr val="000000"/>
                </a:solidFill>
              </a:rPr>
              <a:t> which returns the number of factors of a given integer.</a:t>
            </a:r>
          </a:p>
        </p:txBody>
      </p:sp>
      <p:pic>
        <p:nvPicPr>
          <p:cNvPr id="5" name="Picture 4" descr="count factors left paranthesis twenty right paranthesis returns 6 due to factors one comma two comma four comma five comma ten comma twenty."/>
          <p:cNvPicPr>
            <a:picLocks noChangeAspect="1"/>
          </p:cNvPicPr>
          <p:nvPr/>
        </p:nvPicPr>
        <p:blipFill>
          <a:blip r:embed="rId3"/>
          <a:stretch>
            <a:fillRect/>
          </a:stretch>
        </p:blipFill>
        <p:spPr>
          <a:xfrm>
            <a:off x="942975" y="5245479"/>
            <a:ext cx="7258050" cy="800100"/>
          </a:xfrm>
          <a:prstGeom prst="rect">
            <a:avLst/>
          </a:prstGeom>
        </p:spPr>
      </p:pic>
    </p:spTree>
    <p:extLst>
      <p:ext uri="{BB962C8B-B14F-4D97-AF65-F5344CB8AC3E}">
        <p14:creationId xmlns:p14="http://schemas.microsoft.com/office/powerpoint/2010/main" val="3746925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5C04-1462-45F3-AD25-9D031937BF83}"/>
              </a:ext>
            </a:extLst>
          </p:cNvPr>
          <p:cNvSpPr>
            <a:spLocks noGrp="1"/>
          </p:cNvSpPr>
          <p:nvPr>
            <p:ph type="title"/>
          </p:nvPr>
        </p:nvSpPr>
        <p:spPr>
          <a:xfrm>
            <a:off x="460375" y="542926"/>
            <a:ext cx="8229600" cy="1097279"/>
          </a:xfrm>
          <a:solidFill>
            <a:srgbClr val="00B0F0"/>
          </a:solidFill>
        </p:spPr>
        <p:txBody>
          <a:bodyPr/>
          <a:lstStyle/>
          <a:p>
            <a:r>
              <a:rPr lang="en-US" sz="4400" dirty="0">
                <a:solidFill>
                  <a:schemeClr val="bg1"/>
                </a:solidFill>
              </a:rPr>
              <a:t>In-Class Assignment 2, Part 1</a:t>
            </a:r>
          </a:p>
        </p:txBody>
      </p:sp>
      <p:sp>
        <p:nvSpPr>
          <p:cNvPr id="3" name="Text Placeholder 2">
            <a:extLst>
              <a:ext uri="{FF2B5EF4-FFF2-40B4-BE49-F238E27FC236}">
                <a16:creationId xmlns:a16="http://schemas.microsoft.com/office/drawing/2014/main" id="{40C9E893-1012-412D-B50F-9330D4936BEA}"/>
              </a:ext>
            </a:extLst>
          </p:cNvPr>
          <p:cNvSpPr>
            <a:spLocks noGrp="1"/>
          </p:cNvSpPr>
          <p:nvPr>
            <p:ph sz="quarter" idx="13"/>
          </p:nvPr>
        </p:nvSpPr>
        <p:spPr>
          <a:xfrm>
            <a:off x="457200" y="1640205"/>
            <a:ext cx="8232775" cy="4549580"/>
          </a:xfrm>
        </p:spPr>
        <p:txBody>
          <a:bodyPr/>
          <a:lstStyle/>
          <a:p>
            <a:r>
              <a:rPr lang="en-US" sz="2000" dirty="0"/>
              <a:t>Create a class named </a:t>
            </a:r>
            <a:r>
              <a:rPr lang="en-US" sz="2000" b="1" dirty="0"/>
              <a:t>Fencepost</a:t>
            </a:r>
            <a:r>
              <a:rPr lang="en-US" sz="2000" dirty="0"/>
              <a:t> in </a:t>
            </a:r>
            <a:r>
              <a:rPr lang="en-US" sz="2000" dirty="0" err="1"/>
              <a:t>BlueJ</a:t>
            </a:r>
            <a:r>
              <a:rPr lang="en-US" sz="2000" dirty="0"/>
              <a:t> and do the following:</a:t>
            </a:r>
          </a:p>
          <a:p>
            <a:pPr lvl="1"/>
            <a:r>
              <a:rPr lang="en-US" sz="2000" dirty="0"/>
              <a:t>Write code for the </a:t>
            </a:r>
            <a:r>
              <a:rPr lang="en-US" sz="2000" b="1" dirty="0" err="1"/>
              <a:t>printPrimes</a:t>
            </a:r>
            <a:r>
              <a:rPr lang="en-US" sz="2000" dirty="0"/>
              <a:t> method, which is void and takes a single integer parameter. It display all prime numbers between 2 and the parameter.</a:t>
            </a:r>
          </a:p>
          <a:p>
            <a:pPr lvl="2"/>
            <a:r>
              <a:rPr lang="en-US" sz="2000" dirty="0"/>
              <a:t>NOTE: A number is prime if it has exactly 2 factors (itself and 1).</a:t>
            </a:r>
          </a:p>
          <a:p>
            <a:pPr lvl="1"/>
            <a:r>
              <a:rPr lang="en-US" sz="2000" dirty="0"/>
              <a:t>Write code for the </a:t>
            </a:r>
            <a:r>
              <a:rPr lang="en-US" sz="2000" b="1" dirty="0" err="1"/>
              <a:t>countFactors</a:t>
            </a:r>
            <a:r>
              <a:rPr lang="en-US" sz="2000" dirty="0"/>
              <a:t> method, which has an integer parameter and returns in integer. It will use a for loop to determine how many factors the parameter has and returns the number of factors. It will be called by the </a:t>
            </a:r>
            <a:r>
              <a:rPr lang="en-US" sz="2000" dirty="0" err="1"/>
              <a:t>printPrimes</a:t>
            </a:r>
            <a:r>
              <a:rPr lang="en-US" sz="2000" dirty="0"/>
              <a:t> method.</a:t>
            </a:r>
          </a:p>
          <a:p>
            <a:pPr lvl="2"/>
            <a:r>
              <a:rPr lang="en-US" sz="2000" dirty="0"/>
              <a:t>NOTE: You determine how many factors a number has by dividing by it by all values between 1 and that number. If you get 0 as a remainder, that value is a factor.</a:t>
            </a:r>
          </a:p>
          <a:p>
            <a:pPr lvl="1"/>
            <a:endParaRPr lang="en-US" sz="2000" dirty="0"/>
          </a:p>
        </p:txBody>
      </p:sp>
    </p:spTree>
    <p:extLst>
      <p:ext uri="{BB962C8B-B14F-4D97-AF65-F5344CB8AC3E}">
        <p14:creationId xmlns:p14="http://schemas.microsoft.com/office/powerpoint/2010/main" val="3672141927"/>
      </p:ext>
    </p:extLst>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5708</TotalTime>
  <Words>809</Words>
  <Application>Microsoft Macintosh PowerPoint</Application>
  <PresentationFormat>On-screen Show (4:3)</PresentationFormat>
  <Paragraphs>70</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Courier New</vt:lpstr>
      <vt:lpstr>Noto Sans Symbols</vt:lpstr>
      <vt:lpstr>Times New Roman</vt:lpstr>
      <vt:lpstr>Verdana</vt:lpstr>
      <vt:lpstr>508 Lecture</vt:lpstr>
      <vt:lpstr>Building Java Programs</vt:lpstr>
      <vt:lpstr>Fencepost Algorithms</vt:lpstr>
      <vt:lpstr>A Deceptive Problem...</vt:lpstr>
      <vt:lpstr>Flawed Solutions</vt:lpstr>
      <vt:lpstr>Fence Post Analogy</vt:lpstr>
      <vt:lpstr>Fencepost Loop</vt:lpstr>
      <vt:lpstr>Fencepost Method Solution</vt:lpstr>
      <vt:lpstr>Fencepost Question</vt:lpstr>
      <vt:lpstr>In-Class Assignment 2, Part 1</vt:lpstr>
      <vt:lpstr>Sentinel-Controlled Loops</vt:lpstr>
      <vt:lpstr>Sentinel Values</vt:lpstr>
      <vt:lpstr>Flawed Sentinel Solution</vt:lpstr>
      <vt:lpstr>Changing the Sentinel Value (1 of 2)</vt:lpstr>
      <vt:lpstr>Changing the Sentinel Value (2 of 2)</vt:lpstr>
      <vt:lpstr>The Problem with our Code</vt:lpstr>
      <vt:lpstr>A Fencepost Solution</vt:lpstr>
      <vt:lpstr>Correct Sentinel Code</vt:lpstr>
      <vt:lpstr>Sentinel as a Constant</vt:lpstr>
      <vt:lpstr>In-Class Assignment 2, Part 2</vt:lpstr>
      <vt:lpstr>Copyright</vt:lpstr>
    </vt:vector>
  </TitlesOfParts>
  <Company>Cognizant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Java Programs,4e</dc:title>
  <dc:subject>Engineering Computer Science</dc:subject>
  <dc:creator>Reges/Stepp</dc:creator>
  <cp:keywords>Engineering Computer Science</cp:keywords>
  <cp:lastModifiedBy>Microsoft Office User</cp:lastModifiedBy>
  <cp:revision>433</cp:revision>
  <dcterms:modified xsi:type="dcterms:W3CDTF">2019-04-18T18:31:45Z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