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handoutMasterIdLst>
    <p:handoutMasterId r:id="rId33"/>
  </p:handoutMasterIdLst>
  <p:sldIdLst>
    <p:sldId id="407" r:id="rId2"/>
    <p:sldId id="499" r:id="rId3"/>
    <p:sldId id="500" r:id="rId4"/>
    <p:sldId id="501" r:id="rId5"/>
    <p:sldId id="502" r:id="rId6"/>
    <p:sldId id="503" r:id="rId7"/>
    <p:sldId id="504" r:id="rId8"/>
    <p:sldId id="505" r:id="rId9"/>
    <p:sldId id="506" r:id="rId10"/>
    <p:sldId id="537" r:id="rId11"/>
    <p:sldId id="507" r:id="rId12"/>
    <p:sldId id="508" r:id="rId13"/>
    <p:sldId id="509" r:id="rId14"/>
    <p:sldId id="510" r:id="rId15"/>
    <p:sldId id="511" r:id="rId16"/>
    <p:sldId id="512" r:id="rId17"/>
    <p:sldId id="513" r:id="rId18"/>
    <p:sldId id="514" r:id="rId19"/>
    <p:sldId id="515" r:id="rId20"/>
    <p:sldId id="516" r:id="rId21"/>
    <p:sldId id="517" r:id="rId22"/>
    <p:sldId id="538" r:id="rId23"/>
    <p:sldId id="539" r:id="rId24"/>
    <p:sldId id="518" r:id="rId25"/>
    <p:sldId id="540" r:id="rId26"/>
    <p:sldId id="541" r:id="rId27"/>
    <p:sldId id="542" r:id="rId28"/>
    <p:sldId id="543" r:id="rId29"/>
    <p:sldId id="544" r:id="rId30"/>
    <p:sldId id="535"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6395" autoAdjust="0"/>
  </p:normalViewPr>
  <p:slideViewPr>
    <p:cSldViewPr snapToGrid="0" snapToObjects="1">
      <p:cViewPr varScale="1">
        <p:scale>
          <a:sx n="98" d="100"/>
          <a:sy n="98" d="100"/>
        </p:scale>
        <p:origin x="2298" y="90"/>
      </p:cViewPr>
      <p:guideLst>
        <p:guide orient="horz" pos="2160"/>
        <p:guide pos="2880"/>
      </p:guideLst>
    </p:cSldViewPr>
  </p:slideViewPr>
  <p:outlineViewPr>
    <p:cViewPr>
      <p:scale>
        <a:sx n="33" d="100"/>
        <a:sy n="33" d="100"/>
      </p:scale>
      <p:origin x="0" y="-49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dirty="0"/>
          </a:p>
        </p:txBody>
      </p:sp>
    </p:spTree>
    <p:extLst>
      <p:ext uri="{BB962C8B-B14F-4D97-AF65-F5344CB8AC3E}">
        <p14:creationId xmlns:p14="http://schemas.microsoft.com/office/powerpoint/2010/main" val="39513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14336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4024" y="3122453"/>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7200" y="4250997"/>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11" name="Content Placeholder 2"/>
          <p:cNvSpPr>
            <a:spLocks noGrp="1"/>
          </p:cNvSpPr>
          <p:nvPr>
            <p:ph sz="quarter" idx="16"/>
          </p:nvPr>
        </p:nvSpPr>
        <p:spPr>
          <a:xfrm>
            <a:off x="454023" y="4448398"/>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409148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74" r:id="rId4"/>
    <p:sldLayoutId id="2147483660" r:id="rId5"/>
    <p:sldLayoutId id="2147483651" r:id="rId6"/>
    <p:sldLayoutId id="2147483653"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6.bin"/><Relationship Id="rId7"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35.wmf"/><Relationship Id="rId2" Type="http://schemas.openxmlformats.org/officeDocument/2006/relationships/slideLayout" Target="../slideLayouts/slideLayout2.xml"/><Relationship Id="rId16" Type="http://schemas.openxmlformats.org/officeDocument/2006/relationships/image" Target="../media/image37.wmf"/><Relationship Id="rId1" Type="http://schemas.openxmlformats.org/officeDocument/2006/relationships/vmlDrawing" Target="../drawings/vmlDrawing3.vml"/><Relationship Id="rId6" Type="http://schemas.openxmlformats.org/officeDocument/2006/relationships/image" Target="../media/image32.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1.bin"/><Relationship Id="rId14" Type="http://schemas.openxmlformats.org/officeDocument/2006/relationships/image" Target="../media/image3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xfrm>
            <a:off x="457200" y="826368"/>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5</a:t>
            </a:r>
            <a:r>
              <a:rPr lang="en-US"/>
              <a:t>, Sections 5.3 and 5.4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r>
              <a:rPr lang="en-US" altLang="en-US" dirty="0"/>
              <a:t>Program Logic and Indefinite Loops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361887"/>
          </a:xfrm>
        </p:spPr>
        <p:txBody>
          <a:bodyPr/>
          <a:lstStyle/>
          <a:p>
            <a:r>
              <a:rPr lang="en-US" sz="2000" dirty="0"/>
              <a:t>Create the class </a:t>
            </a:r>
            <a:r>
              <a:rPr lang="en-US" sz="2000" b="1" dirty="0"/>
              <a:t>Boxing</a:t>
            </a:r>
            <a:r>
              <a:rPr lang="en-US" sz="2000" dirty="0"/>
              <a:t> in BlueJ</a:t>
            </a:r>
          </a:p>
          <a:p>
            <a:r>
              <a:rPr lang="en-US" sz="2000" dirty="0"/>
              <a:t>In the main program, do the following:</a:t>
            </a:r>
          </a:p>
          <a:p>
            <a:pPr lvl="1"/>
            <a:r>
              <a:rPr lang="en-US" sz="2000" dirty="0"/>
              <a:t>Define a double variable called </a:t>
            </a:r>
            <a:r>
              <a:rPr lang="en-US" sz="2000" b="1" dirty="0"/>
              <a:t>weight</a:t>
            </a:r>
            <a:r>
              <a:rPr lang="en-US" sz="2000" dirty="0"/>
              <a:t> and set it equal to 0.0</a:t>
            </a:r>
          </a:p>
          <a:p>
            <a:pPr lvl="1"/>
            <a:r>
              <a:rPr lang="en-US" sz="2000" dirty="0"/>
              <a:t>Define an String variable called </a:t>
            </a:r>
            <a:r>
              <a:rPr lang="en-US" sz="2000" b="1" dirty="0"/>
              <a:t>name</a:t>
            </a:r>
            <a:r>
              <a:rPr lang="en-US" sz="2000" dirty="0"/>
              <a:t>.</a:t>
            </a:r>
          </a:p>
          <a:p>
            <a:pPr lvl="1"/>
            <a:r>
              <a:rPr lang="en-US" sz="2000" dirty="0"/>
              <a:t>Create a Scanner object named </a:t>
            </a:r>
            <a:r>
              <a:rPr lang="en-US" sz="2000" b="1" dirty="0"/>
              <a:t>kb</a:t>
            </a:r>
            <a:r>
              <a:rPr lang="en-US" sz="2000" dirty="0"/>
              <a:t> for input</a:t>
            </a:r>
          </a:p>
          <a:p>
            <a:pPr lvl="1"/>
            <a:r>
              <a:rPr lang="en-US" sz="2000" dirty="0"/>
              <a:t>Prompt the user to enter the name of the boxer and store it in the name variable.</a:t>
            </a:r>
          </a:p>
          <a:p>
            <a:pPr lvl="1"/>
            <a:r>
              <a:rPr lang="en-US" sz="2000" dirty="0"/>
              <a:t>Prompt the user to enter the weight of the boxer and store it in the weight variable.</a:t>
            </a:r>
          </a:p>
          <a:p>
            <a:pPr lvl="1"/>
            <a:r>
              <a:rPr lang="en-US" sz="2000" dirty="0"/>
              <a:t>Create a method called </a:t>
            </a:r>
            <a:r>
              <a:rPr lang="en-US" sz="2000" b="1" dirty="0"/>
              <a:t>isFeatherweight()</a:t>
            </a:r>
            <a:r>
              <a:rPr lang="en-US" sz="2000" dirty="0"/>
              <a:t> that has a double parameter and returns a Boolean value. The method will return true if the weight is between 105.0 pounds and 114.5 pounds (inclusive) and false otherwise.</a:t>
            </a:r>
          </a:p>
          <a:p>
            <a:pPr lvl="1"/>
            <a:r>
              <a:rPr lang="en-US" sz="2000" dirty="0"/>
              <a:t>Use this method to print a string with the boxer’s name saying whether or not the boxer is a flyweight.</a:t>
            </a:r>
          </a:p>
        </p:txBody>
      </p:sp>
    </p:spTree>
    <p:extLst>
      <p:ext uri="{BB962C8B-B14F-4D97-AF65-F5344CB8AC3E}">
        <p14:creationId xmlns:p14="http://schemas.microsoft.com/office/powerpoint/2010/main" val="40954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“Boolean Zen”, part 1</a:t>
            </a:r>
            <a:endParaRPr lang="en-US" dirty="0"/>
          </a:p>
        </p:txBody>
      </p:sp>
      <p:sp>
        <p:nvSpPr>
          <p:cNvPr id="4" name="Content Placeholder 2"/>
          <p:cNvSpPr>
            <a:spLocks noGrp="1"/>
          </p:cNvSpPr>
          <p:nvPr>
            <p:ph sz="quarter" idx="13"/>
          </p:nvPr>
        </p:nvSpPr>
        <p:spPr>
          <a:xfrm>
            <a:off x="457200" y="1600201"/>
            <a:ext cx="8232775" cy="485752"/>
          </a:xfrm>
        </p:spPr>
        <p:txBody>
          <a:bodyPr/>
          <a:lstStyle/>
          <a:p>
            <a:pPr>
              <a:lnSpc>
                <a:spcPct val="90000"/>
              </a:lnSpc>
            </a:pPr>
            <a:r>
              <a:rPr lang="en-US" altLang="en-US" dirty="0"/>
              <a:t>Students new to </a:t>
            </a:r>
            <a:r>
              <a:rPr lang="en-US" altLang="en-US" b="1" dirty="0"/>
              <a:t>boolean</a:t>
            </a:r>
            <a:r>
              <a:rPr lang="en-US" altLang="en-US" dirty="0"/>
              <a:t> often test if a result is </a:t>
            </a:r>
            <a:r>
              <a:rPr lang="en-US" altLang="en-US" b="1" dirty="0"/>
              <a:t>true</a:t>
            </a:r>
            <a:r>
              <a:rPr lang="en-US" altLang="en-US" dirty="0"/>
              <a:t>:</a:t>
            </a:r>
          </a:p>
        </p:txBody>
      </p:sp>
      <p:pic>
        <p:nvPicPr>
          <p:cNvPr id="6" name="Picture 3" descr="Computer code has 3 lines. The lines read as follows. Line 1. If left parenthesis is prime left parenthesis 57 right parenthesis equals equals true right parenthesis left brace forward slash forward slash bad. Line 2. Unspecified. Line 3. Right brace."/>
          <p:cNvPicPr>
            <a:picLocks noChangeAspect="1"/>
          </p:cNvPicPr>
          <p:nvPr/>
        </p:nvPicPr>
        <p:blipFill>
          <a:blip r:embed="rId2"/>
          <a:stretch>
            <a:fillRect/>
          </a:stretch>
        </p:blipFill>
        <p:spPr>
          <a:xfrm>
            <a:off x="1659318" y="2168036"/>
            <a:ext cx="5822185" cy="1059303"/>
          </a:xfrm>
          <a:prstGeom prst="rect">
            <a:avLst/>
          </a:prstGeom>
        </p:spPr>
      </p:pic>
      <p:sp>
        <p:nvSpPr>
          <p:cNvPr id="5" name="Content Placeholder 4"/>
          <p:cNvSpPr>
            <a:spLocks noGrp="1"/>
          </p:cNvSpPr>
          <p:nvPr>
            <p:ph sz="quarter" idx="14"/>
          </p:nvPr>
        </p:nvSpPr>
        <p:spPr>
          <a:xfrm>
            <a:off x="457200" y="3291883"/>
            <a:ext cx="8232775" cy="479995"/>
          </a:xfrm>
        </p:spPr>
        <p:txBody>
          <a:bodyPr/>
          <a:lstStyle/>
          <a:p>
            <a:pPr>
              <a:lnSpc>
                <a:spcPct val="90000"/>
              </a:lnSpc>
            </a:pPr>
            <a:r>
              <a:rPr lang="en-US" altLang="en-US" dirty="0"/>
              <a:t>But this is unnecessary and redundant.  Preferred:</a:t>
            </a:r>
          </a:p>
        </p:txBody>
      </p:sp>
      <p:pic>
        <p:nvPicPr>
          <p:cNvPr id="7" name="Picture 5" descr="Computer code has 3 lines. The lines read as follows. Line 1. If left parenthesis is prime left parenthesis 57 right parenthesis right parenthesis left brace forward slash forward slash good. Line 2. Unspecified. Line 3. Right brace."/>
          <p:cNvPicPr>
            <a:picLocks noChangeAspect="1"/>
          </p:cNvPicPr>
          <p:nvPr/>
        </p:nvPicPr>
        <p:blipFill>
          <a:blip r:embed="rId3"/>
          <a:stretch>
            <a:fillRect/>
          </a:stretch>
        </p:blipFill>
        <p:spPr>
          <a:xfrm>
            <a:off x="1673433" y="3920350"/>
            <a:ext cx="5793957" cy="951701"/>
          </a:xfrm>
          <a:prstGeom prst="rect">
            <a:avLst/>
          </a:prstGeom>
        </p:spPr>
      </p:pic>
      <p:sp>
        <p:nvSpPr>
          <p:cNvPr id="8" name="Content Placeholder 6"/>
          <p:cNvSpPr>
            <a:spLocks noGrp="1"/>
          </p:cNvSpPr>
          <p:nvPr>
            <p:ph sz="quarter" idx="15"/>
          </p:nvPr>
        </p:nvSpPr>
        <p:spPr>
          <a:xfrm>
            <a:off x="454025" y="4932331"/>
            <a:ext cx="8232775" cy="464618"/>
          </a:xfrm>
        </p:spPr>
        <p:txBody>
          <a:bodyPr/>
          <a:lstStyle/>
          <a:p>
            <a:r>
              <a:rPr lang="en-US" altLang="en-US" dirty="0"/>
              <a:t>A similar pattern can be used for a </a:t>
            </a:r>
            <a:r>
              <a:rPr lang="en-US" altLang="en-US" b="1" dirty="0"/>
              <a:t>false</a:t>
            </a:r>
            <a:r>
              <a:rPr lang="en-US" altLang="en-US" dirty="0"/>
              <a:t> test:</a:t>
            </a:r>
          </a:p>
        </p:txBody>
      </p:sp>
      <p:pic>
        <p:nvPicPr>
          <p:cNvPr id="11" name="Picture 7" descr="Computer code has 2 lines. The lines read as follows. Line 1. If left parenthesis is prime left parenthesis 57 right parenthesis equals equals false right parenthesis left brace forward slash forward slash bad. Line 2. If left parenthesis is prime left parenthesis 57 right parenthesis right parenthesis left brace forward slash forward slash good."/>
          <p:cNvPicPr>
            <a:picLocks noChangeAspect="1"/>
          </p:cNvPicPr>
          <p:nvPr/>
        </p:nvPicPr>
        <p:blipFill>
          <a:blip r:embed="rId4"/>
          <a:stretch>
            <a:fillRect/>
          </a:stretch>
        </p:blipFill>
        <p:spPr>
          <a:xfrm>
            <a:off x="1395756" y="5535724"/>
            <a:ext cx="6349312" cy="735183"/>
          </a:xfrm>
          <a:prstGeom prst="rect">
            <a:avLst/>
          </a:prstGeom>
        </p:spPr>
      </p:pic>
    </p:spTree>
    <p:extLst>
      <p:ext uri="{BB962C8B-B14F-4D97-AF65-F5344CB8AC3E}">
        <p14:creationId xmlns:p14="http://schemas.microsoft.com/office/powerpoint/2010/main" val="278644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“Boolean Zen”, part 2</a:t>
            </a:r>
            <a:endParaRPr lang="en-US" dirty="0"/>
          </a:p>
        </p:txBody>
      </p:sp>
      <p:sp>
        <p:nvSpPr>
          <p:cNvPr id="4" name="Content Placeholder 2"/>
          <p:cNvSpPr>
            <a:spLocks noGrp="1"/>
          </p:cNvSpPr>
          <p:nvPr>
            <p:ph sz="quarter" idx="13"/>
          </p:nvPr>
        </p:nvSpPr>
        <p:spPr>
          <a:xfrm>
            <a:off x="457200" y="1600201"/>
            <a:ext cx="8232775" cy="918822"/>
          </a:xfrm>
        </p:spPr>
        <p:txBody>
          <a:bodyPr/>
          <a:lstStyle/>
          <a:p>
            <a:r>
              <a:rPr lang="en-US" altLang="en-US" dirty="0">
                <a:solidFill>
                  <a:srgbClr val="000000"/>
                </a:solidFill>
              </a:rPr>
              <a:t>Methods that return </a:t>
            </a:r>
            <a:r>
              <a:rPr lang="en-US" altLang="en-US" b="1" dirty="0">
                <a:solidFill>
                  <a:srgbClr val="000000"/>
                </a:solidFill>
              </a:rPr>
              <a:t>boolean</a:t>
            </a:r>
            <a:r>
              <a:rPr lang="en-US" altLang="en-US" dirty="0">
                <a:solidFill>
                  <a:srgbClr val="000000"/>
                </a:solidFill>
              </a:rPr>
              <a:t> often have an</a:t>
            </a:r>
            <a:br>
              <a:rPr lang="en-US" altLang="en-US" dirty="0">
                <a:solidFill>
                  <a:srgbClr val="000000"/>
                </a:solidFill>
              </a:rPr>
            </a:br>
            <a:r>
              <a:rPr lang="en-US" altLang="en-US" b="1" dirty="0">
                <a:solidFill>
                  <a:srgbClr val="000000"/>
                </a:solidFill>
              </a:rPr>
              <a:t>if/else</a:t>
            </a:r>
            <a:r>
              <a:rPr lang="en-US" altLang="en-US" dirty="0">
                <a:solidFill>
                  <a:srgbClr val="000000"/>
                </a:solidFill>
              </a:rPr>
              <a:t> that returns </a:t>
            </a:r>
            <a:r>
              <a:rPr lang="en-US" altLang="en-US" b="1" dirty="0">
                <a:solidFill>
                  <a:srgbClr val="000000"/>
                </a:solidFill>
              </a:rPr>
              <a:t>true</a:t>
            </a:r>
            <a:r>
              <a:rPr lang="en-US" altLang="en-US" dirty="0">
                <a:solidFill>
                  <a:srgbClr val="000000"/>
                </a:solidFill>
              </a:rPr>
              <a:t> or </a:t>
            </a:r>
            <a:r>
              <a:rPr lang="en-US" altLang="en-US" b="1" dirty="0">
                <a:solidFill>
                  <a:srgbClr val="000000"/>
                </a:solidFill>
              </a:rPr>
              <a:t>false</a:t>
            </a:r>
            <a:r>
              <a:rPr lang="en-US" altLang="en-US" dirty="0">
                <a:solidFill>
                  <a:srgbClr val="000000"/>
                </a:solidFill>
              </a:rPr>
              <a:t>:</a:t>
            </a:r>
            <a:endParaRPr lang="en-US" altLang="en-US" sz="1100" dirty="0">
              <a:solidFill>
                <a:srgbClr val="000000"/>
              </a:solidFill>
            </a:endParaRPr>
          </a:p>
        </p:txBody>
      </p:sp>
      <p:pic>
        <p:nvPicPr>
          <p:cNvPr id="9" name="Picture 3" descr="Computer code has 7 lines. The lines read as follows. Line 1. public static boolean both Odd left parenthesis I n t, n 1 comma I n t, n 2 right parenthesis left brace. Line 2, indented once. if left parenthesis n 1 percent 2 exclamation point equals 0 ampersand ampersand n 2 percent 2 exclamation point equals 0 right parenthesis left brace. Line 3, indented twice. return true semicolon. Line 4, indented once. right brace else left brace. Line 5, indented twice. return false semicolon. Line 6, indented once. right brace. Line 7. right brace."/>
          <p:cNvPicPr>
            <a:picLocks noChangeAspect="1"/>
          </p:cNvPicPr>
          <p:nvPr/>
        </p:nvPicPr>
        <p:blipFill>
          <a:blip r:embed="rId2"/>
          <a:stretch>
            <a:fillRect/>
          </a:stretch>
        </p:blipFill>
        <p:spPr>
          <a:xfrm>
            <a:off x="904695" y="2806254"/>
            <a:ext cx="7334609" cy="2064924"/>
          </a:xfrm>
          <a:prstGeom prst="rect">
            <a:avLst/>
          </a:prstGeom>
        </p:spPr>
      </p:pic>
      <p:sp>
        <p:nvSpPr>
          <p:cNvPr id="5" name="Content Placeholder 4"/>
          <p:cNvSpPr>
            <a:spLocks noGrp="1"/>
          </p:cNvSpPr>
          <p:nvPr>
            <p:ph sz="quarter" idx="14"/>
          </p:nvPr>
        </p:nvSpPr>
        <p:spPr>
          <a:xfrm>
            <a:off x="457200" y="5158409"/>
            <a:ext cx="8232775" cy="574463"/>
          </a:xfrm>
        </p:spPr>
        <p:txBody>
          <a:bodyPr/>
          <a:lstStyle/>
          <a:p>
            <a:pPr marL="736600" lvl="1"/>
            <a:r>
              <a:rPr lang="en-US" altLang="en-US" dirty="0">
                <a:solidFill>
                  <a:srgbClr val="000000"/>
                </a:solidFill>
              </a:rPr>
              <a:t>But the code above is unnecessarily verbose.</a:t>
            </a:r>
          </a:p>
        </p:txBody>
      </p:sp>
    </p:spTree>
    <p:extLst>
      <p:ext uri="{BB962C8B-B14F-4D97-AF65-F5344CB8AC3E}">
        <p14:creationId xmlns:p14="http://schemas.microsoft.com/office/powerpoint/2010/main" val="142718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Solution w/ Boolean var</a:t>
            </a:r>
            <a:endParaRPr lang="en-US" dirty="0"/>
          </a:p>
        </p:txBody>
      </p:sp>
      <p:sp>
        <p:nvSpPr>
          <p:cNvPr id="4" name="Content Placeholder 2"/>
          <p:cNvSpPr>
            <a:spLocks noGrp="1"/>
          </p:cNvSpPr>
          <p:nvPr>
            <p:ph sz="quarter" idx="13"/>
          </p:nvPr>
        </p:nvSpPr>
        <p:spPr>
          <a:xfrm>
            <a:off x="457200" y="1600200"/>
            <a:ext cx="8232775" cy="481643"/>
          </a:xfrm>
        </p:spPr>
        <p:txBody>
          <a:bodyPr/>
          <a:lstStyle/>
          <a:p>
            <a:r>
              <a:rPr lang="en-US" altLang="en-US" dirty="0"/>
              <a:t>We could store the result of the logical test.</a:t>
            </a:r>
            <a:endParaRPr lang="en-US" altLang="en-US" sz="1050" dirty="0">
              <a:latin typeface="Courier New" panose="02070309020205020404" pitchFamily="49" charset="0"/>
            </a:endParaRPr>
          </a:p>
        </p:txBody>
      </p:sp>
      <p:pic>
        <p:nvPicPr>
          <p:cNvPr id="7" name="Picture 3" descr="Computer code has 7 lines. The lines read as follows. Line 1. public static boolean both Odd left parenthesis I n t, n 1 comma I n t, n 2 right parenthesis left brace. Line 2, indented once. Boolean test equals left parenthesis n 1 percent 2 exclamation point equals 0 ampersand ampersand n 2 percent 2 exclamation point equals 0 right parenthesis semicolon. Line 3. If left parenthesis test right parenthesis left brace forward slash forward slash test equals equals true. Line 4, indented twice. return true semicolon. Line 5, indented once. right brace else left brace forward slash forward slash test equals equals false. Line 6, indented twice. return false semicolon. Line 7, indented once. right brace. Line 8. right brace."/>
          <p:cNvPicPr>
            <a:picLocks noChangeAspect="1"/>
          </p:cNvPicPr>
          <p:nvPr/>
        </p:nvPicPr>
        <p:blipFill>
          <a:blip r:embed="rId2"/>
          <a:stretch>
            <a:fillRect/>
          </a:stretch>
        </p:blipFill>
        <p:spPr>
          <a:xfrm>
            <a:off x="1136928" y="2327152"/>
            <a:ext cx="6870144" cy="2300375"/>
          </a:xfrm>
          <a:prstGeom prst="rect">
            <a:avLst/>
          </a:prstGeom>
        </p:spPr>
      </p:pic>
      <p:sp>
        <p:nvSpPr>
          <p:cNvPr id="5" name="Content Placeholder 4"/>
          <p:cNvSpPr>
            <a:spLocks noGrp="1"/>
          </p:cNvSpPr>
          <p:nvPr>
            <p:ph sz="quarter" idx="14"/>
          </p:nvPr>
        </p:nvSpPr>
        <p:spPr>
          <a:xfrm>
            <a:off x="457200" y="4872837"/>
            <a:ext cx="8232775" cy="1448450"/>
          </a:xfrm>
        </p:spPr>
        <p:txBody>
          <a:bodyPr/>
          <a:lstStyle/>
          <a:p>
            <a:pPr lvl="1">
              <a:lnSpc>
                <a:spcPct val="110000"/>
              </a:lnSpc>
            </a:pPr>
            <a:r>
              <a:rPr lang="en-US" altLang="en-US" dirty="0"/>
              <a:t>Notice: Whatever </a:t>
            </a:r>
            <a:r>
              <a:rPr lang="en-US" altLang="en-US" b="1" dirty="0"/>
              <a:t>test</a:t>
            </a:r>
            <a:r>
              <a:rPr lang="en-US" altLang="en-US" dirty="0"/>
              <a:t> is, we want to return that.</a:t>
            </a:r>
          </a:p>
          <a:p>
            <a:pPr lvl="2">
              <a:lnSpc>
                <a:spcPct val="110000"/>
              </a:lnSpc>
            </a:pPr>
            <a:r>
              <a:rPr lang="en-US" altLang="en-US" dirty="0"/>
              <a:t>If </a:t>
            </a:r>
            <a:r>
              <a:rPr lang="en-US" altLang="en-US" b="1" dirty="0"/>
              <a:t>test</a:t>
            </a:r>
            <a:r>
              <a:rPr lang="en-US" altLang="en-US" dirty="0"/>
              <a:t> is </a:t>
            </a:r>
            <a:r>
              <a:rPr lang="en-US" altLang="en-US" b="1" dirty="0"/>
              <a:t>true</a:t>
            </a:r>
            <a:r>
              <a:rPr lang="en-US" altLang="en-US" dirty="0"/>
              <a:t>, we want to return </a:t>
            </a:r>
            <a:r>
              <a:rPr lang="en-US" altLang="en-US" b="1" dirty="0"/>
              <a:t>true</a:t>
            </a:r>
            <a:r>
              <a:rPr lang="en-US" altLang="en-US" dirty="0"/>
              <a:t>.</a:t>
            </a:r>
          </a:p>
          <a:p>
            <a:pPr lvl="2">
              <a:lnSpc>
                <a:spcPct val="110000"/>
              </a:lnSpc>
            </a:pPr>
            <a:r>
              <a:rPr lang="en-US" altLang="en-US" dirty="0"/>
              <a:t>If </a:t>
            </a:r>
            <a:r>
              <a:rPr lang="en-US" altLang="en-US" b="1" dirty="0"/>
              <a:t>test</a:t>
            </a:r>
            <a:r>
              <a:rPr lang="en-US" altLang="en-US" dirty="0"/>
              <a:t> is </a:t>
            </a:r>
            <a:r>
              <a:rPr lang="en-US" altLang="en-US" b="1" dirty="0"/>
              <a:t>false</a:t>
            </a:r>
            <a:r>
              <a:rPr lang="en-US" altLang="en-US" dirty="0"/>
              <a:t>, we want to return </a:t>
            </a:r>
            <a:r>
              <a:rPr lang="en-US" altLang="en-US" b="1" dirty="0"/>
              <a:t>false</a:t>
            </a:r>
            <a:r>
              <a:rPr lang="en-US" altLang="en-US" dirty="0"/>
              <a:t>.</a:t>
            </a:r>
          </a:p>
        </p:txBody>
      </p:sp>
    </p:spTree>
    <p:extLst>
      <p:ext uri="{BB962C8B-B14F-4D97-AF65-F5344CB8AC3E}">
        <p14:creationId xmlns:p14="http://schemas.microsoft.com/office/powerpoint/2010/main" val="49401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Solution w/ “Boolean Zen”</a:t>
            </a:r>
            <a:endParaRPr lang="en-US" dirty="0"/>
          </a:p>
        </p:txBody>
      </p:sp>
      <p:sp>
        <p:nvSpPr>
          <p:cNvPr id="7" name="Content Placeholder 2"/>
          <p:cNvSpPr>
            <a:spLocks noGrp="1"/>
          </p:cNvSpPr>
          <p:nvPr>
            <p:ph sz="quarter" idx="13"/>
          </p:nvPr>
        </p:nvSpPr>
        <p:spPr>
          <a:xfrm>
            <a:off x="457200" y="1600200"/>
            <a:ext cx="8232775" cy="1103243"/>
          </a:xfrm>
        </p:spPr>
        <p:txBody>
          <a:bodyPr/>
          <a:lstStyle/>
          <a:p>
            <a:pPr>
              <a:lnSpc>
                <a:spcPct val="110000"/>
              </a:lnSpc>
            </a:pPr>
            <a:r>
              <a:rPr lang="en-US" altLang="en-US" sz="2000" dirty="0"/>
              <a:t>Observation: The </a:t>
            </a:r>
            <a:r>
              <a:rPr lang="en-US" altLang="en-US" sz="2000" b="1" dirty="0"/>
              <a:t>if/else</a:t>
            </a:r>
            <a:r>
              <a:rPr lang="en-US" altLang="en-US" sz="2000" dirty="0"/>
              <a:t> is unnecessary.</a:t>
            </a:r>
          </a:p>
          <a:p>
            <a:pPr lvl="1">
              <a:lnSpc>
                <a:spcPct val="110000"/>
              </a:lnSpc>
            </a:pPr>
            <a:r>
              <a:rPr lang="en-US" altLang="en-US" sz="2000" dirty="0"/>
              <a:t>The variable </a:t>
            </a:r>
            <a:r>
              <a:rPr lang="en-US" altLang="en-US" sz="2000" b="1" dirty="0"/>
              <a:t>test</a:t>
            </a:r>
            <a:r>
              <a:rPr lang="en-US" altLang="en-US" sz="2000" dirty="0"/>
              <a:t> stores a </a:t>
            </a:r>
            <a:r>
              <a:rPr lang="en-US" altLang="en-US" sz="2000" b="1" dirty="0"/>
              <a:t>boolean</a:t>
            </a:r>
            <a:r>
              <a:rPr lang="en-US" altLang="en-US" sz="2000" dirty="0"/>
              <a:t> value;</a:t>
            </a:r>
            <a:br>
              <a:rPr lang="en-US" altLang="en-US" sz="2000" dirty="0"/>
            </a:br>
            <a:r>
              <a:rPr lang="en-US" altLang="en-US" sz="2000" dirty="0"/>
              <a:t>its value is exactly what you want to return.  So return that!</a:t>
            </a:r>
          </a:p>
        </p:txBody>
      </p:sp>
      <p:pic>
        <p:nvPicPr>
          <p:cNvPr id="4" name="Picture 3" descr="Computer code has 3 lines. The lines read as follows. Line 1. Public static Boolean both odd left parenthesis I n t, n 1 comma I n t, n 2 right parenthesis left brace. Line 2, intended once. Boolean test equals left parenthesis n 1 percent 2 exclamation point equals 0 ampersand ampersand n 2 percent 2 exclamation point equals to 0 right parenthesis semicolon. Line 3, intended once. Return test semicolon. Line 4. Right brace."/>
          <p:cNvPicPr>
            <a:picLocks noChangeAspect="1"/>
          </p:cNvPicPr>
          <p:nvPr/>
        </p:nvPicPr>
        <p:blipFill rotWithShape="1">
          <a:blip r:embed="rId2"/>
          <a:srcRect b="8316"/>
          <a:stretch/>
        </p:blipFill>
        <p:spPr>
          <a:xfrm>
            <a:off x="1059791" y="2811667"/>
            <a:ext cx="6782940" cy="1059880"/>
          </a:xfrm>
          <a:prstGeom prst="rect">
            <a:avLst/>
          </a:prstGeom>
        </p:spPr>
      </p:pic>
      <p:sp>
        <p:nvSpPr>
          <p:cNvPr id="5" name="Content Placeholder 4"/>
          <p:cNvSpPr>
            <a:spLocks noGrp="1"/>
          </p:cNvSpPr>
          <p:nvPr>
            <p:ph sz="quarter" idx="14"/>
          </p:nvPr>
        </p:nvSpPr>
        <p:spPr>
          <a:xfrm>
            <a:off x="457200" y="3978749"/>
            <a:ext cx="8232775" cy="1210544"/>
          </a:xfrm>
        </p:spPr>
        <p:txBody>
          <a:bodyPr/>
          <a:lstStyle/>
          <a:p>
            <a:pPr>
              <a:lnSpc>
                <a:spcPct val="110000"/>
              </a:lnSpc>
            </a:pPr>
            <a:r>
              <a:rPr lang="en-US" altLang="en-US" sz="2000" dirty="0"/>
              <a:t>An even shorter version:</a:t>
            </a:r>
          </a:p>
          <a:p>
            <a:pPr lvl="1">
              <a:lnSpc>
                <a:spcPct val="110000"/>
              </a:lnSpc>
            </a:pPr>
            <a:r>
              <a:rPr lang="en-US" altLang="en-US" sz="2000" dirty="0"/>
              <a:t>We don’t even need the variable </a:t>
            </a:r>
            <a:r>
              <a:rPr lang="en-US" altLang="en-US" sz="2000" b="1" dirty="0"/>
              <a:t>test</a:t>
            </a:r>
            <a:r>
              <a:rPr lang="en-US" altLang="en-US" sz="2000" dirty="0"/>
              <a:t>.</a:t>
            </a:r>
            <a:br>
              <a:rPr lang="en-US" altLang="en-US" sz="2000" dirty="0"/>
            </a:br>
            <a:r>
              <a:rPr lang="en-US" altLang="en-US" sz="2000" dirty="0"/>
              <a:t>We can just perform the test and return its result in one step.</a:t>
            </a:r>
          </a:p>
        </p:txBody>
      </p:sp>
      <p:pic>
        <p:nvPicPr>
          <p:cNvPr id="6" name="Picture 5" descr="Computer code has 2 lines. The lines read as follows. Line 1. Public static Boolean both odd left parenthesis I n t, n 1 comma I n t, n 2 right parenthesis left brace. Line 2, intended once. Return left parenthesis n 1 percent 2 exclamation point equals 0 ampersand ampersand n 2 percent 2 exclamation point equals to 0 right parenthesis semicolon. Line 3. Right brace."/>
          <p:cNvPicPr>
            <a:picLocks noChangeAspect="1"/>
          </p:cNvPicPr>
          <p:nvPr/>
        </p:nvPicPr>
        <p:blipFill>
          <a:blip r:embed="rId3"/>
          <a:stretch>
            <a:fillRect/>
          </a:stretch>
        </p:blipFill>
        <p:spPr>
          <a:xfrm>
            <a:off x="1193441" y="5403697"/>
            <a:ext cx="6515639" cy="763903"/>
          </a:xfrm>
          <a:prstGeom prst="rect">
            <a:avLst/>
          </a:prstGeom>
        </p:spPr>
      </p:pic>
    </p:spTree>
    <p:extLst>
      <p:ext uri="{BB962C8B-B14F-4D97-AF65-F5344CB8AC3E}">
        <p14:creationId xmlns:p14="http://schemas.microsoft.com/office/powerpoint/2010/main" val="29711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“Boolean Zen” Template</a:t>
            </a:r>
            <a:endParaRPr lang="en-US" dirty="0"/>
          </a:p>
        </p:txBody>
      </p:sp>
      <p:sp>
        <p:nvSpPr>
          <p:cNvPr id="4" name="Content Placeholder 2"/>
          <p:cNvSpPr>
            <a:spLocks noGrp="1"/>
          </p:cNvSpPr>
          <p:nvPr>
            <p:ph sz="quarter" idx="13"/>
          </p:nvPr>
        </p:nvSpPr>
        <p:spPr>
          <a:xfrm>
            <a:off x="457200" y="1600201"/>
            <a:ext cx="8232775" cy="452840"/>
          </a:xfrm>
        </p:spPr>
        <p:txBody>
          <a:bodyPr/>
          <a:lstStyle/>
          <a:p>
            <a:r>
              <a:rPr lang="en-US" altLang="en-US" dirty="0"/>
              <a:t>Replace</a:t>
            </a:r>
          </a:p>
        </p:txBody>
      </p:sp>
      <p:pic>
        <p:nvPicPr>
          <p:cNvPr id="7" name="Picture 3" descr="Computer code has 7 lines. The lines read as follows. Line 1. public static boolean name left parenthesis parameters right parenthesis left brace. Line 2, indented once. if left parenthesis test right parenthesis left brace. Line 3, indented twice. return true semicolon. Line 4, indented once. right brace else left brace. Line 5, indented twice. return false semicolon. Line 6, indented once. right brace. Line 7. right brace."/>
          <p:cNvPicPr>
            <a:picLocks noChangeAspect="1"/>
          </p:cNvPicPr>
          <p:nvPr/>
        </p:nvPicPr>
        <p:blipFill>
          <a:blip r:embed="rId2"/>
          <a:stretch>
            <a:fillRect/>
          </a:stretch>
        </p:blipFill>
        <p:spPr>
          <a:xfrm>
            <a:off x="1208265" y="2196786"/>
            <a:ext cx="6724291" cy="2232641"/>
          </a:xfrm>
          <a:prstGeom prst="rect">
            <a:avLst/>
          </a:prstGeom>
        </p:spPr>
      </p:pic>
      <p:sp>
        <p:nvSpPr>
          <p:cNvPr id="5" name="Content Placeholder 4"/>
          <p:cNvSpPr>
            <a:spLocks noGrp="1"/>
          </p:cNvSpPr>
          <p:nvPr>
            <p:ph sz="quarter" idx="14"/>
          </p:nvPr>
        </p:nvSpPr>
        <p:spPr>
          <a:xfrm>
            <a:off x="454025" y="4573172"/>
            <a:ext cx="8232775" cy="417883"/>
          </a:xfrm>
        </p:spPr>
        <p:txBody>
          <a:bodyPr/>
          <a:lstStyle/>
          <a:p>
            <a:pPr>
              <a:lnSpc>
                <a:spcPct val="110000"/>
              </a:lnSpc>
            </a:pPr>
            <a:r>
              <a:rPr lang="en-US" altLang="en-US" dirty="0"/>
              <a:t>With</a:t>
            </a:r>
          </a:p>
        </p:txBody>
      </p:sp>
      <p:pic>
        <p:nvPicPr>
          <p:cNvPr id="8" name="Picture 5" descr="Computer code has 3 lines. The lines read as follows. Line 1. public static boolean name left parenthesis parameters right parenthesis left brace. Line 2, intended once. Test semicolon. Line 3. Right brace."/>
          <p:cNvPicPr>
            <a:picLocks noChangeAspect="1"/>
          </p:cNvPicPr>
          <p:nvPr/>
        </p:nvPicPr>
        <p:blipFill>
          <a:blip r:embed="rId3"/>
          <a:stretch>
            <a:fillRect/>
          </a:stretch>
        </p:blipFill>
        <p:spPr>
          <a:xfrm>
            <a:off x="1031874" y="5141722"/>
            <a:ext cx="7077075" cy="1038225"/>
          </a:xfrm>
          <a:prstGeom prst="rect">
            <a:avLst/>
          </a:prstGeom>
        </p:spPr>
      </p:pic>
    </p:spTree>
    <p:extLst>
      <p:ext uri="{BB962C8B-B14F-4D97-AF65-F5344CB8AC3E}">
        <p14:creationId xmlns:p14="http://schemas.microsoft.com/office/powerpoint/2010/main" val="31275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Improved isPrime Method</a:t>
            </a:r>
            <a:endParaRPr lang="en-US" dirty="0"/>
          </a:p>
        </p:txBody>
      </p:sp>
      <p:sp>
        <p:nvSpPr>
          <p:cNvPr id="4" name="Content Placeholder 3"/>
          <p:cNvSpPr>
            <a:spLocks noGrp="1"/>
          </p:cNvSpPr>
          <p:nvPr>
            <p:ph sz="quarter" idx="13"/>
          </p:nvPr>
        </p:nvSpPr>
        <p:spPr>
          <a:xfrm>
            <a:off x="457200" y="1600201"/>
            <a:ext cx="8232775" cy="596348"/>
          </a:xfrm>
        </p:spPr>
        <p:txBody>
          <a:bodyPr/>
          <a:lstStyle/>
          <a:p>
            <a:r>
              <a:rPr lang="en-US" altLang="en-US" dirty="0"/>
              <a:t>The following version utilizes Boolean Zen:</a:t>
            </a:r>
          </a:p>
        </p:txBody>
      </p:sp>
      <p:pic>
        <p:nvPicPr>
          <p:cNvPr id="6" name="Picture 3" descr="Computer code has 9 lines. The lines read as follows. Line 1. public static boolean is Prime left parenthesis I n t, n right parenthesis left brace. Line 2, indented once. I n t factors equals 0 semicolon. Line 3, indented once. for left parenthesis I n t, i equals 1 semicolon i left angle bracket equals n semicolon i plus plus right parenthesis left brace. Line 4, indented twice. if left parenthesis n percent i equals equals 0 right parenthesis left brace. Line 5, indented 3 times. factors plus plus semicolon. Line 6, indented twice. right brace. Line 7, indented once. right brace. Line 8, indented once. return factors equals equals 2 semicolon forward slash forward slash if n has 2 factors comma true. Line 9. right brace."/>
          <p:cNvPicPr>
            <a:picLocks noChangeAspect="1"/>
          </p:cNvPicPr>
          <p:nvPr/>
        </p:nvPicPr>
        <p:blipFill>
          <a:blip r:embed="rId2"/>
          <a:stretch>
            <a:fillRect/>
          </a:stretch>
        </p:blipFill>
        <p:spPr>
          <a:xfrm>
            <a:off x="779353" y="2484100"/>
            <a:ext cx="7585294" cy="2310242"/>
          </a:xfrm>
          <a:prstGeom prst="rect">
            <a:avLst/>
          </a:prstGeom>
        </p:spPr>
      </p:pic>
      <p:sp>
        <p:nvSpPr>
          <p:cNvPr id="5" name="Content Placeholder 4"/>
          <p:cNvSpPr>
            <a:spLocks noGrp="1"/>
          </p:cNvSpPr>
          <p:nvPr>
            <p:ph sz="quarter" idx="14"/>
          </p:nvPr>
        </p:nvSpPr>
        <p:spPr>
          <a:xfrm>
            <a:off x="457200" y="4981534"/>
            <a:ext cx="8232775" cy="425353"/>
          </a:xfrm>
        </p:spPr>
        <p:txBody>
          <a:bodyPr/>
          <a:lstStyle/>
          <a:p>
            <a:r>
              <a:rPr lang="en-US" altLang="en-US" dirty="0"/>
              <a:t>Modify our Rhyme program to use Boolean Zen.</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77963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Zen Answer</a:t>
            </a:r>
          </a:p>
        </p:txBody>
      </p:sp>
      <p:pic>
        <p:nvPicPr>
          <p:cNvPr id="4" name="Picture 2" descr="Computer code has 20 lines. The lines read as follows. Line 1. public static void main left parenthesis String left bracket right bracket a r g s right parenthesis left brace. Line 2, indented once. Scanner console equals new Scanner left parenthesis System period in right parenthesis semicolon. Line 3, indented once. System period out period print left parenthesis double quote Type two words colon double quote right parenthesis semicolon. Line 4, indented once. String word 1 equals console period next left parenthesis right parenthesis period to Lower Case left parenthesis right parenthesis semicolon. Line 5, indented once. String word 2 equals console period next left parenthesis right parenthesis period to Lower Case left parenthesis right parenthesis semicolon. Line 6, indented once. if left parenthesis rhyme left parenthesis word 1 comma word 2 right parenthesis right parenthesis left brace. Line 7, indented twice. System period out period print l n left parenthesis double quote They rhyme exclamation point double quote right parenthesis semicolon. Line 8, indented once. right brace if left parenthesis alliterate left parenthesis word 1 comma word 2 right parenthesis right parenthesis left brace. Line 9, indented once. if left parenthesis alliterate left parenthesis word 1 comma word 2 right parenthesis right parenthesis left brace. Line 10, indented twice. System period out period print l n left parenthesis double quote They alliterate exclamation point double quote right parenthesis semicolon. Line 11, indented once. right brace. Line 12. right brace. Line 13. forward slash forward slash Returns true if s 1 and s 2 end with the same two letters period. Line 14. public static boolean rhyme left parenthesis String s 1 comma String s 2 right parenthesis left brace. Line 15, indented once. return s 2 period length left parenthesis right parenthesis right angle bracket period equals 2 ampersand ampersand s 1 period ends With left parenthesis s 2 period substring left parenthesis s 2 period length left parenthesis right parenthesis negative 2 right parenthesis right parenthesis semicolon. Line 16. right brace. Line 17. forward slash forward slash Returns true if s 1 and s 2 start with the same letter period. Line 18. public static boolean alliterate left parenthesis String s 1 comma String s 2 right parenthesis left brace. Line 19, indented once. return s 1 period starts With left parenthesis s 2 period substring left parenthesis 0 comma 1 right parenthesis right parenthesis semicolon. Line 20. right brace."/>
          <p:cNvPicPr>
            <a:picLocks noChangeAspect="1"/>
          </p:cNvPicPr>
          <p:nvPr/>
        </p:nvPicPr>
        <p:blipFill>
          <a:blip r:embed="rId2"/>
          <a:stretch>
            <a:fillRect/>
          </a:stretch>
        </p:blipFill>
        <p:spPr>
          <a:xfrm>
            <a:off x="788416" y="1609469"/>
            <a:ext cx="7567168" cy="4477568"/>
          </a:xfrm>
          <a:prstGeom prst="rect">
            <a:avLst/>
          </a:prstGeom>
        </p:spPr>
      </p:pic>
    </p:spTree>
    <p:extLst>
      <p:ext uri="{BB962C8B-B14F-4D97-AF65-F5344CB8AC3E}">
        <p14:creationId xmlns:p14="http://schemas.microsoft.com/office/powerpoint/2010/main" val="68158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“Short-circuit” Evaluation</a:t>
            </a:r>
            <a:endParaRPr lang="en-US" dirty="0"/>
          </a:p>
        </p:txBody>
      </p:sp>
      <p:sp>
        <p:nvSpPr>
          <p:cNvPr id="4" name="Content Placeholder 2"/>
          <p:cNvSpPr>
            <a:spLocks noGrp="1"/>
          </p:cNvSpPr>
          <p:nvPr>
            <p:ph sz="quarter" idx="13"/>
          </p:nvPr>
        </p:nvSpPr>
        <p:spPr>
          <a:xfrm>
            <a:off x="457200" y="1600201"/>
            <a:ext cx="8232775" cy="372068"/>
          </a:xfrm>
        </p:spPr>
        <p:txBody>
          <a:bodyPr/>
          <a:lstStyle/>
          <a:p>
            <a:pPr lvl="0" indent="-246888"/>
            <a:r>
              <a:rPr lang="en-US" altLang="en-US" sz="2000" dirty="0">
                <a:solidFill>
                  <a:srgbClr val="000000"/>
                </a:solidFill>
              </a:rPr>
              <a:t>Java stops evaluating a test if it knows the answer.</a:t>
            </a:r>
          </a:p>
        </p:txBody>
      </p:sp>
      <p:graphicFrame>
        <p:nvGraphicFramePr>
          <p:cNvPr id="11" name="Object 3" descr="Ampersand ampersand stops early if any part of the test is false."/>
          <p:cNvGraphicFramePr>
            <a:graphicFrameLocks noChangeAspect="1"/>
          </p:cNvGraphicFramePr>
          <p:nvPr>
            <p:extLst>
              <p:ext uri="{D42A27DB-BD31-4B8C-83A1-F6EECF244321}">
                <p14:modId xmlns:p14="http://schemas.microsoft.com/office/powerpoint/2010/main" val="4278128115"/>
              </p:ext>
            </p:extLst>
          </p:nvPr>
        </p:nvGraphicFramePr>
        <p:xfrm>
          <a:off x="1862823" y="2032141"/>
          <a:ext cx="5333108" cy="348285"/>
        </p:xfrm>
        <a:graphic>
          <a:graphicData uri="http://schemas.openxmlformats.org/presentationml/2006/ole">
            <mc:AlternateContent xmlns:mc="http://schemas.openxmlformats.org/markup-compatibility/2006">
              <mc:Choice xmlns:v="urn:schemas-microsoft-com:vml" Requires="v">
                <p:oleObj spid="_x0000_s3257" name="Equation" r:id="rId3" imgW="3111480" imgH="203040" progId="Equation.DSMT4">
                  <p:embed/>
                </p:oleObj>
              </mc:Choice>
              <mc:Fallback>
                <p:oleObj name="Equation" r:id="rId3" imgW="3111480" imgH="203040" progId="Equation.DSMT4">
                  <p:embed/>
                  <p:pic>
                    <p:nvPicPr>
                      <p:cNvPr id="7" name="Object 6"/>
                      <p:cNvPicPr/>
                      <p:nvPr/>
                    </p:nvPicPr>
                    <p:blipFill>
                      <a:blip r:embed="rId4"/>
                      <a:stretch>
                        <a:fillRect/>
                      </a:stretch>
                    </p:blipFill>
                    <p:spPr>
                      <a:xfrm>
                        <a:off x="1862823" y="2032141"/>
                        <a:ext cx="5333108" cy="348285"/>
                      </a:xfrm>
                      <a:prstGeom prst="rect">
                        <a:avLst/>
                      </a:prstGeom>
                    </p:spPr>
                  </p:pic>
                </p:oleObj>
              </mc:Fallback>
            </mc:AlternateContent>
          </a:graphicData>
        </a:graphic>
      </p:graphicFrame>
      <p:graphicFrame>
        <p:nvGraphicFramePr>
          <p:cNvPr id="13" name="Object 4" descr="Double pipe stops early if any part of the test is true."/>
          <p:cNvGraphicFramePr>
            <a:graphicFrameLocks noChangeAspect="1"/>
          </p:cNvGraphicFramePr>
          <p:nvPr>
            <p:extLst>
              <p:ext uri="{D42A27DB-BD31-4B8C-83A1-F6EECF244321}">
                <p14:modId xmlns:p14="http://schemas.microsoft.com/office/powerpoint/2010/main" val="3059440823"/>
              </p:ext>
            </p:extLst>
          </p:nvPr>
        </p:nvGraphicFramePr>
        <p:xfrm>
          <a:off x="1862822" y="2367776"/>
          <a:ext cx="5188226" cy="362361"/>
        </p:xfrm>
        <a:graphic>
          <a:graphicData uri="http://schemas.openxmlformats.org/presentationml/2006/ole">
            <mc:AlternateContent xmlns:mc="http://schemas.openxmlformats.org/markup-compatibility/2006">
              <mc:Choice xmlns:v="urn:schemas-microsoft-com:vml" Requires="v">
                <p:oleObj spid="_x0000_s3258" name="Equation" r:id="rId5" imgW="2844720" imgH="203040" progId="Equation.DSMT4">
                  <p:embed/>
                </p:oleObj>
              </mc:Choice>
              <mc:Fallback>
                <p:oleObj name="Equation" r:id="rId5" imgW="2844720" imgH="203040" progId="Equation.DSMT4">
                  <p:embed/>
                  <p:pic>
                    <p:nvPicPr>
                      <p:cNvPr id="8" name="Object 7"/>
                      <p:cNvPicPr/>
                      <p:nvPr/>
                    </p:nvPicPr>
                    <p:blipFill>
                      <a:blip r:embed="rId6"/>
                      <a:stretch>
                        <a:fillRect/>
                      </a:stretch>
                    </p:blipFill>
                    <p:spPr>
                      <a:xfrm>
                        <a:off x="1862822" y="2367776"/>
                        <a:ext cx="5188226" cy="362361"/>
                      </a:xfrm>
                      <a:prstGeom prst="rect">
                        <a:avLst/>
                      </a:prstGeom>
                    </p:spPr>
                  </p:pic>
                </p:oleObj>
              </mc:Fallback>
            </mc:AlternateContent>
          </a:graphicData>
        </a:graphic>
      </p:graphicFrame>
      <p:sp>
        <p:nvSpPr>
          <p:cNvPr id="5" name="Content Placeholder 5"/>
          <p:cNvSpPr>
            <a:spLocks noGrp="1"/>
          </p:cNvSpPr>
          <p:nvPr>
            <p:ph sz="quarter" idx="14"/>
          </p:nvPr>
        </p:nvSpPr>
        <p:spPr>
          <a:xfrm>
            <a:off x="457200" y="2805504"/>
            <a:ext cx="8232775" cy="486377"/>
          </a:xfrm>
        </p:spPr>
        <p:txBody>
          <a:bodyPr/>
          <a:lstStyle/>
          <a:p>
            <a:pPr lvl="0"/>
            <a:r>
              <a:rPr lang="en-US" altLang="en-US" sz="2000" dirty="0">
                <a:solidFill>
                  <a:srgbClr val="000000"/>
                </a:solidFill>
              </a:rPr>
              <a:t>The following test will crash if s2’s length is less than 2:</a:t>
            </a:r>
          </a:p>
        </p:txBody>
      </p:sp>
      <p:pic>
        <p:nvPicPr>
          <p:cNvPr id="9" name="Picture 6" descr="Computer code has 5 lines. The lines read as follows. Line 1. forward slash forward slash Returns true if S 1 and s 2 end with the same two letters period. Line 2. public static boolean rhyme left parenthesis String s 1 comma String s 2 right parenthesis left brace. Line 3, indented once. return s 1 period ends With left parenthesis s 2 period substring left parenthesis s 2 period 1ength left parenthesis right parenthesis negative 2 right parenthesis right parenthesis ampersand ampersand. Line 4, indented twice. S 1 period length left parenthesis right parenthesis right angle bracket equals 2 ampersand ampersand s 2 period length left parenthesis right parenthesis right angle bracket equals 2 semicolon. Line 5. right brace."/>
          <p:cNvPicPr>
            <a:picLocks noChangeAspect="1"/>
          </p:cNvPicPr>
          <p:nvPr/>
        </p:nvPicPr>
        <p:blipFill>
          <a:blip r:embed="rId7"/>
          <a:stretch>
            <a:fillRect/>
          </a:stretch>
        </p:blipFill>
        <p:spPr>
          <a:xfrm>
            <a:off x="854015" y="3337303"/>
            <a:ext cx="7680385" cy="1249929"/>
          </a:xfrm>
          <a:prstGeom prst="rect">
            <a:avLst/>
          </a:prstGeom>
        </p:spPr>
      </p:pic>
      <p:sp>
        <p:nvSpPr>
          <p:cNvPr id="6" name="Content Placeholder 7"/>
          <p:cNvSpPr>
            <a:spLocks noGrp="1"/>
          </p:cNvSpPr>
          <p:nvPr>
            <p:ph sz="quarter" idx="15"/>
          </p:nvPr>
        </p:nvSpPr>
        <p:spPr>
          <a:xfrm>
            <a:off x="457200" y="4632502"/>
            <a:ext cx="8232775" cy="410475"/>
          </a:xfrm>
        </p:spPr>
        <p:txBody>
          <a:bodyPr/>
          <a:lstStyle/>
          <a:p>
            <a:pPr lvl="0"/>
            <a:r>
              <a:rPr lang="en-US" altLang="en-US" sz="2000" dirty="0">
                <a:solidFill>
                  <a:srgbClr val="000000"/>
                </a:solidFill>
              </a:rPr>
              <a:t>The following test will not crash; it stops if length &lt; 2:</a:t>
            </a:r>
          </a:p>
        </p:txBody>
      </p:sp>
      <p:pic>
        <p:nvPicPr>
          <p:cNvPr id="10" name="Picture 8" descr="Computer code has 5 lines. The lines read as follows. Line 1. forward slash forward slash Returns true if S 1 and s 2 end with the same two letters period. Line 2. public static boolean rhyme left parenthesis String s 1 comma String s 2 right parenthesis left brace. Line 3, indented once. return s 1 period length left parenthesis right parenthesis right angle bracket equals to 2 ampersand ampersand s 2 period length left parenthesis right parenthesis right angle bracket equals to 2 ampersand ampersand. Line 4, indented twice. S 1 period ends with left parenthesis s 2 period sub string left parenthesis s 2 period length left parenthesis right parenthesis minus 2 right parenthesis right parenthesis semicolon. Line 5. right brace."/>
          <p:cNvPicPr>
            <a:picLocks noChangeAspect="1"/>
          </p:cNvPicPr>
          <p:nvPr/>
        </p:nvPicPr>
        <p:blipFill>
          <a:blip r:embed="rId8"/>
          <a:stretch>
            <a:fillRect/>
          </a:stretch>
        </p:blipFill>
        <p:spPr>
          <a:xfrm>
            <a:off x="854015" y="5088247"/>
            <a:ext cx="7306574" cy="1125242"/>
          </a:xfrm>
          <a:prstGeom prst="rect">
            <a:avLst/>
          </a:prstGeom>
        </p:spPr>
      </p:pic>
    </p:spTree>
    <p:extLst>
      <p:ext uri="{BB962C8B-B14F-4D97-AF65-F5344CB8AC3E}">
        <p14:creationId xmlns:p14="http://schemas.microsoft.com/office/powerpoint/2010/main" val="1676950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 Morgan’s Law</a:t>
            </a:r>
            <a:endParaRPr lang="en-US" dirty="0"/>
          </a:p>
        </p:txBody>
      </p:sp>
      <p:sp>
        <p:nvSpPr>
          <p:cNvPr id="5" name="Text Placeholder 4"/>
          <p:cNvSpPr>
            <a:spLocks noGrp="1"/>
          </p:cNvSpPr>
          <p:nvPr>
            <p:ph sz="quarter" idx="13"/>
          </p:nvPr>
        </p:nvSpPr>
        <p:spPr>
          <a:xfrm>
            <a:off x="457200" y="1344437"/>
            <a:ext cx="8232775" cy="871212"/>
          </a:xfrm>
        </p:spPr>
        <p:txBody>
          <a:bodyPr/>
          <a:lstStyle/>
          <a:p>
            <a:r>
              <a:rPr lang="en-US" altLang="en-US" b="1" dirty="0"/>
              <a:t>De Morgan’s Law</a:t>
            </a:r>
            <a:r>
              <a:rPr lang="en-US" altLang="en-US" dirty="0"/>
              <a:t>: Rules used to negate boolean tests.</a:t>
            </a:r>
          </a:p>
          <a:p>
            <a:pPr lvl="1"/>
            <a:r>
              <a:rPr lang="en-US" altLang="en-US" dirty="0"/>
              <a:t>Useful when you want the opposite of an existing test.</a:t>
            </a:r>
          </a:p>
          <a:p>
            <a:pPr lvl="1"/>
            <a:r>
              <a:rPr lang="en-US" altLang="en-US" dirty="0"/>
              <a:t>Not operator (!) means </a:t>
            </a:r>
            <a:r>
              <a:rPr lang="en-US" altLang="en-US" b="1" dirty="0"/>
              <a:t>“do the opposite”</a:t>
            </a:r>
          </a:p>
        </p:txBody>
      </p:sp>
      <p:graphicFrame>
        <p:nvGraphicFramePr>
          <p:cNvPr id="11" name="Table 3"/>
          <p:cNvGraphicFramePr>
            <a:graphicFrameLocks noGrp="1"/>
          </p:cNvGraphicFramePr>
          <p:nvPr>
            <p:extLst>
              <p:ext uri="{D42A27DB-BD31-4B8C-83A1-F6EECF244321}">
                <p14:modId xmlns:p14="http://schemas.microsoft.com/office/powerpoint/2010/main" val="1021466721"/>
              </p:ext>
            </p:extLst>
          </p:nvPr>
        </p:nvGraphicFramePr>
        <p:xfrm>
          <a:off x="620805" y="2836564"/>
          <a:ext cx="7756525" cy="1190571"/>
        </p:xfrm>
        <a:graphic>
          <a:graphicData uri="http://schemas.openxmlformats.org/drawingml/2006/table">
            <a:tbl>
              <a:tblPr firstRow="1"/>
              <a:tblGrid>
                <a:gridCol w="2965450">
                  <a:extLst>
                    <a:ext uri="{9D8B030D-6E8A-4147-A177-3AD203B41FA5}">
                      <a16:colId xmlns:a16="http://schemas.microsoft.com/office/drawing/2014/main" val="2584528521"/>
                    </a:ext>
                  </a:extLst>
                </a:gridCol>
                <a:gridCol w="3024188">
                  <a:extLst>
                    <a:ext uri="{9D8B030D-6E8A-4147-A177-3AD203B41FA5}">
                      <a16:colId xmlns:a16="http://schemas.microsoft.com/office/drawing/2014/main" val="3234030610"/>
                    </a:ext>
                  </a:extLst>
                </a:gridCol>
                <a:gridCol w="1766887">
                  <a:extLst>
                    <a:ext uri="{9D8B030D-6E8A-4147-A177-3AD203B41FA5}">
                      <a16:colId xmlns:a16="http://schemas.microsoft.com/office/drawing/2014/main" val="81304022"/>
                    </a:ext>
                  </a:extLst>
                </a:gridCol>
              </a:tblGrid>
              <a:tr h="2857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Original 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Negated Expression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Alternative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6217850"/>
                  </a:ext>
                </a:extLst>
              </a:tr>
              <a:tr h="2762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          a &amp;&amp;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cap="none" normalizeH="0" baseline="0" dirty="0">
                          <a:ln>
                            <a:noFill/>
                          </a:ln>
                          <a:solidFill>
                            <a:schemeClr val="bg1"/>
                          </a:solidFill>
                          <a:effectLst/>
                          <a:latin typeface="Courier New" panose="02070309020205020404" pitchFamily="49" charset="0"/>
                        </a:rPr>
                        <a:t>!a ||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cap="none" normalizeH="0" baseline="0" dirty="0">
                          <a:ln>
                            <a:noFill/>
                          </a:ln>
                          <a:solidFill>
                            <a:schemeClr val="bg1"/>
                          </a:solidFill>
                          <a:effectLst/>
                          <a:latin typeface="Courier New" panose="02070309020205020404" pitchFamily="49" charset="0"/>
                        </a:rPr>
                        <a:t>!(a &amp;&amp;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5832245"/>
                  </a:ext>
                </a:extLst>
              </a:tr>
              <a:tr h="443811">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cap="none" normalizeH="0" baseline="0" dirty="0">
                          <a:ln>
                            <a:noFill/>
                          </a:ln>
                          <a:solidFill>
                            <a:schemeClr val="bg1"/>
                          </a:solidFill>
                          <a:effectLst/>
                          <a:latin typeface="Courier New" panose="02070309020205020404" pitchFamily="49" charset="0"/>
                        </a:rPr>
                        <a:t>!a &amp;&amp;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cap="none" normalizeH="0" baseline="0" dirty="0">
                          <a:ln>
                            <a:noFill/>
                          </a:ln>
                          <a:solidFill>
                            <a:schemeClr val="bg1"/>
                          </a:solidFill>
                          <a:effectLst/>
                          <a:latin typeface="Courier New" panose="02070309020205020404" pitchFamily="49"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5654271"/>
                  </a:ext>
                </a:extLst>
              </a:tr>
            </a:tbl>
          </a:graphicData>
        </a:graphic>
      </p:graphicFrame>
      <p:graphicFrame>
        <p:nvGraphicFramePr>
          <p:cNvPr id="16" name="Object 15" descr="Exclamation point a double pipe exclamation point b"/>
          <p:cNvGraphicFramePr>
            <a:graphicFrameLocks noChangeAspect="1"/>
          </p:cNvGraphicFramePr>
          <p:nvPr>
            <p:extLst>
              <p:ext uri="{D42A27DB-BD31-4B8C-83A1-F6EECF244321}">
                <p14:modId xmlns:p14="http://schemas.microsoft.com/office/powerpoint/2010/main" val="2885921720"/>
              </p:ext>
            </p:extLst>
          </p:nvPr>
        </p:nvGraphicFramePr>
        <p:xfrm>
          <a:off x="7012515" y="3257633"/>
          <a:ext cx="685800" cy="330200"/>
        </p:xfrm>
        <a:graphic>
          <a:graphicData uri="http://schemas.openxmlformats.org/presentationml/2006/ole">
            <mc:AlternateContent xmlns:mc="http://schemas.openxmlformats.org/markup-compatibility/2006">
              <mc:Choice xmlns:v="urn:schemas-microsoft-com:vml" Requires="v">
                <p:oleObj spid="_x0000_s5120" name="Equation" r:id="rId3" imgW="685800" imgH="330120" progId="Equation.DSMT4">
                  <p:embed/>
                </p:oleObj>
              </mc:Choice>
              <mc:Fallback>
                <p:oleObj name="Equation" r:id="rId3" imgW="685800" imgH="330120" progId="Equation.DSMT4">
                  <p:embed/>
                  <p:pic>
                    <p:nvPicPr>
                      <p:cNvPr id="16" name="Object 15"/>
                      <p:cNvPicPr/>
                      <p:nvPr/>
                    </p:nvPicPr>
                    <p:blipFill>
                      <a:blip r:embed="rId4"/>
                      <a:stretch>
                        <a:fillRect/>
                      </a:stretch>
                    </p:blipFill>
                    <p:spPr>
                      <a:xfrm>
                        <a:off x="7012515" y="3257633"/>
                        <a:ext cx="685800" cy="330200"/>
                      </a:xfrm>
                      <a:prstGeom prst="rect">
                        <a:avLst/>
                      </a:prstGeom>
                    </p:spPr>
                  </p:pic>
                </p:oleObj>
              </mc:Fallback>
            </mc:AlternateContent>
          </a:graphicData>
        </a:graphic>
      </p:graphicFrame>
      <p:graphicFrame>
        <p:nvGraphicFramePr>
          <p:cNvPr id="13" name="Object 12" descr="Exclamation point left parenthesis a ampersand ampersand b right parenthesis. "/>
          <p:cNvGraphicFramePr>
            <a:graphicFrameLocks noChangeAspect="1"/>
          </p:cNvGraphicFramePr>
          <p:nvPr>
            <p:extLst>
              <p:ext uri="{D42A27DB-BD31-4B8C-83A1-F6EECF244321}">
                <p14:modId xmlns:p14="http://schemas.microsoft.com/office/powerpoint/2010/main" val="1544094262"/>
              </p:ext>
            </p:extLst>
          </p:nvPr>
        </p:nvGraphicFramePr>
        <p:xfrm>
          <a:off x="4289794" y="3227140"/>
          <a:ext cx="1092200" cy="366712"/>
        </p:xfrm>
        <a:graphic>
          <a:graphicData uri="http://schemas.openxmlformats.org/presentationml/2006/ole">
            <mc:AlternateContent xmlns:mc="http://schemas.openxmlformats.org/markup-compatibility/2006">
              <mc:Choice xmlns:v="urn:schemas-microsoft-com:vml" Requires="v">
                <p:oleObj spid="_x0000_s5121" name="Equation" r:id="rId5" imgW="1282680" imgH="431640" progId="Equation.DSMT4">
                  <p:embed/>
                </p:oleObj>
              </mc:Choice>
              <mc:Fallback>
                <p:oleObj name="Equation" r:id="rId5" imgW="1282680" imgH="431640" progId="Equation.DSMT4">
                  <p:embed/>
                  <p:pic>
                    <p:nvPicPr>
                      <p:cNvPr id="13" name="Object 12"/>
                      <p:cNvPicPr/>
                      <p:nvPr/>
                    </p:nvPicPr>
                    <p:blipFill>
                      <a:blip r:embed="rId6"/>
                      <a:stretch>
                        <a:fillRect/>
                      </a:stretch>
                    </p:blipFill>
                    <p:spPr>
                      <a:xfrm>
                        <a:off x="4289794" y="3227140"/>
                        <a:ext cx="1092200" cy="366712"/>
                      </a:xfrm>
                      <a:prstGeom prst="rect">
                        <a:avLst/>
                      </a:prstGeom>
                    </p:spPr>
                  </p:pic>
                </p:oleObj>
              </mc:Fallback>
            </mc:AlternateContent>
          </a:graphicData>
        </a:graphic>
      </p:graphicFrame>
      <p:graphicFrame>
        <p:nvGraphicFramePr>
          <p:cNvPr id="17" name="Object 16" descr="A double pipe b"/>
          <p:cNvGraphicFramePr>
            <a:graphicFrameLocks noChangeAspect="1"/>
          </p:cNvGraphicFramePr>
          <p:nvPr>
            <p:extLst>
              <p:ext uri="{D42A27DB-BD31-4B8C-83A1-F6EECF244321}">
                <p14:modId xmlns:p14="http://schemas.microsoft.com/office/powerpoint/2010/main" val="3255665611"/>
              </p:ext>
            </p:extLst>
          </p:nvPr>
        </p:nvGraphicFramePr>
        <p:xfrm>
          <a:off x="1546833" y="3649366"/>
          <a:ext cx="546100" cy="330200"/>
        </p:xfrm>
        <a:graphic>
          <a:graphicData uri="http://schemas.openxmlformats.org/presentationml/2006/ole">
            <mc:AlternateContent xmlns:mc="http://schemas.openxmlformats.org/markup-compatibility/2006">
              <mc:Choice xmlns:v="urn:schemas-microsoft-com:vml" Requires="v">
                <p:oleObj spid="_x0000_s5122" name="Equation" r:id="rId7" imgW="545760" imgH="330120" progId="Equation.DSMT4">
                  <p:embed/>
                </p:oleObj>
              </mc:Choice>
              <mc:Fallback>
                <p:oleObj name="Equation" r:id="rId7" imgW="545760" imgH="330120" progId="Equation.DSMT4">
                  <p:embed/>
                  <p:pic>
                    <p:nvPicPr>
                      <p:cNvPr id="17" name="Object 16"/>
                      <p:cNvPicPr/>
                      <p:nvPr/>
                    </p:nvPicPr>
                    <p:blipFill>
                      <a:blip r:embed="rId8"/>
                      <a:stretch>
                        <a:fillRect/>
                      </a:stretch>
                    </p:blipFill>
                    <p:spPr>
                      <a:xfrm>
                        <a:off x="1546833" y="3649366"/>
                        <a:ext cx="546100" cy="330200"/>
                      </a:xfrm>
                      <a:prstGeom prst="rect">
                        <a:avLst/>
                      </a:prstGeom>
                    </p:spPr>
                  </p:pic>
                </p:oleObj>
              </mc:Fallback>
            </mc:AlternateContent>
          </a:graphicData>
        </a:graphic>
      </p:graphicFrame>
      <p:graphicFrame>
        <p:nvGraphicFramePr>
          <p:cNvPr id="15" name="Object 14" descr="Exclamation point a ampersand ampersand exclamation point b."/>
          <p:cNvGraphicFramePr>
            <a:graphicFrameLocks noChangeAspect="1"/>
          </p:cNvGraphicFramePr>
          <p:nvPr>
            <p:extLst>
              <p:ext uri="{D42A27DB-BD31-4B8C-83A1-F6EECF244321}">
                <p14:modId xmlns:p14="http://schemas.microsoft.com/office/powerpoint/2010/main" val="2311354692"/>
              </p:ext>
            </p:extLst>
          </p:nvPr>
        </p:nvGraphicFramePr>
        <p:xfrm>
          <a:off x="6874869" y="3644317"/>
          <a:ext cx="961091" cy="308667"/>
        </p:xfrm>
        <a:graphic>
          <a:graphicData uri="http://schemas.openxmlformats.org/presentationml/2006/ole">
            <mc:AlternateContent xmlns:mc="http://schemas.openxmlformats.org/markup-compatibility/2006">
              <mc:Choice xmlns:v="urn:schemas-microsoft-com:vml" Requires="v">
                <p:oleObj spid="_x0000_s5123" name="Equation" r:id="rId9" imgW="1104840" imgH="279360" progId="Equation.DSMT4">
                  <p:embed/>
                </p:oleObj>
              </mc:Choice>
              <mc:Fallback>
                <p:oleObj name="Equation" r:id="rId9" imgW="1104840" imgH="279360" progId="Equation.DSMT4">
                  <p:embed/>
                  <p:pic>
                    <p:nvPicPr>
                      <p:cNvPr id="15" name="Object 14"/>
                      <p:cNvPicPr/>
                      <p:nvPr/>
                    </p:nvPicPr>
                    <p:blipFill>
                      <a:blip r:embed="rId10"/>
                      <a:stretch>
                        <a:fillRect/>
                      </a:stretch>
                    </p:blipFill>
                    <p:spPr>
                      <a:xfrm>
                        <a:off x="6874869" y="3644317"/>
                        <a:ext cx="961091" cy="308667"/>
                      </a:xfrm>
                      <a:prstGeom prst="rect">
                        <a:avLst/>
                      </a:prstGeom>
                    </p:spPr>
                  </p:pic>
                </p:oleObj>
              </mc:Fallback>
            </mc:AlternateContent>
          </a:graphicData>
        </a:graphic>
      </p:graphicFrame>
      <p:graphicFrame>
        <p:nvGraphicFramePr>
          <p:cNvPr id="14" name="Object 13" descr="Exclamation point left parenthesis a double pipe b right parenthesis."/>
          <p:cNvGraphicFramePr>
            <a:graphicFrameLocks noChangeAspect="1"/>
          </p:cNvGraphicFramePr>
          <p:nvPr>
            <p:extLst>
              <p:ext uri="{D42A27DB-BD31-4B8C-83A1-F6EECF244321}">
                <p14:modId xmlns:p14="http://schemas.microsoft.com/office/powerpoint/2010/main" val="455741756"/>
              </p:ext>
            </p:extLst>
          </p:nvPr>
        </p:nvGraphicFramePr>
        <p:xfrm>
          <a:off x="4420559" y="3620774"/>
          <a:ext cx="830670" cy="415335"/>
        </p:xfrm>
        <a:graphic>
          <a:graphicData uri="http://schemas.openxmlformats.org/presentationml/2006/ole">
            <mc:AlternateContent xmlns:mc="http://schemas.openxmlformats.org/markup-compatibility/2006">
              <mc:Choice xmlns:v="urn:schemas-microsoft-com:vml" Requires="v">
                <p:oleObj spid="_x0000_s5124" name="Equation" r:id="rId11" imgW="863280" imgH="431640" progId="Equation.DSMT4">
                  <p:embed/>
                </p:oleObj>
              </mc:Choice>
              <mc:Fallback>
                <p:oleObj name="Equation" r:id="rId11" imgW="863280" imgH="431640" progId="Equation.DSMT4">
                  <p:embed/>
                  <p:pic>
                    <p:nvPicPr>
                      <p:cNvPr id="14" name="Object 13"/>
                      <p:cNvPicPr/>
                      <p:nvPr/>
                    </p:nvPicPr>
                    <p:blipFill>
                      <a:blip r:embed="rId12"/>
                      <a:stretch>
                        <a:fillRect/>
                      </a:stretch>
                    </p:blipFill>
                    <p:spPr>
                      <a:xfrm>
                        <a:off x="4420559" y="3620774"/>
                        <a:ext cx="830670" cy="415335"/>
                      </a:xfrm>
                      <a:prstGeom prst="rect">
                        <a:avLst/>
                      </a:prstGeom>
                    </p:spPr>
                  </p:pic>
                </p:oleObj>
              </mc:Fallback>
            </mc:AlternateContent>
          </a:graphicData>
        </a:graphic>
      </p:graphicFrame>
      <p:sp>
        <p:nvSpPr>
          <p:cNvPr id="4" name="Content Placeholder 3"/>
          <p:cNvSpPr>
            <a:spLocks noGrp="1"/>
          </p:cNvSpPr>
          <p:nvPr>
            <p:ph sz="quarter" idx="14"/>
          </p:nvPr>
        </p:nvSpPr>
        <p:spPr>
          <a:xfrm>
            <a:off x="454025" y="4127302"/>
            <a:ext cx="8232775" cy="486777"/>
          </a:xfrm>
        </p:spPr>
        <p:txBody>
          <a:bodyPr/>
          <a:lstStyle/>
          <a:p>
            <a:r>
              <a:rPr lang="en-US" dirty="0"/>
              <a:t>Example:</a:t>
            </a:r>
          </a:p>
        </p:txBody>
      </p:sp>
      <p:graphicFrame>
        <p:nvGraphicFramePr>
          <p:cNvPr id="12" name="Table 5"/>
          <p:cNvGraphicFramePr>
            <a:graphicFrameLocks noGrp="1"/>
          </p:cNvGraphicFramePr>
          <p:nvPr>
            <p:extLst>
              <p:ext uri="{D42A27DB-BD31-4B8C-83A1-F6EECF244321}">
                <p14:modId xmlns:p14="http://schemas.microsoft.com/office/powerpoint/2010/main" val="369736770"/>
              </p:ext>
            </p:extLst>
          </p:nvPr>
        </p:nvGraphicFramePr>
        <p:xfrm>
          <a:off x="484093" y="4716292"/>
          <a:ext cx="8229600" cy="1458197"/>
        </p:xfrm>
        <a:graphic>
          <a:graphicData uri="http://schemas.openxmlformats.org/drawingml/2006/table">
            <a:tbl>
              <a:tblPr firstRow="1"/>
              <a:tblGrid>
                <a:gridCol w="4114800">
                  <a:extLst>
                    <a:ext uri="{9D8B030D-6E8A-4147-A177-3AD203B41FA5}">
                      <a16:colId xmlns:a16="http://schemas.microsoft.com/office/drawing/2014/main" val="3543862496"/>
                    </a:ext>
                  </a:extLst>
                </a:gridCol>
                <a:gridCol w="4114800">
                  <a:extLst>
                    <a:ext uri="{9D8B030D-6E8A-4147-A177-3AD203B41FA5}">
                      <a16:colId xmlns:a16="http://schemas.microsoft.com/office/drawing/2014/main" val="3417106526"/>
                    </a:ext>
                  </a:extLst>
                </a:gridCol>
              </a:tblGrid>
              <a:tr h="2667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Original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Negated 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3792327"/>
                  </a:ext>
                </a:extLst>
              </a:tr>
              <a:tr h="1061957">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urier New" panose="02070309020205020404" pitchFamily="49" charset="0"/>
                        </a:rPr>
                        <a:t>if (x == 7 &amp;&amp; y &gt; 3) {</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urier New" panose="02070309020205020404" pitchFamily="49" charset="0"/>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urier New" panose="020703090202050204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urier New" panose="02070309020205020404" pitchFamily="49" charset="0"/>
                        </a:rPr>
                        <a:t>if (x </a:t>
                      </a:r>
                      <a:r>
                        <a:rPr kumimoji="0" lang="en-US" altLang="en-US" sz="2000" b="1" i="0" u="none" strike="noStrike" cap="none" normalizeH="0" baseline="0" dirty="0">
                          <a:ln>
                            <a:noFill/>
                          </a:ln>
                          <a:solidFill>
                            <a:schemeClr val="bg1"/>
                          </a:solidFill>
                          <a:effectLst/>
                          <a:latin typeface="Courier New" panose="02070309020205020404" pitchFamily="49" charset="0"/>
                        </a:rPr>
                        <a:t>!=</a:t>
                      </a:r>
                      <a:r>
                        <a:rPr kumimoji="0" lang="en-US" altLang="en-US" sz="2000" b="0" i="0" u="none" strike="noStrike" cap="none" normalizeH="0" baseline="0" dirty="0">
                          <a:ln>
                            <a:noFill/>
                          </a:ln>
                          <a:solidFill>
                            <a:schemeClr val="bg1"/>
                          </a:solidFill>
                          <a:effectLst/>
                          <a:latin typeface="Courier New" panose="02070309020205020404" pitchFamily="49" charset="0"/>
                        </a:rPr>
                        <a:t> 7 </a:t>
                      </a:r>
                      <a:r>
                        <a:rPr kumimoji="0" lang="en-US" altLang="en-US" sz="2000" b="1" i="0" u="none" strike="noStrike" cap="none" normalizeH="0" baseline="0" dirty="0">
                          <a:ln>
                            <a:noFill/>
                          </a:ln>
                          <a:solidFill>
                            <a:schemeClr val="bg1"/>
                          </a:solidFill>
                          <a:effectLst/>
                          <a:latin typeface="Courier New" panose="02070309020205020404" pitchFamily="49" charset="0"/>
                        </a:rPr>
                        <a:t>||</a:t>
                      </a:r>
                      <a:r>
                        <a:rPr kumimoji="0" lang="en-US" altLang="en-US" sz="2000" b="0" i="0" u="none" strike="noStrike" cap="none" normalizeH="0" baseline="0" dirty="0">
                          <a:ln>
                            <a:noFill/>
                          </a:ln>
                          <a:solidFill>
                            <a:schemeClr val="bg1"/>
                          </a:solidFill>
                          <a:effectLst/>
                          <a:latin typeface="Courier New" panose="02070309020205020404" pitchFamily="49" charset="0"/>
                        </a:rPr>
                        <a:t> y </a:t>
                      </a:r>
                      <a:r>
                        <a:rPr kumimoji="0" lang="en-US" altLang="en-US" sz="2000" b="1" i="0" u="none" strike="noStrike" cap="none" normalizeH="0" baseline="0" dirty="0">
                          <a:ln>
                            <a:noFill/>
                          </a:ln>
                          <a:solidFill>
                            <a:schemeClr val="bg1"/>
                          </a:solidFill>
                          <a:effectLst/>
                          <a:latin typeface="Courier New" panose="02070309020205020404" pitchFamily="49" charset="0"/>
                        </a:rPr>
                        <a:t>&lt;=</a:t>
                      </a:r>
                      <a:r>
                        <a:rPr kumimoji="0" lang="en-US" altLang="en-US" sz="2000" b="0" i="0" u="none" strike="noStrike" cap="none" normalizeH="0" baseline="0" dirty="0">
                          <a:ln>
                            <a:noFill/>
                          </a:ln>
                          <a:solidFill>
                            <a:schemeClr val="bg1"/>
                          </a:solidFill>
                          <a:effectLst/>
                          <a:latin typeface="Courier New" panose="02070309020205020404" pitchFamily="49" charset="0"/>
                        </a:rPr>
                        <a:t> 3) {</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urier New" panose="02070309020205020404" pitchFamily="49" charset="0"/>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544433"/>
                  </a:ext>
                </a:extLst>
              </a:tr>
            </a:tbl>
          </a:graphicData>
        </a:graphic>
      </p:graphicFrame>
      <p:graphicFrame>
        <p:nvGraphicFramePr>
          <p:cNvPr id="6" name="Object 5" descr="Computer code has 3 lines. The lines read as follows. Line 1. If left parenthesis x equals equals 7 ampersand ampersand y greater than 3 right parenthesis left brace. Line 2. Unspecified. Line 3. Right brace."/>
          <p:cNvGraphicFramePr>
            <a:graphicFrameLocks noChangeAspect="1"/>
          </p:cNvGraphicFramePr>
          <p:nvPr>
            <p:extLst>
              <p:ext uri="{D42A27DB-BD31-4B8C-83A1-F6EECF244321}">
                <p14:modId xmlns:p14="http://schemas.microsoft.com/office/powerpoint/2010/main" val="1063708273"/>
              </p:ext>
            </p:extLst>
          </p:nvPr>
        </p:nvGraphicFramePr>
        <p:xfrm>
          <a:off x="647748" y="5207344"/>
          <a:ext cx="2344271" cy="921603"/>
        </p:xfrm>
        <a:graphic>
          <a:graphicData uri="http://schemas.openxmlformats.org/presentationml/2006/ole">
            <mc:AlternateContent xmlns:mc="http://schemas.openxmlformats.org/markup-compatibility/2006">
              <mc:Choice xmlns:v="urn:schemas-microsoft-com:vml" Requires="v">
                <p:oleObj spid="_x0000_s5125" name="Equation" r:id="rId13" imgW="3327120" imgH="1307880" progId="Equation.DSMT4">
                  <p:embed/>
                </p:oleObj>
              </mc:Choice>
              <mc:Fallback>
                <p:oleObj name="Equation" r:id="rId13" imgW="3327120" imgH="1307880" progId="Equation.DSMT4">
                  <p:embed/>
                  <p:pic>
                    <p:nvPicPr>
                      <p:cNvPr id="6" name="Object 5"/>
                      <p:cNvPicPr/>
                      <p:nvPr/>
                    </p:nvPicPr>
                    <p:blipFill>
                      <a:blip r:embed="rId14"/>
                      <a:stretch>
                        <a:fillRect/>
                      </a:stretch>
                    </p:blipFill>
                    <p:spPr>
                      <a:xfrm>
                        <a:off x="647748" y="5207344"/>
                        <a:ext cx="2344271" cy="921603"/>
                      </a:xfrm>
                      <a:prstGeom prst="rect">
                        <a:avLst/>
                      </a:prstGeom>
                    </p:spPr>
                  </p:pic>
                </p:oleObj>
              </mc:Fallback>
            </mc:AlternateContent>
          </a:graphicData>
        </a:graphic>
      </p:graphicFrame>
      <p:graphicFrame>
        <p:nvGraphicFramePr>
          <p:cNvPr id="7" name="Object 6" descr="Computer code has 3 lines. The lines read as follows. Line 1. If left parenthesis x exclamation point equals 7 double pipe y left angle bracket equals 3 right parenthesis left brace. Line 2. Unspecified. Line 3. Right brace."/>
          <p:cNvGraphicFramePr>
            <a:graphicFrameLocks noChangeAspect="1"/>
          </p:cNvGraphicFramePr>
          <p:nvPr>
            <p:extLst>
              <p:ext uri="{D42A27DB-BD31-4B8C-83A1-F6EECF244321}">
                <p14:modId xmlns:p14="http://schemas.microsoft.com/office/powerpoint/2010/main" val="4115495286"/>
              </p:ext>
            </p:extLst>
          </p:nvPr>
        </p:nvGraphicFramePr>
        <p:xfrm>
          <a:off x="4835894" y="5145491"/>
          <a:ext cx="1803213" cy="943650"/>
        </p:xfrm>
        <a:graphic>
          <a:graphicData uri="http://schemas.openxmlformats.org/presentationml/2006/ole">
            <mc:AlternateContent xmlns:mc="http://schemas.openxmlformats.org/markup-compatibility/2006">
              <mc:Choice xmlns:v="urn:schemas-microsoft-com:vml" Requires="v">
                <p:oleObj spid="_x0000_s5126" name="Equation" r:id="rId15" imgW="2450880" imgH="1282680" progId="Equation.DSMT4">
                  <p:embed/>
                </p:oleObj>
              </mc:Choice>
              <mc:Fallback>
                <p:oleObj name="Equation" r:id="rId15" imgW="2450880" imgH="1282680" progId="Equation.DSMT4">
                  <p:embed/>
                  <p:pic>
                    <p:nvPicPr>
                      <p:cNvPr id="7" name="Object 6"/>
                      <p:cNvPicPr/>
                      <p:nvPr/>
                    </p:nvPicPr>
                    <p:blipFill>
                      <a:blip r:embed="rId16"/>
                      <a:stretch>
                        <a:fillRect/>
                      </a:stretch>
                    </p:blipFill>
                    <p:spPr>
                      <a:xfrm>
                        <a:off x="4835894" y="5145491"/>
                        <a:ext cx="1803213" cy="943650"/>
                      </a:xfrm>
                      <a:prstGeom prst="rect">
                        <a:avLst/>
                      </a:prstGeom>
                    </p:spPr>
                  </p:pic>
                </p:oleObj>
              </mc:Fallback>
            </mc:AlternateContent>
          </a:graphicData>
        </a:graphic>
      </p:graphicFrame>
    </p:spTree>
    <p:extLst>
      <p:ext uri="{BB962C8B-B14F-4D97-AF65-F5344CB8AC3E}">
        <p14:creationId xmlns:p14="http://schemas.microsoft.com/office/powerpoint/2010/main" val="277719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Boolean </a:t>
            </a:r>
          </a:p>
        </p:txBody>
      </p:sp>
    </p:spTree>
    <p:extLst>
      <p:ext uri="{BB962C8B-B14F-4D97-AF65-F5344CB8AC3E}">
        <p14:creationId xmlns:p14="http://schemas.microsoft.com/office/powerpoint/2010/main" val="283601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Boolean Practice Questions</a:t>
            </a:r>
            <a:endParaRPr lang="en-US" dirty="0"/>
          </a:p>
        </p:txBody>
      </p:sp>
      <p:sp>
        <p:nvSpPr>
          <p:cNvPr id="6" name="Content Placeholder 2"/>
          <p:cNvSpPr>
            <a:spLocks noGrp="1"/>
          </p:cNvSpPr>
          <p:nvPr>
            <p:ph sz="quarter" idx="13"/>
          </p:nvPr>
        </p:nvSpPr>
        <p:spPr>
          <a:xfrm>
            <a:off x="457200" y="1600200"/>
            <a:ext cx="8232775" cy="843169"/>
          </a:xfrm>
        </p:spPr>
        <p:txBody>
          <a:bodyPr/>
          <a:lstStyle/>
          <a:p>
            <a:r>
              <a:rPr lang="en-US" altLang="en-US" dirty="0"/>
              <a:t>Write a method named </a:t>
            </a:r>
            <a:r>
              <a:rPr lang="en-US" altLang="en-US" b="1" dirty="0"/>
              <a:t>isVowel</a:t>
            </a:r>
            <a:r>
              <a:rPr lang="en-US" altLang="en-US" dirty="0"/>
              <a:t> that returns whether a </a:t>
            </a:r>
            <a:r>
              <a:rPr lang="en-US" altLang="en-US" b="1" dirty="0"/>
              <a:t>String</a:t>
            </a:r>
            <a:r>
              <a:rPr lang="en-US" altLang="en-US" dirty="0"/>
              <a:t> is a vowel (a, e, i, o, or u), case-insensitively.</a:t>
            </a:r>
          </a:p>
        </p:txBody>
      </p:sp>
      <p:pic>
        <p:nvPicPr>
          <p:cNvPr id="8" name="Picture 3" descr="Computer code has 3 lines. The lines read as follows. Line 1. Is vowel left parenthesis double quote q double quote right parenthesis returns false. Line 2. Is vowel left parenthesis double quote A double quote right parenthesis returns true. Line 3. Is vowel left parenthesis double quote e double quote right parenthesis returns true."/>
          <p:cNvPicPr>
            <a:picLocks noChangeAspect="1"/>
          </p:cNvPicPr>
          <p:nvPr/>
        </p:nvPicPr>
        <p:blipFill>
          <a:blip r:embed="rId2"/>
          <a:stretch>
            <a:fillRect/>
          </a:stretch>
        </p:blipFill>
        <p:spPr>
          <a:xfrm>
            <a:off x="2252662" y="2527354"/>
            <a:ext cx="4686117" cy="1318345"/>
          </a:xfrm>
          <a:prstGeom prst="rect">
            <a:avLst/>
          </a:prstGeom>
        </p:spPr>
      </p:pic>
      <p:sp>
        <p:nvSpPr>
          <p:cNvPr id="5" name="Content Placeholder 4"/>
          <p:cNvSpPr>
            <a:spLocks noGrp="1"/>
          </p:cNvSpPr>
          <p:nvPr>
            <p:ph sz="quarter" idx="14"/>
          </p:nvPr>
        </p:nvSpPr>
        <p:spPr>
          <a:xfrm>
            <a:off x="454025" y="3929685"/>
            <a:ext cx="8232775" cy="737366"/>
          </a:xfrm>
        </p:spPr>
        <p:txBody>
          <a:bodyPr/>
          <a:lstStyle/>
          <a:p>
            <a:r>
              <a:rPr lang="en-US" altLang="en-US" dirty="0"/>
              <a:t>Change the above method into an </a:t>
            </a:r>
            <a:r>
              <a:rPr lang="en-US" altLang="en-US" b="1" dirty="0"/>
              <a:t>isNonVowel</a:t>
            </a:r>
            <a:r>
              <a:rPr lang="en-US" altLang="en-US" dirty="0"/>
              <a:t> that returns whether a </a:t>
            </a:r>
            <a:r>
              <a:rPr lang="en-US" altLang="en-US" b="1" dirty="0"/>
              <a:t>String</a:t>
            </a:r>
            <a:r>
              <a:rPr lang="en-US" altLang="en-US" dirty="0"/>
              <a:t> is any character except a vowel.</a:t>
            </a:r>
          </a:p>
        </p:txBody>
      </p:sp>
      <p:pic>
        <p:nvPicPr>
          <p:cNvPr id="9" name="Picture 5" descr="Computer code has 3 lines. The lines read as follows. Line 1. Is non vowel left parenthesis double quote q double quote right parenthesis returns true. Line 2. Is non vowel left parenthesis double quote A double quote right parenthesis returns false. Line 3. Is non vowel left parenthesis double quote e double quote right parenthesis returns false."/>
          <p:cNvPicPr>
            <a:picLocks noChangeAspect="1"/>
          </p:cNvPicPr>
          <p:nvPr/>
        </p:nvPicPr>
        <p:blipFill>
          <a:blip r:embed="rId3"/>
          <a:stretch>
            <a:fillRect/>
          </a:stretch>
        </p:blipFill>
        <p:spPr>
          <a:xfrm>
            <a:off x="2122010" y="4830550"/>
            <a:ext cx="4947420" cy="1402330"/>
          </a:xfrm>
          <a:prstGeom prst="rect">
            <a:avLst/>
          </a:prstGeom>
        </p:spPr>
      </p:pic>
    </p:spTree>
    <p:extLst>
      <p:ext uri="{BB962C8B-B14F-4D97-AF65-F5344CB8AC3E}">
        <p14:creationId xmlns:p14="http://schemas.microsoft.com/office/powerpoint/2010/main" val="124869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Boolean Practice Answers</a:t>
            </a:r>
            <a:endParaRPr lang="en-US" dirty="0"/>
          </a:p>
        </p:txBody>
      </p:sp>
      <p:pic>
        <p:nvPicPr>
          <p:cNvPr id="4" name="Picture 2" descr="Computer code has 13 lines. The lines read as follows. Line 1. forward slash forward slash Enlightened version period I have seen the true way left parenthesis and false way right parenthesis. Line 2. public static boolean is Vowel left parenthesis String s right parenthesis left brace. Line 3, indented once. return s period equals Ignore Case left parenthesis double quote a double quote right parenthesis double pipe s period equals Ignore Case left parenthesis double quote e double quote right parenthesis double pipe. Line 4, indented twice. s period equals Ignore Case left parenthesis double quote i double quote right parenthesis double pipe s period equals Ignore Case left parenthesis double quote o double quote right parenthesis double pipe. Line 5, indented twice. s period equals Ignore Case left parenthesis double quote u double quote right parenthesis semicolon. Line 6. right brace. Line 7. forward slash forward slash Enlightened double quote Boolean Zen double quote version. Line 8. public static boolean is Non Vowel left parenthesis String s right parenthesis left brace. Line 9, indented once. return exclamation point s period equals Ignore Case left parenthesis double quote a double quote right parenthesis ampersand ampersand exclamation point s period equals Ignore Case left parenthesis double quote e double quote right parenthesis ampersand ampersand. Line 10, indented twice. exclamation point s period equals Ignore Case left parenthesis double quote i double quote right parenthesis ampersand ampersand exclamation point s period equals Ignore Case left parenthesis double quote o double quote right parenthesis ampersand ampersand. Line 11, indented twice. exclamation point s period equals Ignore Case left parenthesis double quote u double quote right parenthesis semicolon. Line 12, indented once. forward slash forward slash or comma return exclamation point is Vowel left parenthesis s right parenthesis semicolon. Line 13. right brace."/>
          <p:cNvPicPr>
            <a:picLocks noChangeAspect="1"/>
          </p:cNvPicPr>
          <p:nvPr/>
        </p:nvPicPr>
        <p:blipFill>
          <a:blip r:embed="rId2"/>
          <a:stretch>
            <a:fillRect/>
          </a:stretch>
        </p:blipFill>
        <p:spPr>
          <a:xfrm>
            <a:off x="466165" y="1609573"/>
            <a:ext cx="8070711" cy="3805110"/>
          </a:xfrm>
          <a:prstGeom prst="rect">
            <a:avLst/>
          </a:prstGeom>
        </p:spPr>
      </p:pic>
    </p:spTree>
    <p:extLst>
      <p:ext uri="{BB962C8B-B14F-4D97-AF65-F5344CB8AC3E}">
        <p14:creationId xmlns:p14="http://schemas.microsoft.com/office/powerpoint/2010/main" val="3307388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361887"/>
          </a:xfrm>
        </p:spPr>
        <p:txBody>
          <a:bodyPr/>
          <a:lstStyle/>
          <a:p>
            <a:r>
              <a:rPr lang="en-US" sz="1800" dirty="0"/>
              <a:t>Make the following changes to the </a:t>
            </a:r>
            <a:r>
              <a:rPr lang="en-US" sz="1800" b="1" dirty="0"/>
              <a:t>Boxing</a:t>
            </a:r>
            <a:r>
              <a:rPr lang="en-US" sz="1800" dirty="0"/>
              <a:t> class:</a:t>
            </a:r>
          </a:p>
          <a:p>
            <a:pPr lvl="1"/>
            <a:r>
              <a:rPr lang="en-US" sz="1800" dirty="0"/>
              <a:t>Use “Boolean Zen” to make the isFeatherweight() method use only a return statement with the test.</a:t>
            </a:r>
          </a:p>
          <a:p>
            <a:pPr lvl="1"/>
            <a:r>
              <a:rPr lang="en-US" sz="1800" dirty="0"/>
              <a:t>Using the following table, create the following Boolean methods to see if a boxer is in the respective weight class.</a:t>
            </a:r>
          </a:p>
          <a:p>
            <a:pPr lvl="1"/>
            <a:r>
              <a:rPr lang="en-US" sz="1800" dirty="0"/>
              <a:t>In main, use a nested if/else if/else statement to display the correct weight class. If no methods return true, the boxer is a Heavyweight</a:t>
            </a:r>
          </a:p>
        </p:txBody>
      </p:sp>
      <p:graphicFrame>
        <p:nvGraphicFramePr>
          <p:cNvPr id="4" name="Table 3">
            <a:extLst>
              <a:ext uri="{FF2B5EF4-FFF2-40B4-BE49-F238E27FC236}">
                <a16:creationId xmlns:a16="http://schemas.microsoft.com/office/drawing/2014/main" id="{D769FE35-C43E-4977-84CD-EDA8F57743CA}"/>
              </a:ext>
            </a:extLst>
          </p:cNvPr>
          <p:cNvGraphicFramePr>
            <a:graphicFrameLocks noGrp="1"/>
          </p:cNvGraphicFramePr>
          <p:nvPr>
            <p:extLst>
              <p:ext uri="{D42A27DB-BD31-4B8C-83A1-F6EECF244321}">
                <p14:modId xmlns:p14="http://schemas.microsoft.com/office/powerpoint/2010/main" val="3871337944"/>
              </p:ext>
            </p:extLst>
          </p:nvPr>
        </p:nvGraphicFramePr>
        <p:xfrm>
          <a:off x="1329601" y="3363919"/>
          <a:ext cx="6725828" cy="3095402"/>
        </p:xfrm>
        <a:graphic>
          <a:graphicData uri="http://schemas.openxmlformats.org/drawingml/2006/table">
            <a:tbl>
              <a:tblPr firstRow="1" bandRow="1">
                <a:tableStyleId>{5940675A-B579-460E-94D1-54222C63F5DA}</a:tableStyleId>
              </a:tblPr>
              <a:tblGrid>
                <a:gridCol w="2622357">
                  <a:extLst>
                    <a:ext uri="{9D8B030D-6E8A-4147-A177-3AD203B41FA5}">
                      <a16:colId xmlns:a16="http://schemas.microsoft.com/office/drawing/2014/main" val="3813182252"/>
                    </a:ext>
                  </a:extLst>
                </a:gridCol>
                <a:gridCol w="4103471">
                  <a:extLst>
                    <a:ext uri="{9D8B030D-6E8A-4147-A177-3AD203B41FA5}">
                      <a16:colId xmlns:a16="http://schemas.microsoft.com/office/drawing/2014/main" val="627644224"/>
                    </a:ext>
                  </a:extLst>
                </a:gridCol>
              </a:tblGrid>
              <a:tr h="388024">
                <a:tc>
                  <a:txBody>
                    <a:bodyPr/>
                    <a:lstStyle/>
                    <a:p>
                      <a:pPr algn="ctr"/>
                      <a:r>
                        <a:rPr lang="en-US" b="1" dirty="0"/>
                        <a:t>Method name</a:t>
                      </a:r>
                    </a:p>
                  </a:txBody>
                  <a:tcPr anchor="ctr"/>
                </a:tc>
                <a:tc>
                  <a:txBody>
                    <a:bodyPr/>
                    <a:lstStyle/>
                    <a:p>
                      <a:pPr algn="ctr"/>
                      <a:r>
                        <a:rPr lang="en-US" b="1" dirty="0"/>
                        <a:t>Weight limits</a:t>
                      </a:r>
                    </a:p>
                  </a:txBody>
                  <a:tcPr anchor="ctr"/>
                </a:tc>
                <a:extLst>
                  <a:ext uri="{0D108BD9-81ED-4DB2-BD59-A6C34878D82A}">
                    <a16:rowId xmlns:a16="http://schemas.microsoft.com/office/drawing/2014/main" val="2312266096"/>
                  </a:ext>
                </a:extLst>
              </a:tr>
              <a:tr h="388024">
                <a:tc>
                  <a:txBody>
                    <a:bodyPr/>
                    <a:lstStyle/>
                    <a:p>
                      <a:pPr algn="ctr"/>
                      <a:r>
                        <a:rPr lang="en-US" b="0" dirty="0"/>
                        <a:t>isFlyweight()</a:t>
                      </a:r>
                    </a:p>
                  </a:txBody>
                  <a:tcPr anchor="ctr"/>
                </a:tc>
                <a:tc>
                  <a:txBody>
                    <a:bodyPr/>
                    <a:lstStyle/>
                    <a:p>
                      <a:pPr algn="ctr"/>
                      <a:r>
                        <a:rPr lang="en-US" b="0" dirty="0"/>
                        <a:t>114.6 to 123.4</a:t>
                      </a:r>
                    </a:p>
                  </a:txBody>
                  <a:tcPr anchor="ctr"/>
                </a:tc>
                <a:extLst>
                  <a:ext uri="{0D108BD9-81ED-4DB2-BD59-A6C34878D82A}">
                    <a16:rowId xmlns:a16="http://schemas.microsoft.com/office/drawing/2014/main" val="2234315509"/>
                  </a:ext>
                </a:extLst>
              </a:tr>
              <a:tr h="386559">
                <a:tc>
                  <a:txBody>
                    <a:bodyPr/>
                    <a:lstStyle/>
                    <a:p>
                      <a:pPr algn="ctr"/>
                      <a:r>
                        <a:rPr lang="en-US" dirty="0"/>
                        <a:t>isBantamweight()</a:t>
                      </a:r>
                    </a:p>
                  </a:txBody>
                  <a:tcPr anchor="ctr"/>
                </a:tc>
                <a:tc>
                  <a:txBody>
                    <a:bodyPr/>
                    <a:lstStyle/>
                    <a:p>
                      <a:pPr algn="ctr"/>
                      <a:r>
                        <a:rPr lang="en-US" dirty="0"/>
                        <a:t>123.5 to 132.2</a:t>
                      </a:r>
                    </a:p>
                  </a:txBody>
                  <a:tcPr anchor="ctr"/>
                </a:tc>
                <a:extLst>
                  <a:ext uri="{0D108BD9-81ED-4DB2-BD59-A6C34878D82A}">
                    <a16:rowId xmlns:a16="http://schemas.microsoft.com/office/drawing/2014/main" val="480563157"/>
                  </a:ext>
                </a:extLst>
              </a:tr>
              <a:tr h="386559">
                <a:tc>
                  <a:txBody>
                    <a:bodyPr/>
                    <a:lstStyle/>
                    <a:p>
                      <a:pPr algn="ctr"/>
                      <a:r>
                        <a:rPr lang="en-US" dirty="0"/>
                        <a:t>IsLightweight()</a:t>
                      </a:r>
                    </a:p>
                  </a:txBody>
                  <a:tcPr anchor="ctr"/>
                </a:tc>
                <a:tc>
                  <a:txBody>
                    <a:bodyPr/>
                    <a:lstStyle/>
                    <a:p>
                      <a:pPr algn="ctr"/>
                      <a:r>
                        <a:rPr lang="en-US" dirty="0"/>
                        <a:t>132.3 to 141.0</a:t>
                      </a:r>
                    </a:p>
                  </a:txBody>
                  <a:tcPr anchor="ctr"/>
                </a:tc>
                <a:extLst>
                  <a:ext uri="{0D108BD9-81ED-4DB2-BD59-A6C34878D82A}">
                    <a16:rowId xmlns:a16="http://schemas.microsoft.com/office/drawing/2014/main" val="2282578348"/>
                  </a:ext>
                </a:extLst>
              </a:tr>
              <a:tr h="386559">
                <a:tc>
                  <a:txBody>
                    <a:bodyPr/>
                    <a:lstStyle/>
                    <a:p>
                      <a:pPr algn="ctr"/>
                      <a:r>
                        <a:rPr lang="en-US" dirty="0"/>
                        <a:t>isLightwelterweight()</a:t>
                      </a:r>
                    </a:p>
                  </a:txBody>
                  <a:tcPr anchor="ctr"/>
                </a:tc>
                <a:tc>
                  <a:txBody>
                    <a:bodyPr/>
                    <a:lstStyle/>
                    <a:p>
                      <a:pPr algn="ctr"/>
                      <a:r>
                        <a:rPr lang="en-US" dirty="0"/>
                        <a:t>141.1 to 152.0</a:t>
                      </a:r>
                    </a:p>
                  </a:txBody>
                  <a:tcPr anchor="ctr"/>
                </a:tc>
                <a:extLst>
                  <a:ext uri="{0D108BD9-81ED-4DB2-BD59-A6C34878D82A}">
                    <a16:rowId xmlns:a16="http://schemas.microsoft.com/office/drawing/2014/main" val="3135664612"/>
                  </a:ext>
                </a:extLst>
              </a:tr>
              <a:tr h="386559">
                <a:tc>
                  <a:txBody>
                    <a:bodyPr/>
                    <a:lstStyle/>
                    <a:p>
                      <a:pPr algn="ctr"/>
                      <a:r>
                        <a:rPr lang="en-US" dirty="0"/>
                        <a:t>IsWelterweight()</a:t>
                      </a:r>
                    </a:p>
                  </a:txBody>
                  <a:tcPr anchor="ctr"/>
                </a:tc>
                <a:tc>
                  <a:txBody>
                    <a:bodyPr/>
                    <a:lstStyle/>
                    <a:p>
                      <a:pPr algn="ctr"/>
                      <a:r>
                        <a:rPr lang="en-US" dirty="0"/>
                        <a:t>152.1 to 165.2</a:t>
                      </a:r>
                    </a:p>
                  </a:txBody>
                  <a:tcPr anchor="ctr"/>
                </a:tc>
                <a:extLst>
                  <a:ext uri="{0D108BD9-81ED-4DB2-BD59-A6C34878D82A}">
                    <a16:rowId xmlns:a16="http://schemas.microsoft.com/office/drawing/2014/main" val="1225819706"/>
                  </a:ext>
                </a:extLst>
              </a:tr>
              <a:tr h="386559">
                <a:tc>
                  <a:txBody>
                    <a:bodyPr/>
                    <a:lstStyle/>
                    <a:p>
                      <a:pPr algn="ctr"/>
                      <a:r>
                        <a:rPr lang="en-US" dirty="0"/>
                        <a:t>isMiddleweight()</a:t>
                      </a:r>
                    </a:p>
                  </a:txBody>
                  <a:tcPr anchor="ctr"/>
                </a:tc>
                <a:tc>
                  <a:txBody>
                    <a:bodyPr/>
                    <a:lstStyle/>
                    <a:p>
                      <a:pPr algn="ctr"/>
                      <a:r>
                        <a:rPr lang="en-US" dirty="0"/>
                        <a:t>165.3 to 178.5</a:t>
                      </a:r>
                    </a:p>
                  </a:txBody>
                  <a:tcPr anchor="ctr"/>
                </a:tc>
                <a:extLst>
                  <a:ext uri="{0D108BD9-81ED-4DB2-BD59-A6C34878D82A}">
                    <a16:rowId xmlns:a16="http://schemas.microsoft.com/office/drawing/2014/main" val="877186249"/>
                  </a:ext>
                </a:extLst>
              </a:tr>
              <a:tr h="386559">
                <a:tc>
                  <a:txBody>
                    <a:bodyPr/>
                    <a:lstStyle/>
                    <a:p>
                      <a:pPr algn="ctr"/>
                      <a:r>
                        <a:rPr lang="en-US" dirty="0"/>
                        <a:t>isLightheavyweight</a:t>
                      </a:r>
                    </a:p>
                  </a:txBody>
                  <a:tcPr anchor="ctr"/>
                </a:tc>
                <a:tc>
                  <a:txBody>
                    <a:bodyPr/>
                    <a:lstStyle/>
                    <a:p>
                      <a:pPr algn="ctr"/>
                      <a:r>
                        <a:rPr lang="en-US" dirty="0"/>
                        <a:t>178.6 to 200.5</a:t>
                      </a:r>
                    </a:p>
                  </a:txBody>
                  <a:tcPr anchor="ctr"/>
                </a:tc>
                <a:extLst>
                  <a:ext uri="{0D108BD9-81ED-4DB2-BD59-A6C34878D82A}">
                    <a16:rowId xmlns:a16="http://schemas.microsoft.com/office/drawing/2014/main" val="717825787"/>
                  </a:ext>
                </a:extLst>
              </a:tr>
            </a:tbl>
          </a:graphicData>
        </a:graphic>
      </p:graphicFrame>
    </p:spTree>
    <p:extLst>
      <p:ext uri="{BB962C8B-B14F-4D97-AF65-F5344CB8AC3E}">
        <p14:creationId xmlns:p14="http://schemas.microsoft.com/office/powerpoint/2010/main" val="46666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Errors </a:t>
            </a:r>
          </a:p>
        </p:txBody>
      </p:sp>
    </p:spTree>
    <p:extLst>
      <p:ext uri="{BB962C8B-B14F-4D97-AF65-F5344CB8AC3E}">
        <p14:creationId xmlns:p14="http://schemas.microsoft.com/office/powerpoint/2010/main" val="501102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89301"/>
          </a:xfrm>
        </p:spPr>
        <p:txBody>
          <a:bodyPr/>
          <a:lstStyle/>
          <a:p>
            <a:r>
              <a:rPr lang="en-US" sz="3600" dirty="0"/>
              <a:t>Guard Against Users Who Don’t Get It</a:t>
            </a:r>
          </a:p>
        </p:txBody>
      </p:sp>
      <p:sp>
        <p:nvSpPr>
          <p:cNvPr id="4" name="Content Placeholder 3"/>
          <p:cNvSpPr>
            <a:spLocks noGrp="1"/>
          </p:cNvSpPr>
          <p:nvPr>
            <p:ph sz="quarter" idx="13"/>
          </p:nvPr>
        </p:nvSpPr>
        <p:spPr>
          <a:xfrm>
            <a:off x="457200" y="845655"/>
            <a:ext cx="8232775" cy="5525961"/>
          </a:xfrm>
        </p:spPr>
        <p:txBody>
          <a:bodyPr/>
          <a:lstStyle/>
          <a:p>
            <a:pPr marL="273050" indent="-273050">
              <a:tabLst>
                <a:tab pos="5486400" algn="l"/>
              </a:tabLst>
            </a:pPr>
            <a:r>
              <a:rPr lang="en-US" altLang="en-US" dirty="0"/>
              <a:t>Suppose you want the user to give you a number that represents the number of data values to enter.</a:t>
            </a:r>
          </a:p>
          <a:p>
            <a:pPr marL="273050" indent="-273050">
              <a:tabLst>
                <a:tab pos="5486400" algn="l"/>
              </a:tabLst>
            </a:pPr>
            <a:r>
              <a:rPr lang="en-US" altLang="en-US" dirty="0"/>
              <a:t>It is assumed the number of values will be a positive number.</a:t>
            </a:r>
          </a:p>
          <a:p>
            <a:pPr marL="273050" indent="-273050">
              <a:tabLst>
                <a:tab pos="5486400" algn="l"/>
              </a:tabLst>
            </a:pPr>
            <a:r>
              <a:rPr lang="en-US" altLang="en-US" dirty="0"/>
              <a:t>But what if the user tries to enter a double value…or a letter?</a:t>
            </a:r>
          </a:p>
          <a:p>
            <a:pPr marL="273050" indent="-273050">
              <a:tabLst>
                <a:tab pos="5486400" algn="l"/>
              </a:tabLst>
            </a:pPr>
            <a:r>
              <a:rPr lang="en-US" altLang="en-US" dirty="0"/>
              <a:t>Most likely, the program will crash! See example on next slide…</a:t>
            </a:r>
          </a:p>
          <a:p>
            <a:pPr marL="273050" indent="-273050">
              <a:tabLst>
                <a:tab pos="5486400" algn="l"/>
              </a:tabLst>
            </a:pPr>
            <a:endParaRPr lang="en-US" altLang="en-US" dirty="0"/>
          </a:p>
        </p:txBody>
      </p:sp>
    </p:spTree>
    <p:extLst>
      <p:ext uri="{BB962C8B-B14F-4D97-AF65-F5344CB8AC3E}">
        <p14:creationId xmlns:p14="http://schemas.microsoft.com/office/powerpoint/2010/main" val="4103753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C2D612-5909-4A42-A01F-D49ECDD3A1F0}"/>
              </a:ext>
            </a:extLst>
          </p:cNvPr>
          <p:cNvSpPr>
            <a:spLocks noGrp="1"/>
          </p:cNvSpPr>
          <p:nvPr>
            <p:ph type="title"/>
          </p:nvPr>
        </p:nvSpPr>
        <p:spPr>
          <a:xfrm>
            <a:off x="457200" y="215371"/>
            <a:ext cx="8229600" cy="640663"/>
          </a:xfrm>
        </p:spPr>
        <p:txBody>
          <a:bodyPr/>
          <a:lstStyle/>
          <a:p>
            <a:r>
              <a:rPr lang="en-US" dirty="0"/>
              <a:t>Sample program with input failures</a:t>
            </a:r>
          </a:p>
        </p:txBody>
      </p:sp>
      <p:pic>
        <p:nvPicPr>
          <p:cNvPr id="9" name="Content Placeholder 8">
            <a:extLst>
              <a:ext uri="{FF2B5EF4-FFF2-40B4-BE49-F238E27FC236}">
                <a16:creationId xmlns:a16="http://schemas.microsoft.com/office/drawing/2014/main" id="{6D87A3E1-2073-456F-B904-4AD3547A7004}"/>
              </a:ext>
            </a:extLst>
          </p:cNvPr>
          <p:cNvPicPr>
            <a:picLocks noGrp="1" noChangeAspect="1"/>
          </p:cNvPicPr>
          <p:nvPr>
            <p:ph sz="quarter" idx="13"/>
          </p:nvPr>
        </p:nvPicPr>
        <p:blipFill>
          <a:blip r:embed="rId2"/>
          <a:stretch>
            <a:fillRect/>
          </a:stretch>
        </p:blipFill>
        <p:spPr>
          <a:xfrm>
            <a:off x="2198451" y="1044319"/>
            <a:ext cx="4993802" cy="2384681"/>
          </a:xfrm>
          <a:prstGeom prst="rect">
            <a:avLst/>
          </a:prstGeom>
        </p:spPr>
      </p:pic>
      <p:pic>
        <p:nvPicPr>
          <p:cNvPr id="10" name="Content Placeholder 9">
            <a:extLst>
              <a:ext uri="{FF2B5EF4-FFF2-40B4-BE49-F238E27FC236}">
                <a16:creationId xmlns:a16="http://schemas.microsoft.com/office/drawing/2014/main" id="{EE707B46-A78F-4259-97AD-6824EB51F45D}"/>
              </a:ext>
            </a:extLst>
          </p:cNvPr>
          <p:cNvPicPr>
            <a:picLocks noGrp="1" noChangeAspect="1"/>
          </p:cNvPicPr>
          <p:nvPr>
            <p:ph sz="quarter" idx="14"/>
          </p:nvPr>
        </p:nvPicPr>
        <p:blipFill>
          <a:blip r:embed="rId3"/>
          <a:stretch>
            <a:fillRect/>
          </a:stretch>
        </p:blipFill>
        <p:spPr>
          <a:xfrm>
            <a:off x="365326" y="3640699"/>
            <a:ext cx="4003809" cy="2591063"/>
          </a:xfrm>
          <a:prstGeom prst="rect">
            <a:avLst/>
          </a:prstGeom>
        </p:spPr>
      </p:pic>
      <p:pic>
        <p:nvPicPr>
          <p:cNvPr id="11" name="Picture 10">
            <a:extLst>
              <a:ext uri="{FF2B5EF4-FFF2-40B4-BE49-F238E27FC236}">
                <a16:creationId xmlns:a16="http://schemas.microsoft.com/office/drawing/2014/main" id="{A645692E-50A1-4E9B-AF34-EDE3FBD41063}"/>
              </a:ext>
            </a:extLst>
          </p:cNvPr>
          <p:cNvPicPr>
            <a:picLocks noChangeAspect="1"/>
          </p:cNvPicPr>
          <p:nvPr/>
        </p:nvPicPr>
        <p:blipFill>
          <a:blip r:embed="rId4"/>
          <a:stretch>
            <a:fillRect/>
          </a:stretch>
        </p:blipFill>
        <p:spPr>
          <a:xfrm>
            <a:off x="4774863" y="3669968"/>
            <a:ext cx="4003810" cy="2573878"/>
          </a:xfrm>
          <a:prstGeom prst="rect">
            <a:avLst/>
          </a:prstGeom>
        </p:spPr>
      </p:pic>
    </p:spTree>
    <p:extLst>
      <p:ext uri="{BB962C8B-B14F-4D97-AF65-F5344CB8AC3E}">
        <p14:creationId xmlns:p14="http://schemas.microsoft.com/office/powerpoint/2010/main" val="782087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689301"/>
          </a:xfrm>
        </p:spPr>
        <p:txBody>
          <a:bodyPr/>
          <a:lstStyle/>
          <a:p>
            <a:r>
              <a:rPr lang="en-US" sz="3600" dirty="0"/>
              <a:t>hasNextInt() method</a:t>
            </a:r>
          </a:p>
        </p:txBody>
      </p:sp>
      <p:sp>
        <p:nvSpPr>
          <p:cNvPr id="4" name="Content Placeholder 3"/>
          <p:cNvSpPr>
            <a:spLocks noGrp="1"/>
          </p:cNvSpPr>
          <p:nvPr>
            <p:ph sz="quarter" idx="13"/>
          </p:nvPr>
        </p:nvSpPr>
        <p:spPr>
          <a:xfrm>
            <a:off x="457200" y="845655"/>
            <a:ext cx="8232775" cy="5525961"/>
          </a:xfrm>
        </p:spPr>
        <p:txBody>
          <a:bodyPr/>
          <a:lstStyle/>
          <a:p>
            <a:pPr>
              <a:tabLst>
                <a:tab pos="5486400" algn="l"/>
              </a:tabLst>
            </a:pPr>
            <a:r>
              <a:rPr lang="en-US" altLang="en-US" dirty="0"/>
              <a:t>Best to use </a:t>
            </a:r>
            <a:r>
              <a:rPr lang="en-US" altLang="en-US" b="1" dirty="0"/>
              <a:t>hasNextInt()</a:t>
            </a:r>
            <a:r>
              <a:rPr lang="en-US" altLang="en-US" dirty="0"/>
              <a:t> method with Scanner object.</a:t>
            </a:r>
          </a:p>
          <a:p>
            <a:pPr marL="759968" lvl="1" indent="-273050">
              <a:tabLst>
                <a:tab pos="5486400" algn="l"/>
              </a:tabLst>
            </a:pPr>
            <a:r>
              <a:rPr lang="en-US" altLang="en-US" dirty="0"/>
              <a:t>Checks if the value user typed is actually an integer</a:t>
            </a:r>
          </a:p>
          <a:p>
            <a:pPr marL="759968" lvl="1" indent="-273050">
              <a:tabLst>
                <a:tab pos="5486400" algn="l"/>
              </a:tabLst>
            </a:pPr>
            <a:r>
              <a:rPr lang="en-US" altLang="en-US" dirty="0"/>
              <a:t>Gives programmer a chance to allow the user to input the right type of data.</a:t>
            </a:r>
          </a:p>
          <a:p>
            <a:pPr marL="759968" lvl="1" indent="-273050">
              <a:tabLst>
                <a:tab pos="5486400" algn="l"/>
              </a:tabLst>
            </a:pPr>
            <a:r>
              <a:rPr lang="en-US" altLang="en-US" dirty="0"/>
              <a:t>Algorithm would be this:</a:t>
            </a:r>
          </a:p>
          <a:p>
            <a:pPr marL="1160018" lvl="2" indent="-273050">
              <a:tabLst>
                <a:tab pos="5486400" algn="l"/>
              </a:tabLst>
            </a:pPr>
            <a:r>
              <a:rPr lang="en-US" altLang="en-US" dirty="0"/>
              <a:t>Use hasNextInt() in a loop</a:t>
            </a:r>
          </a:p>
          <a:p>
            <a:pPr marL="1160018" lvl="2" indent="-273050">
              <a:tabLst>
                <a:tab pos="5486400" algn="l"/>
              </a:tabLst>
            </a:pPr>
            <a:r>
              <a:rPr lang="en-US" altLang="en-US" dirty="0"/>
              <a:t>If data is invalid, use next() to discard it</a:t>
            </a:r>
          </a:p>
          <a:p>
            <a:pPr marL="1160018" lvl="2" indent="-273050">
              <a:tabLst>
                <a:tab pos="5486400" algn="l"/>
              </a:tabLst>
            </a:pPr>
            <a:r>
              <a:rPr lang="en-US" altLang="en-US" dirty="0"/>
              <a:t>Display an error message</a:t>
            </a:r>
          </a:p>
          <a:p>
            <a:pPr marL="1160018" lvl="2" indent="-273050">
              <a:tabLst>
                <a:tab pos="5486400" algn="l"/>
              </a:tabLst>
            </a:pPr>
            <a:r>
              <a:rPr lang="en-US" altLang="en-US" dirty="0"/>
              <a:t>Prompt user for input again.</a:t>
            </a:r>
          </a:p>
          <a:p>
            <a:pPr marL="1160018" lvl="2" indent="-273050">
              <a:tabLst>
                <a:tab pos="5486400" algn="l"/>
              </a:tabLst>
            </a:pPr>
            <a:r>
              <a:rPr lang="en-US" altLang="en-US" dirty="0"/>
              <a:t>When loop finished, use nextInt() to return value.</a:t>
            </a:r>
          </a:p>
          <a:p>
            <a:pPr marL="759968" lvl="1" indent="-273050">
              <a:tabLst>
                <a:tab pos="5486400" algn="l"/>
              </a:tabLst>
            </a:pPr>
            <a:r>
              <a:rPr lang="en-US" altLang="en-US" dirty="0"/>
              <a:t>There are also </a:t>
            </a:r>
            <a:r>
              <a:rPr lang="en-US" altLang="en-US" b="1" dirty="0"/>
              <a:t>hasNextDouble()</a:t>
            </a:r>
            <a:r>
              <a:rPr lang="en-US" altLang="en-US" dirty="0"/>
              <a:t> for doubles, </a:t>
            </a:r>
            <a:r>
              <a:rPr lang="en-US" altLang="en-US" b="1" dirty="0"/>
              <a:t>hasNext()</a:t>
            </a:r>
            <a:r>
              <a:rPr lang="en-US" altLang="en-US" dirty="0"/>
              <a:t> for single characters or strings with no spaces, </a:t>
            </a:r>
            <a:r>
              <a:rPr lang="en-US" altLang="en-US" b="1" dirty="0"/>
              <a:t>hasNextLine() </a:t>
            </a:r>
            <a:r>
              <a:rPr lang="en-US" altLang="en-US" dirty="0"/>
              <a:t>for lines of text.</a:t>
            </a:r>
          </a:p>
          <a:p>
            <a:pPr marL="759968" lvl="1" indent="-273050">
              <a:tabLst>
                <a:tab pos="5486400" algn="l"/>
              </a:tabLst>
            </a:pPr>
            <a:endParaRPr lang="en-US" altLang="en-US" dirty="0"/>
          </a:p>
          <a:p>
            <a:pPr marL="273050" indent="-273050">
              <a:tabLst>
                <a:tab pos="5486400" algn="l"/>
              </a:tabLst>
            </a:pPr>
            <a:endParaRPr lang="en-US" altLang="en-US" dirty="0"/>
          </a:p>
        </p:txBody>
      </p:sp>
    </p:spTree>
    <p:extLst>
      <p:ext uri="{BB962C8B-B14F-4D97-AF65-F5344CB8AC3E}">
        <p14:creationId xmlns:p14="http://schemas.microsoft.com/office/powerpoint/2010/main" val="2241870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0185-E4A9-4D17-8034-41E57191861F}"/>
              </a:ext>
            </a:extLst>
          </p:cNvPr>
          <p:cNvSpPr>
            <a:spLocks noGrp="1"/>
          </p:cNvSpPr>
          <p:nvPr>
            <p:ph type="title"/>
          </p:nvPr>
        </p:nvSpPr>
        <p:spPr>
          <a:xfrm>
            <a:off x="457200" y="215372"/>
            <a:ext cx="8229600" cy="835216"/>
          </a:xfrm>
        </p:spPr>
        <p:txBody>
          <a:bodyPr/>
          <a:lstStyle/>
          <a:p>
            <a:r>
              <a:rPr lang="en-US" dirty="0"/>
              <a:t>Example of hasNextInt() method</a:t>
            </a:r>
          </a:p>
        </p:txBody>
      </p:sp>
      <p:pic>
        <p:nvPicPr>
          <p:cNvPr id="5" name="Content Placeholder 4">
            <a:extLst>
              <a:ext uri="{FF2B5EF4-FFF2-40B4-BE49-F238E27FC236}">
                <a16:creationId xmlns:a16="http://schemas.microsoft.com/office/drawing/2014/main" id="{EA928D9D-3F96-4944-9DC5-4FD777D5B6F9}"/>
              </a:ext>
            </a:extLst>
          </p:cNvPr>
          <p:cNvPicPr>
            <a:picLocks noGrp="1" noChangeAspect="1"/>
          </p:cNvPicPr>
          <p:nvPr>
            <p:ph sz="quarter" idx="13"/>
          </p:nvPr>
        </p:nvPicPr>
        <p:blipFill>
          <a:blip r:embed="rId2"/>
          <a:stretch>
            <a:fillRect/>
          </a:stretch>
        </p:blipFill>
        <p:spPr>
          <a:xfrm>
            <a:off x="247356" y="1554230"/>
            <a:ext cx="4809944" cy="3630613"/>
          </a:xfrm>
          <a:prstGeom prst="rect">
            <a:avLst/>
          </a:prstGeom>
        </p:spPr>
      </p:pic>
      <p:pic>
        <p:nvPicPr>
          <p:cNvPr id="6" name="Content Placeholder 5">
            <a:extLst>
              <a:ext uri="{FF2B5EF4-FFF2-40B4-BE49-F238E27FC236}">
                <a16:creationId xmlns:a16="http://schemas.microsoft.com/office/drawing/2014/main" id="{5449BEEB-2EC2-41BE-A0F0-AB80A44FEA34}"/>
              </a:ext>
            </a:extLst>
          </p:cNvPr>
          <p:cNvPicPr>
            <a:picLocks noGrp="1" noChangeAspect="1"/>
          </p:cNvPicPr>
          <p:nvPr>
            <p:ph sz="quarter" idx="14"/>
          </p:nvPr>
        </p:nvPicPr>
        <p:blipFill>
          <a:blip r:embed="rId3"/>
          <a:stretch>
            <a:fillRect/>
          </a:stretch>
        </p:blipFill>
        <p:spPr>
          <a:xfrm>
            <a:off x="5063222" y="1833327"/>
            <a:ext cx="3918890" cy="2476026"/>
          </a:xfrm>
          <a:prstGeom prst="rect">
            <a:avLst/>
          </a:prstGeom>
        </p:spPr>
      </p:pic>
    </p:spTree>
    <p:extLst>
      <p:ext uri="{BB962C8B-B14F-4D97-AF65-F5344CB8AC3E}">
        <p14:creationId xmlns:p14="http://schemas.microsoft.com/office/powerpoint/2010/main" val="3443041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ED27-4ADA-49DF-B990-04EB145E2150}"/>
              </a:ext>
            </a:extLst>
          </p:cNvPr>
          <p:cNvSpPr>
            <a:spLocks noGrp="1"/>
          </p:cNvSpPr>
          <p:nvPr>
            <p:ph type="title"/>
          </p:nvPr>
        </p:nvSpPr>
        <p:spPr>
          <a:xfrm>
            <a:off x="457200" y="215371"/>
            <a:ext cx="8229600" cy="747667"/>
          </a:xfrm>
        </p:spPr>
        <p:txBody>
          <a:bodyPr/>
          <a:lstStyle/>
          <a:p>
            <a:r>
              <a:rPr lang="en-US" dirty="0"/>
              <a:t>Can also add check for minimum value</a:t>
            </a:r>
          </a:p>
        </p:txBody>
      </p:sp>
      <p:pic>
        <p:nvPicPr>
          <p:cNvPr id="5" name="Content Placeholder 4">
            <a:extLst>
              <a:ext uri="{FF2B5EF4-FFF2-40B4-BE49-F238E27FC236}">
                <a16:creationId xmlns:a16="http://schemas.microsoft.com/office/drawing/2014/main" id="{4852D5BC-277C-41A3-B202-41405D11BB67}"/>
              </a:ext>
            </a:extLst>
          </p:cNvPr>
          <p:cNvPicPr>
            <a:picLocks noGrp="1" noChangeAspect="1"/>
          </p:cNvPicPr>
          <p:nvPr>
            <p:ph sz="quarter" idx="13"/>
          </p:nvPr>
        </p:nvPicPr>
        <p:blipFill>
          <a:blip r:embed="rId2"/>
          <a:stretch>
            <a:fillRect/>
          </a:stretch>
        </p:blipFill>
        <p:spPr>
          <a:xfrm>
            <a:off x="381158" y="1412942"/>
            <a:ext cx="4789496" cy="4032115"/>
          </a:xfrm>
          <a:prstGeom prst="rect">
            <a:avLst/>
          </a:prstGeom>
        </p:spPr>
      </p:pic>
      <p:pic>
        <p:nvPicPr>
          <p:cNvPr id="6" name="Content Placeholder 5">
            <a:extLst>
              <a:ext uri="{FF2B5EF4-FFF2-40B4-BE49-F238E27FC236}">
                <a16:creationId xmlns:a16="http://schemas.microsoft.com/office/drawing/2014/main" id="{5A0FC139-7B29-42B9-A818-0210EC55FEBD}"/>
              </a:ext>
            </a:extLst>
          </p:cNvPr>
          <p:cNvPicPr>
            <a:picLocks noGrp="1" noChangeAspect="1"/>
          </p:cNvPicPr>
          <p:nvPr>
            <p:ph sz="quarter" idx="14"/>
          </p:nvPr>
        </p:nvPicPr>
        <p:blipFill>
          <a:blip r:embed="rId3"/>
          <a:stretch>
            <a:fillRect/>
          </a:stretch>
        </p:blipFill>
        <p:spPr>
          <a:xfrm>
            <a:off x="5589392" y="2008422"/>
            <a:ext cx="3097408" cy="3203079"/>
          </a:xfrm>
          <a:prstGeom prst="rect">
            <a:avLst/>
          </a:prstGeom>
        </p:spPr>
      </p:pic>
    </p:spTree>
    <p:extLst>
      <p:ext uri="{BB962C8B-B14F-4D97-AF65-F5344CB8AC3E}">
        <p14:creationId xmlns:p14="http://schemas.microsoft.com/office/powerpoint/2010/main" val="1696279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494021"/>
          </a:xfrm>
        </p:spPr>
        <p:txBody>
          <a:bodyPr/>
          <a:lstStyle/>
          <a:p>
            <a:r>
              <a:rPr lang="en-US" sz="2000" dirty="0"/>
              <a:t>Change the code in the Boxing class to do the following</a:t>
            </a:r>
            <a:r>
              <a:rPr lang="en-US" sz="2000" b="1" dirty="0"/>
              <a:t>:</a:t>
            </a:r>
            <a:endParaRPr lang="en-US" sz="2000" dirty="0"/>
          </a:p>
          <a:p>
            <a:pPr lvl="1"/>
            <a:r>
              <a:rPr lang="en-US" sz="2000" dirty="0"/>
              <a:t>Set the value of weight equal to the returned value of a method named </a:t>
            </a:r>
            <a:r>
              <a:rPr lang="en-US" sz="2000" b="1" dirty="0"/>
              <a:t>getDouble</a:t>
            </a:r>
            <a:r>
              <a:rPr lang="en-US" sz="2000" dirty="0"/>
              <a:t>, which should work as follows:</a:t>
            </a:r>
          </a:p>
          <a:p>
            <a:pPr lvl="2"/>
            <a:r>
              <a:rPr lang="en-US" sz="2000" dirty="0"/>
              <a:t>The method should have a Scanner parameter and a string parameter.</a:t>
            </a:r>
          </a:p>
          <a:p>
            <a:pPr lvl="2"/>
            <a:r>
              <a:rPr lang="en-US" sz="2000" dirty="0"/>
              <a:t>Display the String parameter as a prompt to enter the weight.</a:t>
            </a:r>
          </a:p>
          <a:p>
            <a:pPr lvl="2"/>
            <a:r>
              <a:rPr lang="en-US" sz="2000" dirty="0"/>
              <a:t>Use a while loop that executes as long as the user did not enter a double value (use hasNextDouble() to do this). In the loop do the following:</a:t>
            </a:r>
          </a:p>
          <a:p>
            <a:pPr lvl="3"/>
            <a:r>
              <a:rPr lang="en-US" sz="2000" dirty="0"/>
              <a:t>Discard the current input using next().</a:t>
            </a:r>
          </a:p>
          <a:p>
            <a:pPr lvl="3"/>
            <a:r>
              <a:rPr lang="en-US" sz="2000" dirty="0"/>
              <a:t>Display an error message</a:t>
            </a:r>
          </a:p>
          <a:p>
            <a:pPr lvl="3"/>
            <a:r>
              <a:rPr lang="en-US" sz="2000" dirty="0"/>
              <a:t>Prompt the user to enter the weight.</a:t>
            </a:r>
          </a:p>
          <a:p>
            <a:pPr lvl="2"/>
            <a:r>
              <a:rPr lang="en-US" sz="2000" dirty="0"/>
              <a:t>When the loop is finished, use nextDouble() to return the weight.</a:t>
            </a:r>
          </a:p>
          <a:p>
            <a:pPr lvl="1"/>
            <a:r>
              <a:rPr lang="en-US" sz="2000" dirty="0"/>
              <a:t>Add another while loop to be sure the weight is at least 105.</a:t>
            </a:r>
          </a:p>
        </p:txBody>
      </p:sp>
    </p:spTree>
    <p:extLst>
      <p:ext uri="{BB962C8B-B14F-4D97-AF65-F5344CB8AC3E}">
        <p14:creationId xmlns:p14="http://schemas.microsoft.com/office/powerpoint/2010/main" val="404539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that are Tests</a:t>
            </a:r>
          </a:p>
        </p:txBody>
      </p:sp>
      <p:sp>
        <p:nvSpPr>
          <p:cNvPr id="4" name="Content Placeholder 3"/>
          <p:cNvSpPr>
            <a:spLocks noGrp="1"/>
          </p:cNvSpPr>
          <p:nvPr>
            <p:ph sz="quarter" idx="13"/>
          </p:nvPr>
        </p:nvSpPr>
        <p:spPr>
          <a:xfrm>
            <a:off x="457200" y="1600200"/>
            <a:ext cx="8232775" cy="1113183"/>
          </a:xfrm>
        </p:spPr>
        <p:txBody>
          <a:bodyPr/>
          <a:lstStyle/>
          <a:p>
            <a:pPr>
              <a:lnSpc>
                <a:spcPct val="90000"/>
              </a:lnSpc>
            </a:pPr>
            <a:r>
              <a:rPr lang="en-US" altLang="en-US" dirty="0"/>
              <a:t>Some methods return logical values.</a:t>
            </a:r>
          </a:p>
          <a:p>
            <a:pPr marL="740664" lvl="1">
              <a:lnSpc>
                <a:spcPct val="90000"/>
              </a:lnSpc>
            </a:pPr>
            <a:r>
              <a:rPr lang="en-US" altLang="en-US" dirty="0"/>
              <a:t>A call to such a method is used as a </a:t>
            </a:r>
            <a:r>
              <a:rPr lang="en-US" altLang="en-US" b="1" dirty="0"/>
              <a:t>test</a:t>
            </a:r>
            <a:r>
              <a:rPr lang="en-US" altLang="en-US" dirty="0"/>
              <a:t> in a loop or </a:t>
            </a:r>
            <a:r>
              <a:rPr lang="en-US" altLang="en-US" dirty="0">
                <a:latin typeface="Courier New" panose="02070309020205020404" pitchFamily="49" charset="0"/>
                <a:cs typeface="Courier New" panose="02070309020205020404" pitchFamily="49" charset="0"/>
              </a:rPr>
              <a:t>if.</a:t>
            </a:r>
          </a:p>
        </p:txBody>
      </p:sp>
      <p:pic>
        <p:nvPicPr>
          <p:cNvPr id="5" name="Picture 3" descr="Computer code has 8 lines. The lines read as follows. Line 1. Scanner console equals new Scanner left parenthesis System period in right parenthesis semicolon. Line 2. System period out period print left parenthesis double quote Type your first name colon double quote right parenthesis semicolon. Line 3. String name equals console period next left parenthesis right parenthesis semicolon. Line 4. if left parenthesis name period starts With left parenthesis double quote Dr. period double quote right parenthesis right parenthesis left brace. Line 5, indented once. System period out period print l n left parenthesis double quote Will you marry me question mark double quote right parenthesis semicolon. Line 6. right brace else if left parenthesis name period ends With left parenthesis double quote E s q period double quote right parenthesis right parenthesis left brace. Line 7, indented once. System period out period print l n left parenthesis double quote And I am Ted 'Theodore' Logan exclamation point double quote right parenthesis semicolon. Line 8. right brace."/>
          <p:cNvPicPr>
            <a:picLocks noChangeAspect="1"/>
          </p:cNvPicPr>
          <p:nvPr/>
        </p:nvPicPr>
        <p:blipFill>
          <a:blip r:embed="rId2"/>
          <a:stretch>
            <a:fillRect/>
          </a:stretch>
        </p:blipFill>
        <p:spPr>
          <a:xfrm>
            <a:off x="638881" y="3132828"/>
            <a:ext cx="7866237" cy="2663049"/>
          </a:xfrm>
          <a:prstGeom prst="rect">
            <a:avLst/>
          </a:prstGeom>
        </p:spPr>
      </p:pic>
    </p:spTree>
    <p:extLst>
      <p:ext uri="{BB962C8B-B14F-4D97-AF65-F5344CB8AC3E}">
        <p14:creationId xmlns:p14="http://schemas.microsoft.com/office/powerpoint/2010/main" val="410270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46106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Test Methods</a:t>
            </a:r>
          </a:p>
        </p:txBody>
      </p:sp>
      <p:graphicFrame>
        <p:nvGraphicFramePr>
          <p:cNvPr id="14" name="Table 2"/>
          <p:cNvGraphicFramePr>
            <a:graphicFrameLocks noGrp="1"/>
          </p:cNvGraphicFramePr>
          <p:nvPr>
            <p:extLst>
              <p:ext uri="{D42A27DB-BD31-4B8C-83A1-F6EECF244321}">
                <p14:modId xmlns:p14="http://schemas.microsoft.com/office/powerpoint/2010/main" val="3885409337"/>
              </p:ext>
            </p:extLst>
          </p:nvPr>
        </p:nvGraphicFramePr>
        <p:xfrm>
          <a:off x="457200" y="1615848"/>
          <a:ext cx="8232775" cy="2425208"/>
        </p:xfrm>
        <a:graphic>
          <a:graphicData uri="http://schemas.openxmlformats.org/drawingml/2006/table">
            <a:tbl>
              <a:tblPr firstRow="1"/>
              <a:tblGrid>
                <a:gridCol w="2758671">
                  <a:extLst>
                    <a:ext uri="{9D8B030D-6E8A-4147-A177-3AD203B41FA5}">
                      <a16:colId xmlns:a16="http://schemas.microsoft.com/office/drawing/2014/main" val="1952347175"/>
                    </a:ext>
                  </a:extLst>
                </a:gridCol>
                <a:gridCol w="5474104">
                  <a:extLst>
                    <a:ext uri="{9D8B030D-6E8A-4147-A177-3AD203B41FA5}">
                      <a16:colId xmlns:a16="http://schemas.microsoft.com/office/drawing/2014/main" val="1295216072"/>
                    </a:ext>
                  </a:extLst>
                </a:gridCol>
              </a:tblGrid>
              <a:tr h="36950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Method</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800" b="1" i="0" u="none" strike="noStrike" cap="none" normalizeH="0" baseline="0" dirty="0">
                          <a:ln>
                            <a:noFill/>
                          </a:ln>
                          <a:solidFill>
                            <a:schemeClr val="tx1"/>
                          </a:solidFill>
                          <a:effectLst/>
                          <a:latin typeface="+mn-lt"/>
                          <a:cs typeface="Times New Roman" panose="02020603050405020304" pitchFamily="18" charset="0"/>
                        </a:rPr>
                        <a:t>Description</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1036733"/>
                  </a:ext>
                </a:extLst>
              </a:tr>
              <a:tr h="36950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equals(</a:t>
                      </a:r>
                      <a:r>
                        <a:rPr kumimoji="0" lang="en-US" altLang="en-US" sz="16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6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two strings contain the same characters</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13912669"/>
                  </a:ext>
                </a:extLst>
              </a:tr>
              <a:tr h="58195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equalsIgnoreCase(</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two strings contain the same characters, ignoring upper vs. lower case</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82140017"/>
                  </a:ext>
                </a:extLst>
              </a:tr>
              <a:tr h="36808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startsWith(</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one contains other’s characters at start</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44327444"/>
                  </a:ext>
                </a:extLst>
              </a:tr>
              <a:tr h="36808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endsWith(</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one contains other’s characters at end</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823239"/>
                  </a:ext>
                </a:extLst>
              </a:tr>
              <a:tr h="36808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contains(</a:t>
                      </a:r>
                      <a:r>
                        <a:rPr kumimoji="0" lang="en-US" altLang="en-US" sz="100" b="1"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str</a:t>
                      </a:r>
                      <a:r>
                        <a:rPr kumimoji="0" lang="en-US" altLang="en-US" sz="100" b="0" i="0" u="none" strike="noStrike" cap="none" normalizeH="0" baseline="0" dirty="0">
                          <a:ln>
                            <a:noFill/>
                          </a:ln>
                          <a:solidFill>
                            <a:schemeClr val="bg1"/>
                          </a:solidFill>
                          <a:effectLst/>
                          <a:latin typeface="Courier New" panose="02070309020205020404" pitchFamily="49" charset="0"/>
                          <a:cs typeface="Times New Roman" panose="02020603050405020304" pitchFamily="18" charset="0"/>
                        </a:rPr>
                        <a:t>)</a:t>
                      </a:r>
                    </a:p>
                  </a:txBody>
                  <a:tcPr marL="82186" marR="82186" marT="41088" marB="410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anose="05020102010507070707" pitchFamily="18" charset="2"/>
                        <a:buNone/>
                        <a:tabLst/>
                      </a:pPr>
                      <a:r>
                        <a:rPr kumimoji="0" lang="en-US" altLang="en-US" sz="1600" b="0" i="0" u="none" strike="noStrike" cap="none" normalizeH="0" baseline="0" dirty="0">
                          <a:ln>
                            <a:noFill/>
                          </a:ln>
                          <a:solidFill>
                            <a:schemeClr val="tx1"/>
                          </a:solidFill>
                          <a:effectLst/>
                          <a:latin typeface="+mn-lt"/>
                          <a:cs typeface="Times New Roman" panose="02020603050405020304" pitchFamily="18" charset="0"/>
                        </a:rPr>
                        <a:t>whether the given string is found within this one</a:t>
                      </a:r>
                    </a:p>
                  </a:txBody>
                  <a:tcPr marL="82186" marR="82186" marT="41088" marB="410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47333489"/>
                  </a:ext>
                </a:extLst>
              </a:tr>
            </a:tbl>
          </a:graphicData>
        </a:graphic>
      </p:graphicFrame>
      <p:graphicFrame>
        <p:nvGraphicFramePr>
          <p:cNvPr id="9" name="Object 8" descr="Equals left parenthesis s t r right parenthesis."/>
          <p:cNvGraphicFramePr>
            <a:graphicFrameLocks noChangeAspect="1"/>
          </p:cNvGraphicFramePr>
          <p:nvPr>
            <p:extLst>
              <p:ext uri="{D42A27DB-BD31-4B8C-83A1-F6EECF244321}">
                <p14:modId xmlns:p14="http://schemas.microsoft.com/office/powerpoint/2010/main" val="342068427"/>
              </p:ext>
            </p:extLst>
          </p:nvPr>
        </p:nvGraphicFramePr>
        <p:xfrm>
          <a:off x="601199" y="2104430"/>
          <a:ext cx="1382384" cy="305937"/>
        </p:xfrm>
        <a:graphic>
          <a:graphicData uri="http://schemas.openxmlformats.org/presentationml/2006/ole">
            <mc:AlternateContent xmlns:mc="http://schemas.openxmlformats.org/markup-compatibility/2006">
              <mc:Choice xmlns:v="urn:schemas-microsoft-com:vml" Requires="v">
                <p:oleObj spid="_x0000_s2775" name="Equation" r:id="rId3" imgW="1549080" imgH="342720" progId="Equation.DSMT4">
                  <p:embed/>
                </p:oleObj>
              </mc:Choice>
              <mc:Fallback>
                <p:oleObj name="Equation" r:id="rId3" imgW="1549080" imgH="342720" progId="Equation.DSMT4">
                  <p:embed/>
                  <p:pic>
                    <p:nvPicPr>
                      <p:cNvPr id="9" name="Object 8"/>
                      <p:cNvPicPr/>
                      <p:nvPr/>
                    </p:nvPicPr>
                    <p:blipFill>
                      <a:blip r:embed="rId4"/>
                      <a:stretch>
                        <a:fillRect/>
                      </a:stretch>
                    </p:blipFill>
                    <p:spPr>
                      <a:xfrm>
                        <a:off x="601199" y="2104430"/>
                        <a:ext cx="1382384" cy="305937"/>
                      </a:xfrm>
                      <a:prstGeom prst="rect">
                        <a:avLst/>
                      </a:prstGeom>
                    </p:spPr>
                  </p:pic>
                </p:oleObj>
              </mc:Fallback>
            </mc:AlternateContent>
          </a:graphicData>
        </a:graphic>
      </p:graphicFrame>
      <p:graphicFrame>
        <p:nvGraphicFramePr>
          <p:cNvPr id="10" name="Object 9" descr="Equals ignore case left parenthesis s t r right parenthesis."/>
          <p:cNvGraphicFramePr>
            <a:graphicFrameLocks noChangeAspect="1"/>
          </p:cNvGraphicFramePr>
          <p:nvPr>
            <p:extLst>
              <p:ext uri="{D42A27DB-BD31-4B8C-83A1-F6EECF244321}">
                <p14:modId xmlns:p14="http://schemas.microsoft.com/office/powerpoint/2010/main" val="920881260"/>
              </p:ext>
            </p:extLst>
          </p:nvPr>
        </p:nvGraphicFramePr>
        <p:xfrm>
          <a:off x="601199" y="2578630"/>
          <a:ext cx="2356914" cy="267375"/>
        </p:xfrm>
        <a:graphic>
          <a:graphicData uri="http://schemas.openxmlformats.org/presentationml/2006/ole">
            <mc:AlternateContent xmlns:mc="http://schemas.openxmlformats.org/markup-compatibility/2006">
              <mc:Choice xmlns:v="urn:schemas-microsoft-com:vml" Requires="v">
                <p:oleObj spid="_x0000_s2776" name="Equation" r:id="rId5" imgW="3136680" imgH="355320" progId="Equation.DSMT4">
                  <p:embed/>
                </p:oleObj>
              </mc:Choice>
              <mc:Fallback>
                <p:oleObj name="Equation" r:id="rId5" imgW="3136680" imgH="355320" progId="Equation.DSMT4">
                  <p:embed/>
                  <p:pic>
                    <p:nvPicPr>
                      <p:cNvPr id="10" name="Object 9"/>
                      <p:cNvPicPr/>
                      <p:nvPr/>
                    </p:nvPicPr>
                    <p:blipFill>
                      <a:blip r:embed="rId6"/>
                      <a:stretch>
                        <a:fillRect/>
                      </a:stretch>
                    </p:blipFill>
                    <p:spPr>
                      <a:xfrm>
                        <a:off x="601199" y="2578630"/>
                        <a:ext cx="2356914" cy="267375"/>
                      </a:xfrm>
                      <a:prstGeom prst="rect">
                        <a:avLst/>
                      </a:prstGeom>
                    </p:spPr>
                  </p:pic>
                </p:oleObj>
              </mc:Fallback>
            </mc:AlternateContent>
          </a:graphicData>
        </a:graphic>
      </p:graphicFrame>
      <p:graphicFrame>
        <p:nvGraphicFramePr>
          <p:cNvPr id="11" name="Object 10" descr="Starts with left parenthesis s t r right parenthesis."/>
          <p:cNvGraphicFramePr>
            <a:graphicFrameLocks noChangeAspect="1"/>
          </p:cNvGraphicFramePr>
          <p:nvPr>
            <p:extLst>
              <p:ext uri="{D42A27DB-BD31-4B8C-83A1-F6EECF244321}">
                <p14:modId xmlns:p14="http://schemas.microsoft.com/office/powerpoint/2010/main" val="3085993123"/>
              </p:ext>
            </p:extLst>
          </p:nvPr>
        </p:nvGraphicFramePr>
        <p:xfrm>
          <a:off x="601199" y="3053377"/>
          <a:ext cx="1516063" cy="258763"/>
        </p:xfrm>
        <a:graphic>
          <a:graphicData uri="http://schemas.openxmlformats.org/presentationml/2006/ole">
            <mc:AlternateContent xmlns:mc="http://schemas.openxmlformats.org/markup-compatibility/2006">
              <mc:Choice xmlns:v="urn:schemas-microsoft-com:vml" Requires="v">
                <p:oleObj spid="_x0000_s2777" name="Equation" r:id="rId7" imgW="2019240" imgH="342720" progId="Equation.DSMT4">
                  <p:embed/>
                </p:oleObj>
              </mc:Choice>
              <mc:Fallback>
                <p:oleObj name="Equation" r:id="rId7" imgW="2019240" imgH="342720" progId="Equation.DSMT4">
                  <p:embed/>
                  <p:pic>
                    <p:nvPicPr>
                      <p:cNvPr id="11" name="Object 10"/>
                      <p:cNvPicPr/>
                      <p:nvPr/>
                    </p:nvPicPr>
                    <p:blipFill>
                      <a:blip r:embed="rId8"/>
                      <a:stretch>
                        <a:fillRect/>
                      </a:stretch>
                    </p:blipFill>
                    <p:spPr>
                      <a:xfrm>
                        <a:off x="601199" y="3053377"/>
                        <a:ext cx="1516063" cy="258763"/>
                      </a:xfrm>
                      <a:prstGeom prst="rect">
                        <a:avLst/>
                      </a:prstGeom>
                    </p:spPr>
                  </p:pic>
                </p:oleObj>
              </mc:Fallback>
            </mc:AlternateContent>
          </a:graphicData>
        </a:graphic>
      </p:graphicFrame>
      <p:graphicFrame>
        <p:nvGraphicFramePr>
          <p:cNvPr id="12" name="Object 11" descr="Ends with left parenthesis s t r right parenthesis."/>
          <p:cNvGraphicFramePr>
            <a:graphicFrameLocks noChangeAspect="1"/>
          </p:cNvGraphicFramePr>
          <p:nvPr>
            <p:extLst>
              <p:ext uri="{D42A27DB-BD31-4B8C-83A1-F6EECF244321}">
                <p14:modId xmlns:p14="http://schemas.microsoft.com/office/powerpoint/2010/main" val="954239689"/>
              </p:ext>
            </p:extLst>
          </p:nvPr>
        </p:nvGraphicFramePr>
        <p:xfrm>
          <a:off x="601199" y="3442861"/>
          <a:ext cx="1458913" cy="258762"/>
        </p:xfrm>
        <a:graphic>
          <a:graphicData uri="http://schemas.openxmlformats.org/presentationml/2006/ole">
            <mc:AlternateContent xmlns:mc="http://schemas.openxmlformats.org/markup-compatibility/2006">
              <mc:Choice xmlns:v="urn:schemas-microsoft-com:vml" Requires="v">
                <p:oleObj spid="_x0000_s2778" name="Equation" r:id="rId9" imgW="1942920" imgH="342720" progId="Equation.DSMT4">
                  <p:embed/>
                </p:oleObj>
              </mc:Choice>
              <mc:Fallback>
                <p:oleObj name="Equation" r:id="rId9" imgW="1942920" imgH="342720" progId="Equation.DSMT4">
                  <p:embed/>
                  <p:pic>
                    <p:nvPicPr>
                      <p:cNvPr id="12" name="Object 11"/>
                      <p:cNvPicPr/>
                      <p:nvPr/>
                    </p:nvPicPr>
                    <p:blipFill>
                      <a:blip r:embed="rId10"/>
                      <a:stretch>
                        <a:fillRect/>
                      </a:stretch>
                    </p:blipFill>
                    <p:spPr>
                      <a:xfrm>
                        <a:off x="601199" y="3442861"/>
                        <a:ext cx="1458913" cy="258762"/>
                      </a:xfrm>
                      <a:prstGeom prst="rect">
                        <a:avLst/>
                      </a:prstGeom>
                    </p:spPr>
                  </p:pic>
                </p:oleObj>
              </mc:Fallback>
            </mc:AlternateContent>
          </a:graphicData>
        </a:graphic>
      </p:graphicFrame>
      <p:graphicFrame>
        <p:nvGraphicFramePr>
          <p:cNvPr id="13" name="Object 12" descr="Contains left parenthesis s t r right parenthesis."/>
          <p:cNvGraphicFramePr>
            <a:graphicFrameLocks noChangeAspect="1"/>
          </p:cNvGraphicFramePr>
          <p:nvPr>
            <p:extLst>
              <p:ext uri="{D42A27DB-BD31-4B8C-83A1-F6EECF244321}">
                <p14:modId xmlns:p14="http://schemas.microsoft.com/office/powerpoint/2010/main" val="375712537"/>
              </p:ext>
            </p:extLst>
          </p:nvPr>
        </p:nvGraphicFramePr>
        <p:xfrm>
          <a:off x="601199" y="3811450"/>
          <a:ext cx="1335087" cy="258762"/>
        </p:xfrm>
        <a:graphic>
          <a:graphicData uri="http://schemas.openxmlformats.org/presentationml/2006/ole">
            <mc:AlternateContent xmlns:mc="http://schemas.openxmlformats.org/markup-compatibility/2006">
              <mc:Choice xmlns:v="urn:schemas-microsoft-com:vml" Requires="v">
                <p:oleObj spid="_x0000_s2779" name="Equation" r:id="rId11" imgW="1777680" imgH="342720" progId="Equation.DSMT4">
                  <p:embed/>
                </p:oleObj>
              </mc:Choice>
              <mc:Fallback>
                <p:oleObj name="Equation" r:id="rId11" imgW="1777680" imgH="342720" progId="Equation.DSMT4">
                  <p:embed/>
                  <p:pic>
                    <p:nvPicPr>
                      <p:cNvPr id="13" name="Object 12"/>
                      <p:cNvPicPr/>
                      <p:nvPr/>
                    </p:nvPicPr>
                    <p:blipFill>
                      <a:blip r:embed="rId12"/>
                      <a:stretch>
                        <a:fillRect/>
                      </a:stretch>
                    </p:blipFill>
                    <p:spPr>
                      <a:xfrm>
                        <a:off x="601199" y="3811450"/>
                        <a:ext cx="1335087" cy="258762"/>
                      </a:xfrm>
                      <a:prstGeom prst="rect">
                        <a:avLst/>
                      </a:prstGeom>
                    </p:spPr>
                  </p:pic>
                </p:oleObj>
              </mc:Fallback>
            </mc:AlternateContent>
          </a:graphicData>
        </a:graphic>
      </p:graphicFrame>
      <p:pic>
        <p:nvPicPr>
          <p:cNvPr id="8" name="Picture 3" descr="Computer code has 6 lines. The lines read as follows. Line 1. String name equals console period next left parenthesis right parenthesis semicolon. Line 2. if left parenthesis name period contains left parenthesis double quote Prof double quote right parenthesis right parenthesis left brace. Line 3, indented once. System period out period print l n left parenthesis double quote When are your office hours question mark double quote right parenthesis semicolon. Line 4. right brace else if left parenthesis name period equals Ignore Case left parenthesis double quote STUART double quote right parenthesis right parenthesis left brace. Line 5, indented once. System period out period print l n left parenthesis double quote Let's talk about meta exclamation point double quote right parenthesis semicolon. Line 6. right brace."/>
          <p:cNvPicPr>
            <a:picLocks noChangeAspect="1"/>
          </p:cNvPicPr>
          <p:nvPr/>
        </p:nvPicPr>
        <p:blipFill>
          <a:blip r:embed="rId13"/>
          <a:stretch>
            <a:fillRect/>
          </a:stretch>
        </p:blipFill>
        <p:spPr>
          <a:xfrm>
            <a:off x="1058739" y="4344254"/>
            <a:ext cx="7026521" cy="1859496"/>
          </a:xfrm>
          <a:prstGeom prst="rect">
            <a:avLst/>
          </a:prstGeom>
        </p:spPr>
      </p:pic>
    </p:spTree>
    <p:extLst>
      <p:ext uri="{BB962C8B-B14F-4D97-AF65-F5344CB8AC3E}">
        <p14:creationId xmlns:p14="http://schemas.microsoft.com/office/powerpoint/2010/main" val="404489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Boolean</a:t>
            </a:r>
            <a:endParaRPr lang="en-US" sz="2000" b="0" dirty="0"/>
          </a:p>
        </p:txBody>
      </p:sp>
      <p:sp>
        <p:nvSpPr>
          <p:cNvPr id="3" name="Content Placeholder 2"/>
          <p:cNvSpPr>
            <a:spLocks noGrp="1"/>
          </p:cNvSpPr>
          <p:nvPr>
            <p:ph sz="quarter" idx="13"/>
          </p:nvPr>
        </p:nvSpPr>
        <p:spPr>
          <a:xfrm>
            <a:off x="457200" y="1600200"/>
            <a:ext cx="8232775" cy="2653341"/>
          </a:xfrm>
        </p:spPr>
        <p:txBody>
          <a:bodyPr/>
          <a:lstStyle/>
          <a:p>
            <a:r>
              <a:rPr lang="en-US" altLang="en-US" sz="2000" b="1" dirty="0"/>
              <a:t>boolean</a:t>
            </a:r>
            <a:r>
              <a:rPr lang="en-US" altLang="en-US" sz="2000" dirty="0"/>
              <a:t>: A logical type whose values are </a:t>
            </a:r>
            <a:r>
              <a:rPr lang="en-US" altLang="en-US" sz="2000" b="1" dirty="0"/>
              <a:t>true</a:t>
            </a:r>
            <a:r>
              <a:rPr lang="en-US" altLang="en-US" sz="2000" dirty="0"/>
              <a:t> and </a:t>
            </a:r>
            <a:r>
              <a:rPr lang="en-US" altLang="en-US" sz="2000" b="1" dirty="0"/>
              <a:t>false.</a:t>
            </a:r>
          </a:p>
          <a:p>
            <a:pPr marL="736600" lvl="1"/>
            <a:r>
              <a:rPr lang="en-US" altLang="en-US" sz="2000" dirty="0"/>
              <a:t>A logical </a:t>
            </a:r>
            <a:r>
              <a:rPr lang="en-US" altLang="en-US" sz="2000" b="1" dirty="0"/>
              <a:t>test</a:t>
            </a:r>
            <a:r>
              <a:rPr lang="en-US" altLang="en-US" sz="2000" dirty="0"/>
              <a:t> is actually a </a:t>
            </a:r>
            <a:r>
              <a:rPr lang="en-US" altLang="en-US" sz="2000" b="1" dirty="0"/>
              <a:t>boolean</a:t>
            </a:r>
            <a:r>
              <a:rPr lang="en-US" altLang="en-US" sz="2000" dirty="0"/>
              <a:t> expression.</a:t>
            </a:r>
          </a:p>
          <a:p>
            <a:pPr marL="736600" lvl="1"/>
            <a:r>
              <a:rPr lang="en-US" altLang="en-US" sz="2000" dirty="0"/>
              <a:t>It is legal to:</a:t>
            </a:r>
          </a:p>
          <a:p>
            <a:pPr lvl="2">
              <a:lnSpc>
                <a:spcPct val="90000"/>
              </a:lnSpc>
            </a:pPr>
            <a:r>
              <a:rPr lang="en-US" altLang="en-US" sz="2000" dirty="0"/>
              <a:t>create a </a:t>
            </a:r>
            <a:r>
              <a:rPr lang="en-US" altLang="en-US" sz="2000" b="1" dirty="0"/>
              <a:t>boolean</a:t>
            </a:r>
            <a:r>
              <a:rPr lang="en-US" altLang="en-US" sz="2000" dirty="0"/>
              <a:t> variable</a:t>
            </a:r>
          </a:p>
          <a:p>
            <a:pPr lvl="2">
              <a:lnSpc>
                <a:spcPct val="90000"/>
              </a:lnSpc>
            </a:pPr>
            <a:r>
              <a:rPr lang="en-US" altLang="en-US" sz="2000" dirty="0"/>
              <a:t>pass a </a:t>
            </a:r>
            <a:r>
              <a:rPr lang="en-US" altLang="en-US" sz="2000" b="1" dirty="0"/>
              <a:t>boolean</a:t>
            </a:r>
            <a:r>
              <a:rPr lang="en-US" altLang="en-US" sz="2000" dirty="0"/>
              <a:t> value as a parameter</a:t>
            </a:r>
          </a:p>
          <a:p>
            <a:pPr lvl="2">
              <a:lnSpc>
                <a:spcPct val="90000"/>
              </a:lnSpc>
            </a:pPr>
            <a:r>
              <a:rPr lang="en-US" altLang="en-US" sz="2000" dirty="0"/>
              <a:t>return a </a:t>
            </a:r>
            <a:r>
              <a:rPr lang="en-US" altLang="en-US" sz="2000" b="1" dirty="0"/>
              <a:t>boolean</a:t>
            </a:r>
            <a:r>
              <a:rPr lang="en-US" altLang="en-US" sz="2000" dirty="0"/>
              <a:t> value from methods</a:t>
            </a:r>
          </a:p>
          <a:p>
            <a:pPr lvl="2">
              <a:lnSpc>
                <a:spcPct val="90000"/>
              </a:lnSpc>
            </a:pPr>
            <a:r>
              <a:rPr lang="en-US" altLang="en-US" sz="2000" dirty="0"/>
              <a:t>call a method that returns a </a:t>
            </a:r>
            <a:r>
              <a:rPr lang="en-US" altLang="en-US" sz="2000" b="1" dirty="0"/>
              <a:t>boolean</a:t>
            </a:r>
            <a:r>
              <a:rPr lang="en-US" altLang="en-US" sz="2000" dirty="0"/>
              <a:t> and use it as a test</a:t>
            </a:r>
          </a:p>
        </p:txBody>
      </p:sp>
      <p:pic>
        <p:nvPicPr>
          <p:cNvPr id="5" name="Picture 3" descr="Computer code has 7 lines. The lines read as follows. Line 1. boolean minor equals left parenthesis age left angle bracket 21 right parenthesis semicolon. Line 2. boolean is P r o f equals name period contains left parenthesis double quote Prof double quote right parenthesis semicolon. Line 3. boolean loves CSE equals true semicolon. Line 4. forward slash forward slash allow only C S E hyphen loving students over 21. Line 5. if left parenthesis minor double pipe is Prof double pipe exclamation point loves CSE right parenthesis left brace. Line 6, indented once. System period out period print l n left parenthesis double quote Can't enter the club exclamation point double quote right parenthesis semicolon. Line 7. right brace."/>
          <p:cNvPicPr>
            <a:picLocks noChangeAspect="1"/>
          </p:cNvPicPr>
          <p:nvPr/>
        </p:nvPicPr>
        <p:blipFill>
          <a:blip r:embed="rId2"/>
          <a:stretch>
            <a:fillRect/>
          </a:stretch>
        </p:blipFill>
        <p:spPr>
          <a:xfrm>
            <a:off x="1218032" y="4352932"/>
            <a:ext cx="6528489" cy="1961861"/>
          </a:xfrm>
          <a:prstGeom prst="rect">
            <a:avLst/>
          </a:prstGeom>
        </p:spPr>
      </p:pic>
    </p:spTree>
    <p:extLst>
      <p:ext uri="{BB962C8B-B14F-4D97-AF65-F5344CB8AC3E}">
        <p14:creationId xmlns:p14="http://schemas.microsoft.com/office/powerpoint/2010/main" val="427123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Boolean</a:t>
            </a:r>
            <a:endParaRPr lang="en-US" sz="2000" b="0" dirty="0"/>
          </a:p>
        </p:txBody>
      </p:sp>
      <p:sp>
        <p:nvSpPr>
          <p:cNvPr id="5" name="Content Placeholder 4"/>
          <p:cNvSpPr>
            <a:spLocks noGrp="1"/>
          </p:cNvSpPr>
          <p:nvPr>
            <p:ph sz="quarter" idx="13"/>
          </p:nvPr>
        </p:nvSpPr>
        <p:spPr>
          <a:xfrm>
            <a:off x="457200" y="1600201"/>
            <a:ext cx="8232775" cy="1948070"/>
          </a:xfrm>
        </p:spPr>
        <p:txBody>
          <a:bodyPr/>
          <a:lstStyle/>
          <a:p>
            <a:r>
              <a:rPr lang="en-US" altLang="en-US" sz="2000" dirty="0"/>
              <a:t>Why is type</a:t>
            </a:r>
            <a:r>
              <a:rPr lang="en-US" altLang="en-US" sz="2000" b="1" dirty="0"/>
              <a:t> boolean </a:t>
            </a:r>
            <a:r>
              <a:rPr lang="en-US" altLang="en-US" sz="2000" dirty="0"/>
              <a:t>useful?</a:t>
            </a:r>
          </a:p>
          <a:p>
            <a:pPr marL="736600" lvl="1"/>
            <a:r>
              <a:rPr lang="en-US" altLang="en-US" sz="2000" dirty="0"/>
              <a:t>Can capture a complex logical test result and use it later</a:t>
            </a:r>
          </a:p>
          <a:p>
            <a:pPr marL="736600" lvl="1"/>
            <a:r>
              <a:rPr lang="en-US" altLang="en-US" sz="2000" dirty="0"/>
              <a:t>Can write a method that does a complex test and returns it</a:t>
            </a:r>
          </a:p>
          <a:p>
            <a:pPr marL="736600" lvl="1"/>
            <a:r>
              <a:rPr lang="en-US" altLang="en-US" sz="2000" dirty="0"/>
              <a:t>Makes code more readable</a:t>
            </a:r>
          </a:p>
          <a:p>
            <a:pPr marL="736600" lvl="1"/>
            <a:r>
              <a:rPr lang="en-US" altLang="en-US" sz="2000" dirty="0"/>
              <a:t>Can pass around the result of a logical test (as param/return)</a:t>
            </a:r>
          </a:p>
        </p:txBody>
      </p:sp>
      <p:pic>
        <p:nvPicPr>
          <p:cNvPr id="3" name="Picture 3" descr="Computer code has 8 lines. The lines read as follows. Line 1. boolean good Age equals age right angle bracket equals 12 ampersand ampersand age left angle bracket 29 semicolon. Line 2. boolean good Height equals height right angle bracket equals 78 ampersand ampersand height left angle bracket 84 semicolon. Line 3. boolean rich equals salary right angle bracket equals 100000.0 semicolon. Line 4. if left parenthesis left parenthesis good Age ampersand ampersand good Height right parenthesis double pipe rich right parenthesis left brace. Line 5, indented once. System period out period print l n left parenthesis double quote Okay comma let's go out exclamation point double quote right parenthesis semicolon. Line 6. right brace else left brace. Line 7, indented once. System period out period print l n left parenthesis double quote It's not you comma it's me, ellipsis. double quote right parenthesis semicolon. Line 8. right brace."/>
          <p:cNvPicPr>
            <a:picLocks noChangeAspect="1"/>
          </p:cNvPicPr>
          <p:nvPr/>
        </p:nvPicPr>
        <p:blipFill>
          <a:blip r:embed="rId2"/>
          <a:stretch>
            <a:fillRect/>
          </a:stretch>
        </p:blipFill>
        <p:spPr>
          <a:xfrm>
            <a:off x="866709" y="3691714"/>
            <a:ext cx="7820091" cy="2269815"/>
          </a:xfrm>
          <a:prstGeom prst="rect">
            <a:avLst/>
          </a:prstGeom>
        </p:spPr>
      </p:pic>
    </p:spTree>
    <p:extLst>
      <p:ext uri="{BB962C8B-B14F-4D97-AF65-F5344CB8AC3E}">
        <p14:creationId xmlns:p14="http://schemas.microsoft.com/office/powerpoint/2010/main" val="12230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Boolean</a:t>
            </a:r>
            <a:endParaRPr lang="en-US" sz="2000" b="0" dirty="0"/>
          </a:p>
        </p:txBody>
      </p:sp>
      <p:pic>
        <p:nvPicPr>
          <p:cNvPr id="5" name="Picture 2" descr="Computer code has 13 lines. The lines read as follows. Line 1. public static boolean is Prime left parenthesis I n t, n right parenthesis left brace. Line 2, indented once. I n t factors equals 0 semicolon. Line 3, indented once. for left parenthesis I n t, i equals 1 semicolon i left angle bracket equals n semicolon i plus plus right parenthesis left brace. Line 4, indented twice. if left parenthesis n percent i equals equals 0 right parenthesis left brace. Line 5, indented 3 times. factors plus plus semicolon. Line 6, indented twice. right brace. Line 7, indented once. right brace. Line 8, indented once. if left parenthesis factors equals equals 2 right parenthesis left brace. Line 9, indented twice. return true semicolon. Line 10, indented once. right brace else left brace. Line 11, indented twice. return false semicolon. Line 12, indented once. right brace. Line 13. right brace."/>
          <p:cNvPicPr>
            <a:picLocks noChangeAspect="1"/>
          </p:cNvPicPr>
          <p:nvPr/>
        </p:nvPicPr>
        <p:blipFill>
          <a:blip r:embed="rId2"/>
          <a:stretch>
            <a:fillRect/>
          </a:stretch>
        </p:blipFill>
        <p:spPr>
          <a:xfrm>
            <a:off x="2421238" y="1712966"/>
            <a:ext cx="4301523" cy="2747857"/>
          </a:xfrm>
          <a:prstGeom prst="rect">
            <a:avLst/>
          </a:prstGeom>
        </p:spPr>
      </p:pic>
      <p:sp>
        <p:nvSpPr>
          <p:cNvPr id="3" name="Content Placeholder 3"/>
          <p:cNvSpPr>
            <a:spLocks noGrp="1"/>
          </p:cNvSpPr>
          <p:nvPr>
            <p:ph sz="quarter" idx="13"/>
          </p:nvPr>
        </p:nvSpPr>
        <p:spPr>
          <a:xfrm>
            <a:off x="457200" y="4595924"/>
            <a:ext cx="8232775" cy="468985"/>
          </a:xfrm>
        </p:spPr>
        <p:txBody>
          <a:bodyPr/>
          <a:lstStyle/>
          <a:p>
            <a:r>
              <a:rPr lang="en-US" altLang="en-US" dirty="0"/>
              <a:t>Calls to methods returning </a:t>
            </a:r>
            <a:r>
              <a:rPr lang="en-US" altLang="en-US" b="1" dirty="0"/>
              <a:t>boolean</a:t>
            </a:r>
            <a:r>
              <a:rPr lang="en-US" altLang="en-US" dirty="0"/>
              <a:t> can be used as tests:</a:t>
            </a:r>
          </a:p>
        </p:txBody>
      </p:sp>
      <p:pic>
        <p:nvPicPr>
          <p:cNvPr id="6" name="Picture 4" descr="Computer code has 3 lines. The lines read as follows. Line 1. If left parenthesis is prime left parenthesis 57 right parenthesis right parenthesis left brace. Line 2. Unspecified. Line 3. Right brace. "/>
          <p:cNvPicPr>
            <a:picLocks noChangeAspect="1"/>
          </p:cNvPicPr>
          <p:nvPr/>
        </p:nvPicPr>
        <p:blipFill>
          <a:blip r:embed="rId3"/>
          <a:stretch>
            <a:fillRect/>
          </a:stretch>
        </p:blipFill>
        <p:spPr>
          <a:xfrm>
            <a:off x="3098298" y="5457603"/>
            <a:ext cx="2947401" cy="943528"/>
          </a:xfrm>
          <a:prstGeom prst="rect">
            <a:avLst/>
          </a:prstGeom>
        </p:spPr>
      </p:pic>
    </p:spTree>
    <p:extLst>
      <p:ext uri="{BB962C8B-B14F-4D97-AF65-F5344CB8AC3E}">
        <p14:creationId xmlns:p14="http://schemas.microsoft.com/office/powerpoint/2010/main" val="69508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Question</a:t>
            </a:r>
            <a:endParaRPr lang="en-US" sz="2000" b="0" dirty="0"/>
          </a:p>
        </p:txBody>
      </p:sp>
      <p:sp>
        <p:nvSpPr>
          <p:cNvPr id="5" name="Content Placeholder 4"/>
          <p:cNvSpPr>
            <a:spLocks noGrp="1"/>
          </p:cNvSpPr>
          <p:nvPr>
            <p:ph sz="quarter" idx="13"/>
          </p:nvPr>
        </p:nvSpPr>
        <p:spPr>
          <a:xfrm>
            <a:off x="457200" y="1600201"/>
            <a:ext cx="8232775" cy="914400"/>
          </a:xfrm>
        </p:spPr>
        <p:txBody>
          <a:bodyPr/>
          <a:lstStyle/>
          <a:p>
            <a:r>
              <a:rPr lang="en-US" altLang="en-US" dirty="0"/>
              <a:t>Improve our “rhyme” / “alliterate” program to use boolean methods to test for rhyming and alliteration.</a:t>
            </a:r>
            <a:endParaRPr lang="en-US" altLang="en-US" sz="1100" dirty="0"/>
          </a:p>
        </p:txBody>
      </p:sp>
      <p:pic>
        <p:nvPicPr>
          <p:cNvPr id="3" name="Picture 3" descr="Computer code output has 3 lines. The lines read as follows. Line 1. Type two words colon bare blare. Line 2. They rhyme exclamation point. Line 3. They alliterate exclamation point."/>
          <p:cNvPicPr>
            <a:picLocks noChangeAspect="1"/>
          </p:cNvPicPr>
          <p:nvPr/>
        </p:nvPicPr>
        <p:blipFill>
          <a:blip r:embed="rId2"/>
          <a:stretch>
            <a:fillRect/>
          </a:stretch>
        </p:blipFill>
        <p:spPr>
          <a:xfrm>
            <a:off x="1990725" y="2802152"/>
            <a:ext cx="5162550" cy="1123950"/>
          </a:xfrm>
          <a:prstGeom prst="rect">
            <a:avLst/>
          </a:prstGeom>
        </p:spPr>
      </p:pic>
    </p:spTree>
    <p:extLst>
      <p:ext uri="{BB962C8B-B14F-4D97-AF65-F5344CB8AC3E}">
        <p14:creationId xmlns:p14="http://schemas.microsoft.com/office/powerpoint/2010/main" val="102580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Answer</a:t>
            </a:r>
          </a:p>
        </p:txBody>
      </p:sp>
      <p:pic>
        <p:nvPicPr>
          <p:cNvPr id="4" name="Picture 2" descr="Computer code has 23 lines. The lines read as follows. Line 1. if left parenthesis rhyme left parenthesis word1 comma word 2 right parenthesis right parenthesis left brace. Line 2, indented once. System period out period print l n left parenthesis double quote They rhyme exclamation point double quote right parenthesis semicolon. Line 3. right brace. Line 4. if left parenthesis alliterate left parenthesis word1 comma word 2 right parenthesis right parenthesis left brace. Line 5, indented once. System period out period print l n left parenthesis double quote They alliterate exclamation point double quote right parenthesis semicolon. Line 6. right brace. Line 7. Unspecified. Line 8. forward slash forward slash Returns true if s 1 and s 2 end with the same two letters period. Line 9. public static boolean rhyme left parenthesis String s 1 comma String s 2 right parenthesis left brace. Line 10, indented once. if left parenthesis s 2 period length left parenthesis right parenthesis right angle bracket equals 2 ampersand ampersand s 1 period ends With left parenthesis s 2 period substring left parenthesis s 2 period length left parenthesis right parenthesis minus 2 right parenthesis right parenthesis right parenthesis left brace. Line 11, indented twice. return true semicolon. Line 12, indented once. right brace else left brace. Line 13, indented twice. return false semicolon. Line 14, indented once. right brace. Line 15. right brace. Line 16, indented once. forward slash forward slash Returns true if s 1 and s 2 start with the same letter period. Line 17, indented once. public static boolean alliterate left parenthesis String s 1 comma String s 2 right parenthesis left brace. Line 18, indented twice. if left parenthesis s 1 period starts With left parenthesis s 2 period substring left parenthesis 0 comma 1 right parenthesis right parenthesis right parenthesis left brace. Line 19, indented 3 times. return true semicolon. Line 20, indented twice. right brace else left brace. Line 21, indented 3 times. return false semicolon. Line 22, indented twice. right brace. Line 23, indented once. right brace."/>
          <p:cNvPicPr>
            <a:picLocks noChangeAspect="1"/>
          </p:cNvPicPr>
          <p:nvPr/>
        </p:nvPicPr>
        <p:blipFill>
          <a:blip r:embed="rId2"/>
          <a:stretch>
            <a:fillRect/>
          </a:stretch>
        </p:blipFill>
        <p:spPr>
          <a:xfrm>
            <a:off x="1004047" y="1612491"/>
            <a:ext cx="7135906" cy="4645422"/>
          </a:xfrm>
          <a:prstGeom prst="rect">
            <a:avLst/>
          </a:prstGeom>
        </p:spPr>
      </p:pic>
    </p:spTree>
    <p:extLst>
      <p:ext uri="{BB962C8B-B14F-4D97-AF65-F5344CB8AC3E}">
        <p14:creationId xmlns:p14="http://schemas.microsoft.com/office/powerpoint/2010/main" val="352782100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5819</TotalTime>
  <Words>1296</Words>
  <Application>Microsoft Office PowerPoint</Application>
  <PresentationFormat>On-screen Show (4:3)</PresentationFormat>
  <Paragraphs>162</Paragraphs>
  <Slides>30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Courier New</vt:lpstr>
      <vt:lpstr>Noto Sans Symbols</vt:lpstr>
      <vt:lpstr>Tahoma</vt:lpstr>
      <vt:lpstr>Times New Roman</vt:lpstr>
      <vt:lpstr>Verdana</vt:lpstr>
      <vt:lpstr>Wingdings 2</vt:lpstr>
      <vt:lpstr>508 Lecture</vt:lpstr>
      <vt:lpstr>Equation</vt:lpstr>
      <vt:lpstr>Building Java Programs</vt:lpstr>
      <vt:lpstr>Type Boolean </vt:lpstr>
      <vt:lpstr>Methods that are Tests</vt:lpstr>
      <vt:lpstr>String Test Methods</vt:lpstr>
      <vt:lpstr>Type Boolean</vt:lpstr>
      <vt:lpstr>Using Boolean</vt:lpstr>
      <vt:lpstr>Returning Boolean</vt:lpstr>
      <vt:lpstr>Boolean Question</vt:lpstr>
      <vt:lpstr>Boolean Answer</vt:lpstr>
      <vt:lpstr>In-Class Assignment 1, Part 1</vt:lpstr>
      <vt:lpstr>“Boolean Zen”, part 1</vt:lpstr>
      <vt:lpstr>“Boolean Zen”, part 2</vt:lpstr>
      <vt:lpstr>Solution w/ Boolean var</vt:lpstr>
      <vt:lpstr>Solution w/ “Boolean Zen”</vt:lpstr>
      <vt:lpstr>“Boolean Zen” Template</vt:lpstr>
      <vt:lpstr>Improved isPrime Method</vt:lpstr>
      <vt:lpstr>Boolean Zen Answer</vt:lpstr>
      <vt:lpstr>“Short-circuit” Evaluation</vt:lpstr>
      <vt:lpstr>De Morgan’s Law</vt:lpstr>
      <vt:lpstr>Boolean Practice Questions</vt:lpstr>
      <vt:lpstr>Boolean Practice Answers</vt:lpstr>
      <vt:lpstr>In-Class Assignment 1, Part 2</vt:lpstr>
      <vt:lpstr>User Errors </vt:lpstr>
      <vt:lpstr>Guard Against Users Who Don’t Get It</vt:lpstr>
      <vt:lpstr>Sample program with input failures</vt:lpstr>
      <vt:lpstr>hasNextInt() method</vt:lpstr>
      <vt:lpstr>Example of hasNextInt() method</vt:lpstr>
      <vt:lpstr>Can also add check for minimum value</vt:lpstr>
      <vt:lpstr>In-Class Assignment 1, Part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kmuldrow</cp:lastModifiedBy>
  <cp:revision>439</cp:revision>
  <dcterms:modified xsi:type="dcterms:W3CDTF">2018-11-03T20:39:37Z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