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handoutMasterIdLst>
    <p:handoutMasterId r:id="rId16"/>
  </p:handoutMasterIdLst>
  <p:sldIdLst>
    <p:sldId id="407" r:id="rId2"/>
    <p:sldId id="525" r:id="rId3"/>
    <p:sldId id="526" r:id="rId4"/>
    <p:sldId id="527" r:id="rId5"/>
    <p:sldId id="528" r:id="rId6"/>
    <p:sldId id="529" r:id="rId7"/>
    <p:sldId id="536" r:id="rId8"/>
    <p:sldId id="531" r:id="rId9"/>
    <p:sldId id="532" r:id="rId10"/>
    <p:sldId id="533" r:id="rId11"/>
    <p:sldId id="534" r:id="rId12"/>
    <p:sldId id="539" r:id="rId13"/>
    <p:sldId id="535"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86395" autoAdjust="0"/>
  </p:normalViewPr>
  <p:slideViewPr>
    <p:cSldViewPr snapToGrid="0" snapToObjects="1">
      <p:cViewPr varScale="1">
        <p:scale>
          <a:sx n="99" d="100"/>
          <a:sy n="99" d="100"/>
        </p:scale>
        <p:origin x="1566" y="108"/>
      </p:cViewPr>
      <p:guideLst>
        <p:guide orient="horz" pos="2160"/>
        <p:guide pos="2880"/>
      </p:guideLst>
    </p:cSldViewPr>
  </p:slideViewPr>
  <p:outlineViewPr>
    <p:cViewPr>
      <p:scale>
        <a:sx n="33" d="100"/>
        <a:sy n="33" d="100"/>
      </p:scale>
      <p:origin x="0" y="-495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4/24/2019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4589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13</a:t>
            </a:fld>
            <a:endParaRPr lang="en-US" dirty="0"/>
          </a:p>
        </p:txBody>
      </p:sp>
    </p:spTree>
    <p:extLst>
      <p:ext uri="{BB962C8B-B14F-4D97-AF65-F5344CB8AC3E}">
        <p14:creationId xmlns:p14="http://schemas.microsoft.com/office/powerpoint/2010/main" val="3951303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
        <p:nvSpPr>
          <p:cNvPr id="3" name="Content Placeholder 2"/>
          <p:cNvSpPr>
            <a:spLocks noGrp="1"/>
          </p:cNvSpPr>
          <p:nvPr>
            <p:ph sz="quarter" idx="13"/>
          </p:nvPr>
        </p:nvSpPr>
        <p:spPr>
          <a:xfrm>
            <a:off x="457200" y="1600200"/>
            <a:ext cx="8232775" cy="452596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143362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1425011"/>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4"/>
          </p:nvPr>
        </p:nvSpPr>
        <p:spPr>
          <a:xfrm>
            <a:off x="457200" y="3291882"/>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1329024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1425011"/>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4"/>
          </p:nvPr>
        </p:nvSpPr>
        <p:spPr>
          <a:xfrm>
            <a:off x="457200" y="3291882"/>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quarter" idx="15"/>
          </p:nvPr>
        </p:nvSpPr>
        <p:spPr>
          <a:xfrm>
            <a:off x="454025" y="4437866"/>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1867783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1425011"/>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4"/>
          </p:nvPr>
        </p:nvSpPr>
        <p:spPr>
          <a:xfrm>
            <a:off x="454024" y="3122453"/>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quarter" idx="15"/>
          </p:nvPr>
        </p:nvSpPr>
        <p:spPr>
          <a:xfrm>
            <a:off x="457200" y="4250997"/>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
        <p:nvSpPr>
          <p:cNvPr id="11" name="Content Placeholder 2"/>
          <p:cNvSpPr>
            <a:spLocks noGrp="1"/>
          </p:cNvSpPr>
          <p:nvPr>
            <p:ph sz="quarter" idx="16"/>
          </p:nvPr>
        </p:nvSpPr>
        <p:spPr>
          <a:xfrm>
            <a:off x="454023" y="4448398"/>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6084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43369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14"/>
          </p:nvPr>
        </p:nvSpPr>
        <p:spPr>
          <a:xfrm>
            <a:off x="457200" y="2162175"/>
            <a:ext cx="8305800" cy="43497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p:cNvSpPr>
            <a:spLocks noGrp="1"/>
          </p:cNvSpPr>
          <p:nvPr>
            <p:ph sz="quarter" idx="15"/>
          </p:nvPr>
        </p:nvSpPr>
        <p:spPr>
          <a:xfrm>
            <a:off x="457200" y="2725738"/>
            <a:ext cx="8305800" cy="436562"/>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16"/>
          </p:nvPr>
        </p:nvSpPr>
        <p:spPr>
          <a:xfrm>
            <a:off x="457200" y="3338513"/>
            <a:ext cx="8396288" cy="455612"/>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6"/>
          <p:cNvSpPr>
            <a:spLocks noGrp="1"/>
          </p:cNvSpPr>
          <p:nvPr>
            <p:ph sz="quarter" idx="17"/>
          </p:nvPr>
        </p:nvSpPr>
        <p:spPr>
          <a:xfrm>
            <a:off x="457200" y="3900488"/>
            <a:ext cx="8396288" cy="42227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7"/>
          <p:cNvSpPr>
            <a:spLocks noGrp="1"/>
          </p:cNvSpPr>
          <p:nvPr>
            <p:ph sz="quarter" idx="18"/>
          </p:nvPr>
        </p:nvSpPr>
        <p:spPr>
          <a:xfrm>
            <a:off x="457200" y="4464050"/>
            <a:ext cx="8396288" cy="355600"/>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8"/>
          <p:cNvSpPr>
            <a:spLocks noGrp="1"/>
          </p:cNvSpPr>
          <p:nvPr>
            <p:ph sz="quarter" idx="19"/>
          </p:nvPr>
        </p:nvSpPr>
        <p:spPr>
          <a:xfrm>
            <a:off x="457200" y="4975225"/>
            <a:ext cx="8396288" cy="357188"/>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457200" y="5540375"/>
            <a:ext cx="8464550" cy="39211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1821545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2989016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4091488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2">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4" r:id="rId2"/>
    <p:sldLayoutId id="2147483665" r:id="rId3"/>
    <p:sldLayoutId id="2147483674" r:id="rId4"/>
    <p:sldLayoutId id="2147483660" r:id="rId5"/>
    <p:sldLayoutId id="2147483651" r:id="rId6"/>
    <p:sldLayoutId id="2147483653" r:id="rId7"/>
    <p:sldLayoutId id="2147483670"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descr="Building Java Programs Fourth Edition by Reges and Stepp."/>
          <p:cNvSpPr txBox="1">
            <a:spLocks noGrp="1"/>
          </p:cNvSpPr>
          <p:nvPr>
            <p:ph type="title"/>
          </p:nvPr>
        </p:nvSpPr>
        <p:spPr>
          <a:xfrm>
            <a:off x="457200" y="215371"/>
            <a:ext cx="8229600" cy="520125"/>
          </a:xfrm>
          <a:prstGeom prst="rect">
            <a:avLst/>
          </a:prstGeom>
          <a:noFill/>
          <a:ln>
            <a:noFill/>
          </a:ln>
        </p:spPr>
        <p:txBody>
          <a:bodyPr lIns="0" tIns="0" rIns="0" bIns="0" anchor="t" anchorCtr="0">
            <a:noAutofit/>
          </a:bodyPr>
          <a:lstStyle/>
          <a:p>
            <a:pPr lvl="0">
              <a:buSzPct val="25000"/>
            </a:pPr>
            <a:r>
              <a:rPr lang="en-US" dirty="0"/>
              <a:t>Building Java Programs</a:t>
            </a:r>
          </a:p>
        </p:txBody>
      </p:sp>
      <p:sp>
        <p:nvSpPr>
          <p:cNvPr id="196" name="Text Placeholder 2"/>
          <p:cNvSpPr txBox="1">
            <a:spLocks noGrp="1"/>
          </p:cNvSpPr>
          <p:nvPr>
            <p:ph type="body" idx="1"/>
          </p:nvPr>
        </p:nvSpPr>
        <p:spPr>
          <a:xfrm>
            <a:off x="457200" y="826368"/>
            <a:ext cx="8229600" cy="478970"/>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dirty="0"/>
              <a:t>Fourth</a:t>
            </a:r>
            <a:r>
              <a:rPr lang="en-US" sz="2000" b="0" i="0" u="none" strike="noStrike" cap="none" dirty="0">
                <a:solidFill>
                  <a:srgbClr val="007FA3"/>
                </a:solidFill>
                <a:ea typeface="Arial"/>
                <a:cs typeface="Arial"/>
                <a:sym typeface="Arial"/>
              </a:rPr>
              <a:t> Edition</a:t>
            </a:r>
          </a:p>
        </p:txBody>
      </p:sp>
      <p:sp>
        <p:nvSpPr>
          <p:cNvPr id="198" name="Text Placeholder 3"/>
          <p:cNvSpPr txBox="1">
            <a:spLocks noGrp="1"/>
          </p:cNvSpPr>
          <p:nvPr>
            <p:ph type="body" idx="2"/>
          </p:nvPr>
        </p:nvSpPr>
        <p:spPr>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a:t>
            </a:r>
            <a:r>
              <a:rPr lang="en-US" dirty="0"/>
              <a:t>5, Sections 5.4 and 5.5</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xfrm>
            <a:off x="5029200" y="3220278"/>
            <a:ext cx="3657600" cy="1182757"/>
          </a:xfrm>
          <a:prstGeom prst="rect">
            <a:avLst/>
          </a:prstGeom>
          <a:noFill/>
          <a:ln>
            <a:noFill/>
          </a:ln>
        </p:spPr>
        <p:txBody>
          <a:bodyPr lIns="0" tIns="0" rIns="0" bIns="0" anchor="t" anchorCtr="0">
            <a:noAutofit/>
          </a:bodyPr>
          <a:lstStyle/>
          <a:p>
            <a:r>
              <a:rPr lang="en-US" altLang="en-US" dirty="0"/>
              <a:t>Program Logic and Indefinite Loops</a:t>
            </a:r>
          </a:p>
        </p:txBody>
      </p:sp>
      <p:pic>
        <p:nvPicPr>
          <p:cNvPr id="8" name="Picture 5" descr="Front Cover: Building Java Programs Fourth Edition by Reges and Stepp."/>
          <p:cNvPicPr preferRelativeResize="0"/>
          <p:nvPr/>
        </p:nvPicPr>
        <p:blipFill>
          <a:blip r:embed="rId3">
            <a:extLst>
              <a:ext uri="{28A0092B-C50C-407E-A947-70E740481C1C}">
                <a14:useLocalDpi xmlns:a14="http://schemas.microsoft.com/office/drawing/2010/main" val="0"/>
              </a:ext>
            </a:extLst>
          </a:blip>
          <a:stretch>
            <a:fillRect/>
          </a:stretch>
        </p:blipFill>
        <p:spPr>
          <a:xfrm>
            <a:off x="900308" y="1600200"/>
            <a:ext cx="3506490" cy="4578192"/>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algn="r"/>
            <a:r>
              <a:rPr lang="en-US" altLang="en-US" sz="1200" dirty="0">
                <a:latin typeface="Verdana"/>
                <a:ea typeface="Verdana" panose="020B0604030504040204" pitchFamily="34" charset="0"/>
                <a:cs typeface="Verdana" panose="020B0604030504040204" pitchFamily="34" charset="0"/>
              </a:rPr>
              <a:t>Copyright © 2017, 2014, 2011 Pearson Education, Inc. All Rights Reserved</a:t>
            </a:r>
            <a:endParaRPr lang="en-US" sz="1200" dirty="0"/>
          </a:p>
        </p:txBody>
      </p:sp>
    </p:spTree>
    <p:extLst>
      <p:ext uri="{BB962C8B-B14F-4D97-AF65-F5344CB8AC3E}">
        <p14:creationId xmlns:p14="http://schemas.microsoft.com/office/powerpoint/2010/main" val="7985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Assertion Example 2</a:t>
            </a:r>
            <a:endParaRPr lang="en-US" dirty="0"/>
          </a:p>
        </p:txBody>
      </p:sp>
      <p:pic>
        <p:nvPicPr>
          <p:cNvPr id="5" name="Picture 2" descr="Computer code has 18 lines. The lines read as follows. Line 1. public static I n t mystery left parenthesis Scanner console right parenthesis left brace. Line 2, indented once. I n t prey equals 0 semicolon. Line 3, indented once. I n t count equals 0 semicolon. Line 4, indented once. I n t next equals console period next I n t left parenthesis right parenthesis semicolon. Line 5, indented once. forward slash forward slash Point A. Line 6, indented once. while left parenthesis next exclamation point equals 0 right parenthesis left brace. Line 7, indented twice. forward slash forward slash Point B. Line 8, indented twice. if left parenthesis next equals equals p r e v right parenthesis left brace. Line 9, indented 3 times. forward slash forward slash Point C. Line 10, indented 3 times. count plus plus semicolon. Line 11, indented twice. right brace. Line 12, indented twice. P r e v equals next semicolon. Line 13, indented twice. next equals console period next I n t left parenthesis right parenthesis semicolon. Line 14, indented twice. forward slash forward slash Point D. Line 15, indented once. right brace. Line 16, indented once. forward slash forward slash Point E. Line 17, indented once. return count semicolon. Line 18. right brace."/>
          <p:cNvPicPr>
            <a:picLocks noChangeAspect="1"/>
          </p:cNvPicPr>
          <p:nvPr/>
        </p:nvPicPr>
        <p:blipFill>
          <a:blip r:embed="rId2"/>
          <a:stretch>
            <a:fillRect/>
          </a:stretch>
        </p:blipFill>
        <p:spPr>
          <a:xfrm>
            <a:off x="465640" y="1611051"/>
            <a:ext cx="4477296" cy="4200493"/>
          </a:xfrm>
          <a:prstGeom prst="rect">
            <a:avLst/>
          </a:prstGeom>
        </p:spPr>
      </p:pic>
      <p:sp>
        <p:nvSpPr>
          <p:cNvPr id="4" name="Content Placeholder 3"/>
          <p:cNvSpPr>
            <a:spLocks noGrp="1"/>
          </p:cNvSpPr>
          <p:nvPr>
            <p:ph sz="quarter" idx="13"/>
          </p:nvPr>
        </p:nvSpPr>
        <p:spPr>
          <a:xfrm>
            <a:off x="5098774" y="1600200"/>
            <a:ext cx="3591201" cy="2295939"/>
          </a:xfrm>
        </p:spPr>
        <p:txBody>
          <a:bodyPr/>
          <a:lstStyle/>
          <a:p>
            <a:pPr marL="0" indent="0">
              <a:buNone/>
            </a:pPr>
            <a:r>
              <a:rPr lang="en-US" altLang="en-US" dirty="0">
                <a:cs typeface="Times New Roman" panose="02020603050405020304" pitchFamily="18" charset="0"/>
              </a:rPr>
              <a:t>Which of the following assertions are true at which point(s) in the code? Choose ALWAYS, NEVER, or SOMETIMES.</a:t>
            </a:r>
          </a:p>
        </p:txBody>
      </p:sp>
      <p:graphicFrame>
        <p:nvGraphicFramePr>
          <p:cNvPr id="7" name="Table 4"/>
          <p:cNvGraphicFramePr>
            <a:graphicFrameLocks noGrp="1"/>
          </p:cNvGraphicFramePr>
          <p:nvPr>
            <p:extLst>
              <p:ext uri="{D42A27DB-BD31-4B8C-83A1-F6EECF244321}">
                <p14:modId xmlns:p14="http://schemas.microsoft.com/office/powerpoint/2010/main" val="3308998148"/>
              </p:ext>
            </p:extLst>
          </p:nvPr>
        </p:nvGraphicFramePr>
        <p:xfrm>
          <a:off x="4160735" y="4183689"/>
          <a:ext cx="4526065" cy="2000689"/>
        </p:xfrm>
        <a:graphic>
          <a:graphicData uri="http://schemas.openxmlformats.org/drawingml/2006/table">
            <a:tbl>
              <a:tblPr firstRow="1"/>
              <a:tblGrid>
                <a:gridCol w="894741">
                  <a:extLst>
                    <a:ext uri="{9D8B030D-6E8A-4147-A177-3AD203B41FA5}">
                      <a16:colId xmlns:a16="http://schemas.microsoft.com/office/drawing/2014/main" val="132411160"/>
                    </a:ext>
                  </a:extLst>
                </a:gridCol>
                <a:gridCol w="1107261">
                  <a:extLst>
                    <a:ext uri="{9D8B030D-6E8A-4147-A177-3AD203B41FA5}">
                      <a16:colId xmlns:a16="http://schemas.microsoft.com/office/drawing/2014/main" val="533688836"/>
                    </a:ext>
                  </a:extLst>
                </a:gridCol>
                <a:gridCol w="1107262">
                  <a:extLst>
                    <a:ext uri="{9D8B030D-6E8A-4147-A177-3AD203B41FA5}">
                      <a16:colId xmlns:a16="http://schemas.microsoft.com/office/drawing/2014/main" val="3899683396"/>
                    </a:ext>
                  </a:extLst>
                </a:gridCol>
                <a:gridCol w="1416801">
                  <a:extLst>
                    <a:ext uri="{9D8B030D-6E8A-4147-A177-3AD203B41FA5}">
                      <a16:colId xmlns:a16="http://schemas.microsoft.com/office/drawing/2014/main" val="1939705960"/>
                    </a:ext>
                  </a:extLst>
                </a:gridCol>
              </a:tblGrid>
              <a:tr h="26737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bg1"/>
                          </a:solidFill>
                          <a:effectLst/>
                          <a:latin typeface="+mn-lt"/>
                          <a:cs typeface="Times New Roman" panose="02020603050405020304" pitchFamily="18" charset="0"/>
                        </a:rPr>
                        <a:t>blank</a:t>
                      </a:r>
                    </a:p>
                  </a:txBody>
                  <a:tcPr marL="79744" marR="79744" marT="39872" marB="3987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next==0</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prev==0</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next==prev</a:t>
                      </a:r>
                    </a:p>
                  </a:txBody>
                  <a:tcPr marL="79744" marR="79744" marT="39872" marB="3987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19849124"/>
                  </a:ext>
                </a:extLst>
              </a:tr>
              <a:tr h="351647">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Point A</a:t>
                      </a:r>
                    </a:p>
                  </a:txBody>
                  <a:tcPr marL="79744" marR="79744" marT="39872" marB="3987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SOMETIMES</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defRPr/>
                      </a:pPr>
                      <a:r>
                        <a:rPr kumimoji="0" lang="en-US" altLang="en-US" sz="1200" b="0" i="0" u="none" strike="noStrike" cap="none" normalizeH="0" baseline="0" dirty="0">
                          <a:ln>
                            <a:noFill/>
                          </a:ln>
                          <a:solidFill>
                            <a:schemeClr val="tx1"/>
                          </a:solidFill>
                          <a:effectLst/>
                          <a:latin typeface="Tahoma" panose="020B0604030504040204" pitchFamily="34" charset="0"/>
                          <a:ea typeface="+mn-ea"/>
                          <a:cs typeface="Times New Roman" panose="02020603050405020304" pitchFamily="18" charset="0"/>
                          <a:sym typeface="Arial"/>
                        </a:rPr>
                        <a:t>ALWAYS</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Tahoma" panose="020B0604030504040204" pitchFamily="34" charset="0"/>
                          <a:ea typeface="+mn-ea"/>
                          <a:cs typeface="Times New Roman" panose="02020603050405020304" pitchFamily="18" charset="0"/>
                          <a:sym typeface="Arial"/>
                        </a:rPr>
                        <a:t>SOMETIMES</a:t>
                      </a:r>
                    </a:p>
                  </a:txBody>
                  <a:tcPr marL="79744" marR="79744" marT="39872" marB="3987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25312646"/>
                  </a:ext>
                </a:extLst>
              </a:tr>
              <a:tr h="340572">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defRPr/>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Point B</a:t>
                      </a:r>
                    </a:p>
                  </a:txBody>
                  <a:tcPr marL="79744" marR="79744" marT="39872" marB="3987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NEVER</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SOMETIMES</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SOMETIMES</a:t>
                      </a:r>
                    </a:p>
                  </a:txBody>
                  <a:tcPr marL="79744" marR="79744" marT="39872" marB="3987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39978353"/>
                  </a:ext>
                </a:extLst>
              </a:tr>
              <a:tr h="343341">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defRPr/>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Point C</a:t>
                      </a:r>
                    </a:p>
                  </a:txBody>
                  <a:tcPr marL="79744" marR="79744" marT="39872" marB="3987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defRPr/>
                      </a:pPr>
                      <a:r>
                        <a:rPr kumimoji="0" lang="en-US" altLang="en-US" sz="1200" b="0" i="0" u="none" strike="noStrike" cap="none" normalizeH="0" baseline="0" dirty="0">
                          <a:ln>
                            <a:noFill/>
                          </a:ln>
                          <a:solidFill>
                            <a:schemeClr val="tx1"/>
                          </a:solidFill>
                          <a:effectLst/>
                          <a:latin typeface="Tahoma" panose="020B0604030504040204" pitchFamily="34" charset="0"/>
                          <a:ea typeface="+mn-ea"/>
                          <a:cs typeface="Times New Roman" panose="02020603050405020304" pitchFamily="18" charset="0"/>
                          <a:sym typeface="Arial"/>
                        </a:rPr>
                        <a:t>NEVER</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NEVER</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defRPr/>
                      </a:pPr>
                      <a:r>
                        <a:rPr kumimoji="0" lang="en-US" altLang="en-US" sz="1200" b="0" i="0" u="none" strike="noStrike" cap="none" normalizeH="0" baseline="0" dirty="0">
                          <a:ln>
                            <a:noFill/>
                          </a:ln>
                          <a:solidFill>
                            <a:schemeClr val="tx1"/>
                          </a:solidFill>
                          <a:effectLst/>
                          <a:latin typeface="Tahoma" panose="020B0604030504040204" pitchFamily="34" charset="0"/>
                          <a:ea typeface="+mn-ea"/>
                          <a:cs typeface="Times New Roman" panose="02020603050405020304" pitchFamily="18" charset="0"/>
                          <a:sym typeface="Arial"/>
                        </a:rPr>
                        <a:t>ALWAYS</a:t>
                      </a:r>
                    </a:p>
                  </a:txBody>
                  <a:tcPr marL="79744" marR="79744" marT="39872" marB="3987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26121593"/>
                  </a:ext>
                </a:extLst>
              </a:tr>
              <a:tr h="34887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defRPr/>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Point D</a:t>
                      </a:r>
                    </a:p>
                  </a:txBody>
                  <a:tcPr marL="79744" marR="79744" marT="39872" marB="3987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SOMETIMES</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Tahoma" panose="020B0604030504040204" pitchFamily="34" charset="0"/>
                          <a:ea typeface="+mn-ea"/>
                          <a:cs typeface="Times New Roman" panose="02020603050405020304" pitchFamily="18" charset="0"/>
                          <a:sym typeface="Arial"/>
                        </a:rPr>
                        <a:t>NEVER</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Tahoma" panose="020B0604030504040204" pitchFamily="34" charset="0"/>
                          <a:ea typeface="+mn-ea"/>
                          <a:cs typeface="Times New Roman" panose="02020603050405020304" pitchFamily="18" charset="0"/>
                          <a:sym typeface="Arial"/>
                        </a:rPr>
                        <a:t>SOMETIMES</a:t>
                      </a:r>
                    </a:p>
                  </a:txBody>
                  <a:tcPr marL="79744" marR="79744" marT="39872" marB="3987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19522936"/>
                  </a:ext>
                </a:extLst>
              </a:tr>
              <a:tr h="34887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defRPr/>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Point E</a:t>
                      </a:r>
                    </a:p>
                  </a:txBody>
                  <a:tcPr marL="79744" marR="79744" marT="39872" marB="3987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ALWAYS</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Tahoma" panose="020B0604030504040204" pitchFamily="34" charset="0"/>
                          <a:ea typeface="+mn-ea"/>
                          <a:cs typeface="Times New Roman" panose="02020603050405020304" pitchFamily="18" charset="0"/>
                          <a:sym typeface="Arial"/>
                        </a:rPr>
                        <a:t>SOMETIMES</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SOMETIMES</a:t>
                      </a:r>
                    </a:p>
                  </a:txBody>
                  <a:tcPr marL="79744" marR="79744" marT="39872" marB="3987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028029370"/>
                  </a:ext>
                </a:extLst>
              </a:tr>
            </a:tbl>
          </a:graphicData>
        </a:graphic>
      </p:graphicFrame>
    </p:spTree>
    <p:extLst>
      <p:ext uri="{BB962C8B-B14F-4D97-AF65-F5344CB8AC3E}">
        <p14:creationId xmlns:p14="http://schemas.microsoft.com/office/powerpoint/2010/main" val="3551165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Assertion Example 3</a:t>
            </a:r>
            <a:endParaRPr lang="en-US" dirty="0"/>
          </a:p>
        </p:txBody>
      </p:sp>
      <p:pic>
        <p:nvPicPr>
          <p:cNvPr id="4" name="Picture 3" descr="Computer code has 21 lines. The lines read as follows. Line 1. forward slash forward slash Assumes y right angle bracket equals period 0 comma and returns x y. Line 2. public static I n t p o w left parenthesis I n t, x comma I n t, y right parenthesis left brace. Line 3, indented once. I n t p r o d equals 1 semicolon. Line 4, indented once. forward slash forward slash Point A. Line 5, indented once. while left parenthesis y right angle bracket 0 right parenthesis left brace. Line 6, indented twice. forward slash forward slash Point B. Line 7, indented twice. if left parenthesis y percent 2 equals equals 0 right parenthesis left brace. Line 8, indented 3 times. forward slash forward slash Point C. Line 9, indented 3 times. x equals x asterisk x semicolon. Line 10, indented 3 times. y equals y forward slash 2 semicolon. Line 11, indented 3 times. forward slash forward slash Point D. Line 12, indented twice. right brace else left brace. Line 13, indented 3 times. forward slash forward slash Point E. Line 14, indented 3 times. P r o d equals p r o d asterisk x semicolon. Line 15, indented 3 times. y minus minus semicolon. Line 16, indented 3 times. forward slash forward slash Point F. Line 17, indented twice. right brace. Line 18, indented once. right brace. Line 19, indented once. forward slash forward slash Point G. Line 20, indented once. return p r o d semicolon. Line 21. right brace."/>
          <p:cNvPicPr>
            <a:picLocks noChangeAspect="1"/>
          </p:cNvPicPr>
          <p:nvPr/>
        </p:nvPicPr>
        <p:blipFill>
          <a:blip r:embed="rId3"/>
          <a:stretch>
            <a:fillRect/>
          </a:stretch>
        </p:blipFill>
        <p:spPr>
          <a:xfrm>
            <a:off x="469836" y="1609165"/>
            <a:ext cx="4464805" cy="4415117"/>
          </a:xfrm>
          <a:prstGeom prst="rect">
            <a:avLst/>
          </a:prstGeom>
        </p:spPr>
      </p:pic>
      <p:sp>
        <p:nvSpPr>
          <p:cNvPr id="7" name="Content Placeholder 6"/>
          <p:cNvSpPr>
            <a:spLocks noGrp="1"/>
          </p:cNvSpPr>
          <p:nvPr>
            <p:ph sz="quarter" idx="13"/>
          </p:nvPr>
        </p:nvSpPr>
        <p:spPr>
          <a:xfrm>
            <a:off x="5110994" y="1600201"/>
            <a:ext cx="3578981" cy="1669773"/>
          </a:xfrm>
        </p:spPr>
        <p:txBody>
          <a:bodyPr/>
          <a:lstStyle/>
          <a:p>
            <a:pPr marL="0" indent="0">
              <a:buNone/>
            </a:pPr>
            <a:r>
              <a:rPr lang="en-US" altLang="en-US" sz="2000" dirty="0">
                <a:cs typeface="Times New Roman" panose="02020603050405020304" pitchFamily="18" charset="0"/>
              </a:rPr>
              <a:t>Which of the following assertions are true at which point(s) in the code? Choose ALWAYS, NEVER, or SOMETIMES.</a:t>
            </a:r>
          </a:p>
        </p:txBody>
      </p:sp>
      <p:graphicFrame>
        <p:nvGraphicFramePr>
          <p:cNvPr id="6" name="Table 4"/>
          <p:cNvGraphicFramePr>
            <a:graphicFrameLocks noGrp="1"/>
          </p:cNvGraphicFramePr>
          <p:nvPr>
            <p:extLst>
              <p:ext uri="{D42A27DB-BD31-4B8C-83A1-F6EECF244321}">
                <p14:modId xmlns:p14="http://schemas.microsoft.com/office/powerpoint/2010/main" val="3757860338"/>
              </p:ext>
            </p:extLst>
          </p:nvPr>
        </p:nvGraphicFramePr>
        <p:xfrm>
          <a:off x="5110994" y="3568427"/>
          <a:ext cx="3578981" cy="2696509"/>
        </p:xfrm>
        <a:graphic>
          <a:graphicData uri="http://schemas.openxmlformats.org/drawingml/2006/table">
            <a:tbl>
              <a:tblPr firstRow="1"/>
              <a:tblGrid>
                <a:gridCol w="1029910">
                  <a:extLst>
                    <a:ext uri="{9D8B030D-6E8A-4147-A177-3AD203B41FA5}">
                      <a16:colId xmlns:a16="http://schemas.microsoft.com/office/drawing/2014/main" val="132411160"/>
                    </a:ext>
                  </a:extLst>
                </a:gridCol>
                <a:gridCol w="1274535">
                  <a:extLst>
                    <a:ext uri="{9D8B030D-6E8A-4147-A177-3AD203B41FA5}">
                      <a16:colId xmlns:a16="http://schemas.microsoft.com/office/drawing/2014/main" val="533688836"/>
                    </a:ext>
                  </a:extLst>
                </a:gridCol>
                <a:gridCol w="1274536">
                  <a:extLst>
                    <a:ext uri="{9D8B030D-6E8A-4147-A177-3AD203B41FA5}">
                      <a16:colId xmlns:a16="http://schemas.microsoft.com/office/drawing/2014/main" val="3899683396"/>
                    </a:ext>
                  </a:extLst>
                </a:gridCol>
              </a:tblGrid>
              <a:tr h="265812">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bg1"/>
                          </a:solidFill>
                          <a:effectLst/>
                          <a:latin typeface="+mn-lt"/>
                          <a:cs typeface="Times New Roman" panose="02020603050405020304" pitchFamily="18" charset="0"/>
                        </a:rPr>
                        <a:t>blank</a:t>
                      </a:r>
                    </a:p>
                  </a:txBody>
                  <a:tcPr marL="79744" marR="79744" marT="39872" marB="3987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y&gt;0</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bg1"/>
                          </a:solidFill>
                          <a:effectLst/>
                          <a:latin typeface="Courier New" panose="02070309020205020404" pitchFamily="49" charset="0"/>
                          <a:cs typeface="Times New Roman" panose="02020603050405020304" pitchFamily="18" charset="0"/>
                        </a:rPr>
                        <a:t>y % 2 == 0</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19849124"/>
                  </a:ext>
                </a:extLst>
              </a:tr>
              <a:tr h="351647">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Point A</a:t>
                      </a:r>
                    </a:p>
                  </a:txBody>
                  <a:tcPr marL="79744" marR="79744" marT="39872" marB="3987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SOMETIMES</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SOMETIMES</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25312646"/>
                  </a:ext>
                </a:extLst>
              </a:tr>
              <a:tr h="340197">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defRPr/>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Point B</a:t>
                      </a:r>
                    </a:p>
                  </a:txBody>
                  <a:tcPr marL="79744" marR="79744" marT="39872" marB="3987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Tahoma" panose="020B0604030504040204" pitchFamily="34" charset="0"/>
                          <a:ea typeface="+mn-ea"/>
                          <a:cs typeface="Times New Roman" panose="02020603050405020304" pitchFamily="18" charset="0"/>
                          <a:sym typeface="Arial"/>
                        </a:rPr>
                        <a:t>ALWAYS</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SOMETIMES</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39978353"/>
                  </a:ext>
                </a:extLst>
              </a:tr>
              <a:tr h="343341">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defRPr/>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Point C</a:t>
                      </a:r>
                    </a:p>
                  </a:txBody>
                  <a:tcPr marL="79744" marR="79744" marT="39872" marB="3987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Tahoma" panose="020B0604030504040204" pitchFamily="34" charset="0"/>
                          <a:ea typeface="+mn-ea"/>
                          <a:cs typeface="Times New Roman" panose="02020603050405020304" pitchFamily="18" charset="0"/>
                          <a:sym typeface="Arial"/>
                        </a:rPr>
                        <a:t>ALWAYS</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Tahoma" panose="020B0604030504040204" pitchFamily="34" charset="0"/>
                          <a:ea typeface="+mn-ea"/>
                          <a:cs typeface="Times New Roman" panose="02020603050405020304" pitchFamily="18" charset="0"/>
                          <a:sym typeface="Arial"/>
                        </a:rPr>
                        <a:t>ALWAYS</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26121593"/>
                  </a:ext>
                </a:extLst>
              </a:tr>
              <a:tr h="34887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defRPr/>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Point D</a:t>
                      </a:r>
                    </a:p>
                  </a:txBody>
                  <a:tcPr marL="79744" marR="79744" marT="39872" marB="3987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Tahoma" panose="020B0604030504040204" pitchFamily="34" charset="0"/>
                          <a:ea typeface="+mn-ea"/>
                          <a:cs typeface="Times New Roman" panose="02020603050405020304" pitchFamily="18" charset="0"/>
                          <a:sym typeface="Arial"/>
                        </a:rPr>
                        <a:t>ALWAYS</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SOMETIMES</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19522936"/>
                  </a:ext>
                </a:extLst>
              </a:tr>
              <a:tr h="34887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defRPr/>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Point E</a:t>
                      </a:r>
                    </a:p>
                  </a:txBody>
                  <a:tcPr marL="79744" marR="79744" marT="39872" marB="3987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ALWAYS</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NEVER</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028029370"/>
                  </a:ext>
                </a:extLst>
              </a:tr>
              <a:tr h="348878">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defRPr/>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Point F</a:t>
                      </a:r>
                    </a:p>
                  </a:txBody>
                  <a:tcPr marL="79744" marR="79744" marT="39872" marB="3987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defRPr/>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SOMETIMES</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defRPr/>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ALWAYS</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57966655"/>
                  </a:ext>
                </a:extLst>
              </a:tr>
              <a:tr h="348878">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defRPr/>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Point G</a:t>
                      </a:r>
                    </a:p>
                  </a:txBody>
                  <a:tcPr marL="79744" marR="79744" marT="39872" marB="3987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defRPr/>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NEVER</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defRPr/>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ALWAYS</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91009489"/>
                  </a:ext>
                </a:extLst>
              </a:tr>
            </a:tbl>
          </a:graphicData>
        </a:graphic>
      </p:graphicFrame>
      <p:graphicFrame>
        <p:nvGraphicFramePr>
          <p:cNvPr id="5" name="Object 4" descr="Y percent equals equals 0."/>
          <p:cNvGraphicFramePr>
            <a:graphicFrameLocks noChangeAspect="1"/>
          </p:cNvGraphicFramePr>
          <p:nvPr>
            <p:extLst>
              <p:ext uri="{D42A27DB-BD31-4B8C-83A1-F6EECF244321}">
                <p14:modId xmlns:p14="http://schemas.microsoft.com/office/powerpoint/2010/main" val="2462238888"/>
              </p:ext>
            </p:extLst>
          </p:nvPr>
        </p:nvGraphicFramePr>
        <p:xfrm>
          <a:off x="7474703" y="3602960"/>
          <a:ext cx="1052983" cy="213763"/>
        </p:xfrm>
        <a:graphic>
          <a:graphicData uri="http://schemas.openxmlformats.org/presentationml/2006/ole">
            <mc:AlternateContent xmlns:mc="http://schemas.openxmlformats.org/markup-compatibility/2006">
              <mc:Choice xmlns:v="urn:schemas-microsoft-com:vml" Requires="v">
                <p:oleObj spid="_x0000_s6293" name="Equation" r:id="rId4" imgW="1688760" imgH="342720" progId="Equation.DSMT4">
                  <p:embed/>
                </p:oleObj>
              </mc:Choice>
              <mc:Fallback>
                <p:oleObj name="Equation" r:id="rId4" imgW="1688760" imgH="342720" progId="Equation.DSMT4">
                  <p:embed/>
                  <p:pic>
                    <p:nvPicPr>
                      <p:cNvPr id="5" name="Object 4"/>
                      <p:cNvPicPr/>
                      <p:nvPr/>
                    </p:nvPicPr>
                    <p:blipFill>
                      <a:blip r:embed="rId5"/>
                      <a:stretch>
                        <a:fillRect/>
                      </a:stretch>
                    </p:blipFill>
                    <p:spPr>
                      <a:xfrm>
                        <a:off x="7474703" y="3602960"/>
                        <a:ext cx="1052983" cy="213763"/>
                      </a:xfrm>
                      <a:prstGeom prst="rect">
                        <a:avLst/>
                      </a:prstGeom>
                    </p:spPr>
                  </p:pic>
                </p:oleObj>
              </mc:Fallback>
            </mc:AlternateContent>
          </a:graphicData>
        </a:graphic>
      </p:graphicFrame>
    </p:spTree>
    <p:extLst>
      <p:ext uri="{BB962C8B-B14F-4D97-AF65-F5344CB8AC3E}">
        <p14:creationId xmlns:p14="http://schemas.microsoft.com/office/powerpoint/2010/main" val="42419265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60375" y="0"/>
            <a:ext cx="8229600" cy="1097279"/>
          </a:xfrm>
          <a:solidFill>
            <a:srgbClr val="00B0F0"/>
          </a:solidFill>
        </p:spPr>
        <p:txBody>
          <a:bodyPr/>
          <a:lstStyle/>
          <a:p>
            <a:r>
              <a:rPr lang="en-US" sz="4400" dirty="0">
                <a:solidFill>
                  <a:schemeClr val="bg1"/>
                </a:solidFill>
              </a:rPr>
              <a:t>In-Class </a:t>
            </a:r>
            <a:r>
              <a:rPr lang="en-US" sz="4400">
                <a:solidFill>
                  <a:schemeClr val="bg1"/>
                </a:solidFill>
              </a:rPr>
              <a:t>Assignment </a:t>
            </a:r>
            <a:r>
              <a:rPr lang="en-US" sz="4400" smtClean="0">
                <a:solidFill>
                  <a:schemeClr val="bg1"/>
                </a:solidFill>
              </a:rPr>
              <a:t>2</a:t>
            </a:r>
            <a:endParaRPr lang="en-US" sz="4400" dirty="0">
              <a:solidFill>
                <a:schemeClr val="bg1"/>
              </a:solidFill>
            </a:endParaRPr>
          </a:p>
        </p:txBody>
      </p:sp>
      <p:sp>
        <p:nvSpPr>
          <p:cNvPr id="3" name="Text Placeholder 2">
            <a:extLst>
              <a:ext uri="{FF2B5EF4-FFF2-40B4-BE49-F238E27FC236}">
                <a16:creationId xmlns:a16="http://schemas.microsoft.com/office/drawing/2014/main" id="{40C9E893-1012-412D-B50F-9330D4936BEA}"/>
              </a:ext>
            </a:extLst>
          </p:cNvPr>
          <p:cNvSpPr>
            <a:spLocks noGrp="1"/>
          </p:cNvSpPr>
          <p:nvPr>
            <p:ph sz="quarter" idx="13"/>
          </p:nvPr>
        </p:nvSpPr>
        <p:spPr>
          <a:xfrm>
            <a:off x="460375" y="1097279"/>
            <a:ext cx="8232775" cy="5494021"/>
          </a:xfrm>
        </p:spPr>
        <p:txBody>
          <a:bodyPr/>
          <a:lstStyle/>
          <a:p>
            <a:r>
              <a:rPr lang="en-US" sz="2000" dirty="0"/>
              <a:t>In the class </a:t>
            </a:r>
            <a:r>
              <a:rPr lang="en-US" sz="2000" b="1" dirty="0"/>
              <a:t>Average2, </a:t>
            </a:r>
            <a:r>
              <a:rPr lang="en-US" sz="2000" dirty="0"/>
              <a:t>prompt the user to enter an integer and store it in a variable named </a:t>
            </a:r>
            <a:r>
              <a:rPr lang="en-US" sz="2000" b="1" dirty="0"/>
              <a:t>num</a:t>
            </a:r>
            <a:r>
              <a:rPr lang="en-US" sz="2000" dirty="0"/>
              <a:t>.</a:t>
            </a:r>
          </a:p>
          <a:p>
            <a:r>
              <a:rPr lang="en-US" sz="2000" dirty="0"/>
              <a:t>Define a method named </a:t>
            </a:r>
            <a:r>
              <a:rPr lang="en-US" sz="2000" b="1" dirty="0" err="1"/>
              <a:t>digitSum</a:t>
            </a:r>
            <a:r>
              <a:rPr lang="en-US" sz="2000" dirty="0"/>
              <a:t> that has an integer parameter and returns an integer.</a:t>
            </a:r>
            <a:endParaRPr lang="en-US" sz="2000" b="1" dirty="0"/>
          </a:p>
          <a:p>
            <a:r>
              <a:rPr lang="en-US" sz="2000" dirty="0"/>
              <a:t>When this method is called, it should do the following:</a:t>
            </a:r>
          </a:p>
          <a:p>
            <a:pPr lvl="1"/>
            <a:r>
              <a:rPr lang="en-US" sz="2000" dirty="0"/>
              <a:t>Define a local integer variable named </a:t>
            </a:r>
            <a:r>
              <a:rPr lang="en-US" sz="2000" b="1" dirty="0"/>
              <a:t>sum</a:t>
            </a:r>
            <a:r>
              <a:rPr lang="en-US" sz="2000" dirty="0"/>
              <a:t> and initialize it to 0.</a:t>
            </a:r>
          </a:p>
          <a:p>
            <a:pPr lvl="1"/>
            <a:r>
              <a:rPr lang="en-US" sz="2000" dirty="0"/>
              <a:t>Make sure the number passed to it is a positive number. This can be done either through a while loop or by using the </a:t>
            </a:r>
            <a:r>
              <a:rPr lang="en-US" sz="2000" dirty="0" err="1"/>
              <a:t>Math.abs</a:t>
            </a:r>
            <a:r>
              <a:rPr lang="en-US" sz="2000" dirty="0"/>
              <a:t>() method.</a:t>
            </a:r>
          </a:p>
          <a:p>
            <a:pPr lvl="1"/>
            <a:r>
              <a:rPr lang="en-US" sz="2000" dirty="0"/>
              <a:t>Within a while loop, do the following as long as the number passed in is greater than 0:</a:t>
            </a:r>
          </a:p>
          <a:p>
            <a:pPr lvl="2"/>
            <a:r>
              <a:rPr lang="en-US" sz="2000" dirty="0"/>
              <a:t>Use the remainder operator to get a digit and add it to sum.</a:t>
            </a:r>
          </a:p>
          <a:p>
            <a:pPr lvl="2"/>
            <a:r>
              <a:rPr lang="en-US" sz="2000" dirty="0"/>
              <a:t>Divide the number passed in by 10 so it has one less digit.</a:t>
            </a:r>
          </a:p>
          <a:p>
            <a:pPr lvl="1"/>
            <a:r>
              <a:rPr lang="en-US" sz="2000" dirty="0"/>
              <a:t>Return sum when the loop is finished.</a:t>
            </a:r>
          </a:p>
        </p:txBody>
      </p:sp>
    </p:spTree>
    <p:extLst>
      <p:ext uri="{BB962C8B-B14F-4D97-AF65-F5344CB8AC3E}">
        <p14:creationId xmlns:p14="http://schemas.microsoft.com/office/powerpoint/2010/main" val="2037763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extLst>
      <p:ext uri="{BB962C8B-B14F-4D97-AF65-F5344CB8AC3E}">
        <p14:creationId xmlns:p14="http://schemas.microsoft.com/office/powerpoint/2010/main" val="3461061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Logical Assertions </a:t>
            </a:r>
          </a:p>
        </p:txBody>
      </p:sp>
    </p:spTree>
    <p:extLst>
      <p:ext uri="{BB962C8B-B14F-4D97-AF65-F5344CB8AC3E}">
        <p14:creationId xmlns:p14="http://schemas.microsoft.com/office/powerpoint/2010/main" val="1986237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Logical Assertions</a:t>
            </a:r>
            <a:endParaRPr lang="en-US" dirty="0"/>
          </a:p>
        </p:txBody>
      </p:sp>
      <p:sp>
        <p:nvSpPr>
          <p:cNvPr id="4" name="Content Placeholder 3"/>
          <p:cNvSpPr>
            <a:spLocks noGrp="1"/>
          </p:cNvSpPr>
          <p:nvPr>
            <p:ph sz="quarter" idx="13"/>
          </p:nvPr>
        </p:nvSpPr>
        <p:spPr/>
        <p:txBody>
          <a:bodyPr/>
          <a:lstStyle/>
          <a:p>
            <a:r>
              <a:rPr lang="en-US" altLang="en-US" b="1" dirty="0"/>
              <a:t>assertion</a:t>
            </a:r>
            <a:r>
              <a:rPr lang="en-US" altLang="en-US" dirty="0"/>
              <a:t>: A statement that is either true or false.</a:t>
            </a:r>
          </a:p>
          <a:p>
            <a:pPr marL="736600" lvl="1"/>
            <a:r>
              <a:rPr lang="en-US" altLang="en-US" dirty="0"/>
              <a:t>Examples:</a:t>
            </a:r>
          </a:p>
          <a:p>
            <a:pPr marL="736600" lvl="1"/>
            <a:r>
              <a:rPr lang="en-US" altLang="en-US" dirty="0"/>
              <a:t>Java was created in 1995.</a:t>
            </a:r>
          </a:p>
          <a:p>
            <a:pPr marL="736600" lvl="1"/>
            <a:r>
              <a:rPr lang="en-US" altLang="en-US" dirty="0"/>
              <a:t>The sky is purple.</a:t>
            </a:r>
          </a:p>
          <a:p>
            <a:pPr marL="736600" lvl="1"/>
            <a:r>
              <a:rPr lang="en-US" altLang="en-US" dirty="0"/>
              <a:t>23 is a prime number.</a:t>
            </a:r>
          </a:p>
          <a:p>
            <a:pPr marL="736600" lvl="1"/>
            <a:r>
              <a:rPr lang="en-US" altLang="en-US" dirty="0"/>
              <a:t>10 is greater than 20.</a:t>
            </a:r>
          </a:p>
          <a:p>
            <a:pPr marL="736600" lvl="1"/>
            <a:r>
              <a:rPr lang="en-US" altLang="en-US" dirty="0"/>
              <a:t>x divided by 2 equals 7. (depends on the value of x)</a:t>
            </a:r>
          </a:p>
          <a:p>
            <a:r>
              <a:rPr lang="en-US" altLang="en-US" dirty="0"/>
              <a:t>An assertion might be false (“The sky is purple” above), but it is still an assertion because it is a true/false statement.</a:t>
            </a:r>
          </a:p>
        </p:txBody>
      </p:sp>
    </p:spTree>
    <p:extLst>
      <p:ext uri="{BB962C8B-B14F-4D97-AF65-F5344CB8AC3E}">
        <p14:creationId xmlns:p14="http://schemas.microsoft.com/office/powerpoint/2010/main" val="12150149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Reasoning About Assertions </a:t>
            </a:r>
            <a:r>
              <a:rPr lang="en-US" sz="2000" b="0" dirty="0"/>
              <a:t>(1 of 2)</a:t>
            </a:r>
          </a:p>
        </p:txBody>
      </p:sp>
      <p:sp>
        <p:nvSpPr>
          <p:cNvPr id="5" name="Content Placeholder 2"/>
          <p:cNvSpPr>
            <a:spLocks noGrp="1"/>
          </p:cNvSpPr>
          <p:nvPr>
            <p:ph sz="quarter" idx="13"/>
          </p:nvPr>
        </p:nvSpPr>
        <p:spPr>
          <a:xfrm>
            <a:off x="457200" y="1600200"/>
            <a:ext cx="8232775" cy="487363"/>
          </a:xfrm>
        </p:spPr>
        <p:txBody>
          <a:bodyPr/>
          <a:lstStyle/>
          <a:p>
            <a:pPr>
              <a:lnSpc>
                <a:spcPct val="90000"/>
              </a:lnSpc>
            </a:pPr>
            <a:r>
              <a:rPr lang="en-US" altLang="en-US" dirty="0"/>
              <a:t>Suppose you have the following code:</a:t>
            </a:r>
          </a:p>
        </p:txBody>
      </p:sp>
      <p:pic>
        <p:nvPicPr>
          <p:cNvPr id="6" name="Picture 3" descr="Computer code code has 9 lines. The lines read as follows. Line 1. if left parenthesis x right angle bracket 3 right parenthesis left brace. Line 2, indented once. forward slash forward slash Point A. Line 3, indented once. x minus minus semicolon. Line 4. right brace else left brace. Line 5, indented once. forward slash forward slash Point B. Line 6, indented once. x plus plus semicolon. Line 7, indented once. forward slash forward slash Point C. Line 8. right brace. Line 9. forward slash forward slash Point D."/>
          <p:cNvPicPr>
            <a:picLocks noChangeAspect="1"/>
          </p:cNvPicPr>
          <p:nvPr/>
        </p:nvPicPr>
        <p:blipFill>
          <a:blip r:embed="rId2"/>
          <a:stretch>
            <a:fillRect/>
          </a:stretch>
        </p:blipFill>
        <p:spPr>
          <a:xfrm>
            <a:off x="3384398" y="2172787"/>
            <a:ext cx="2375203" cy="2989766"/>
          </a:xfrm>
          <a:prstGeom prst="rect">
            <a:avLst/>
          </a:prstGeom>
        </p:spPr>
      </p:pic>
      <p:sp>
        <p:nvSpPr>
          <p:cNvPr id="4" name="Content Placeholder 4"/>
          <p:cNvSpPr>
            <a:spLocks noGrp="1"/>
          </p:cNvSpPr>
          <p:nvPr>
            <p:ph sz="quarter" idx="14"/>
          </p:nvPr>
        </p:nvSpPr>
        <p:spPr>
          <a:xfrm>
            <a:off x="457200" y="5247777"/>
            <a:ext cx="8232775" cy="1037579"/>
          </a:xfrm>
        </p:spPr>
        <p:txBody>
          <a:bodyPr/>
          <a:lstStyle/>
          <a:p>
            <a:pPr>
              <a:lnSpc>
                <a:spcPct val="90000"/>
              </a:lnSpc>
            </a:pPr>
            <a:r>
              <a:rPr lang="en-US" altLang="en-US" dirty="0"/>
              <a:t>What do you know about x’s value at the three points?</a:t>
            </a:r>
          </a:p>
          <a:p>
            <a:pPr marL="736600" lvl="1">
              <a:lnSpc>
                <a:spcPct val="90000"/>
              </a:lnSpc>
            </a:pPr>
            <a:r>
              <a:rPr lang="en-US" altLang="en-US" dirty="0"/>
              <a:t>Is x &gt; 3?  Always? Sometimes? Never?</a:t>
            </a:r>
          </a:p>
        </p:txBody>
      </p:sp>
    </p:spTree>
    <p:extLst>
      <p:ext uri="{BB962C8B-B14F-4D97-AF65-F5344CB8AC3E}">
        <p14:creationId xmlns:p14="http://schemas.microsoft.com/office/powerpoint/2010/main" val="3506146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Assertions in Code</a:t>
            </a:r>
            <a:endParaRPr lang="en-US" sz="2000" b="0" dirty="0"/>
          </a:p>
        </p:txBody>
      </p:sp>
      <p:sp>
        <p:nvSpPr>
          <p:cNvPr id="5" name="Content Placeholder 4"/>
          <p:cNvSpPr>
            <a:spLocks noGrp="1"/>
          </p:cNvSpPr>
          <p:nvPr>
            <p:ph sz="quarter" idx="13"/>
          </p:nvPr>
        </p:nvSpPr>
        <p:spPr>
          <a:xfrm>
            <a:off x="457200" y="1600200"/>
            <a:ext cx="8232775" cy="924339"/>
          </a:xfrm>
        </p:spPr>
        <p:txBody>
          <a:bodyPr/>
          <a:lstStyle/>
          <a:p>
            <a:pPr>
              <a:lnSpc>
                <a:spcPct val="80000"/>
              </a:lnSpc>
            </a:pPr>
            <a:r>
              <a:rPr lang="en-US" altLang="en-US" sz="2000" dirty="0"/>
              <a:t>We can make assertions about our code and ask whether they are true at various points in the code.</a:t>
            </a:r>
          </a:p>
          <a:p>
            <a:pPr marL="736600" lvl="1">
              <a:lnSpc>
                <a:spcPct val="80000"/>
              </a:lnSpc>
            </a:pPr>
            <a:r>
              <a:rPr lang="en-US" altLang="en-US" sz="2000" dirty="0"/>
              <a:t>Valid answers are ALWAYS, NEVER, or SOMETIMES.</a:t>
            </a:r>
          </a:p>
        </p:txBody>
      </p:sp>
      <p:pic>
        <p:nvPicPr>
          <p:cNvPr id="4" name="Picture 3" descr="Computer code has 14 lines. The lines read as follows. Line 1. System period out period print left parenthesis double quote Type a nonnegative number colon double quote right parenthesis semicolon. Line 2. double number equals console period next Double left parenthesis right parenthesis semicolon. Line 3. forward slash forward slash Point A colon is number left angle bracket 0 period 0 here question mark. Line 4, indented 3 times. left parenthesis SOMETIMES right parenthesis. Line 5. while left parenthesis number left angle bracket 0 period 0 right parenthesis left brace. Line 6, indented once. forward slash forward slash Point B colon is number left angle bracket 0 period 0 here question mark. Line 7, indented once. System period out period print left parenthesis double quote Negative semicolon try again colon double quote right parenthesis semicolon. Line 8, indented 3 times. left parenthesis ALWAYS right parenthesis. Line 9, indented once. number equals console period next Double left parenthesis right parenthesis semicolon. Line 10, indented once. forward slash forward slash Point C colon is number left angle bracket 0 period 0 here question mark. Line 11. right brace. Line 12, indented 3 times. left parenthesis SOMETIMES right parenthesis. Line 13. forward slash forward slash Point D colon is number left angle bracket 0 period 0 here question mark. Line 14, indented 3 times. left parenthesis NEVER right parenthesis."/>
          <p:cNvPicPr>
            <a:picLocks noChangeAspect="1"/>
          </p:cNvPicPr>
          <p:nvPr/>
        </p:nvPicPr>
        <p:blipFill>
          <a:blip r:embed="rId2"/>
          <a:stretch>
            <a:fillRect/>
          </a:stretch>
        </p:blipFill>
        <p:spPr>
          <a:xfrm>
            <a:off x="1303307" y="2812089"/>
            <a:ext cx="6537386" cy="3471298"/>
          </a:xfrm>
          <a:prstGeom prst="rect">
            <a:avLst/>
          </a:prstGeom>
        </p:spPr>
      </p:pic>
    </p:spTree>
    <p:extLst>
      <p:ext uri="{BB962C8B-B14F-4D97-AF65-F5344CB8AC3E}">
        <p14:creationId xmlns:p14="http://schemas.microsoft.com/office/powerpoint/2010/main" val="1026080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Reasoning About Assertions </a:t>
            </a:r>
            <a:r>
              <a:rPr lang="en-US" altLang="en-US" sz="2000" b="0" dirty="0"/>
              <a:t>(2 of 2)</a:t>
            </a:r>
            <a:endParaRPr lang="en-US" sz="2000" b="0" dirty="0"/>
          </a:p>
        </p:txBody>
      </p:sp>
      <p:sp>
        <p:nvSpPr>
          <p:cNvPr id="4" name="Text Placeholder 2"/>
          <p:cNvSpPr>
            <a:spLocks noGrp="1"/>
          </p:cNvSpPr>
          <p:nvPr>
            <p:ph sz="quarter" idx="13"/>
          </p:nvPr>
        </p:nvSpPr>
        <p:spPr>
          <a:xfrm>
            <a:off x="457200" y="1600201"/>
            <a:ext cx="8232775" cy="416384"/>
          </a:xfrm>
        </p:spPr>
        <p:txBody>
          <a:bodyPr/>
          <a:lstStyle/>
          <a:p>
            <a:r>
              <a:rPr lang="en-US" altLang="en-US" dirty="0"/>
              <a:t>Right after a variable is initialized, its value is known:</a:t>
            </a:r>
          </a:p>
        </p:txBody>
      </p:sp>
      <p:pic>
        <p:nvPicPr>
          <p:cNvPr id="11" name="Picture 3" descr="Computer code has 2 lines. Lines read as follows. Line 1. I n t, x equals 3 semicolon. Line 2. Forward slash forward slash is x greater than 0 question mark ALWAYS."/>
          <p:cNvPicPr>
            <a:picLocks noChangeAspect="1"/>
          </p:cNvPicPr>
          <p:nvPr/>
        </p:nvPicPr>
        <p:blipFill rotWithShape="1">
          <a:blip r:embed="rId2"/>
          <a:srcRect b="16061"/>
          <a:stretch/>
        </p:blipFill>
        <p:spPr>
          <a:xfrm>
            <a:off x="2946022" y="2103706"/>
            <a:ext cx="3248780" cy="559887"/>
          </a:xfrm>
          <a:prstGeom prst="rect">
            <a:avLst/>
          </a:prstGeom>
        </p:spPr>
      </p:pic>
      <p:sp>
        <p:nvSpPr>
          <p:cNvPr id="5" name="Text Placeholder 4"/>
          <p:cNvSpPr>
            <a:spLocks noGrp="1"/>
          </p:cNvSpPr>
          <p:nvPr>
            <p:ph sz="quarter" idx="14"/>
          </p:nvPr>
        </p:nvSpPr>
        <p:spPr>
          <a:xfrm>
            <a:off x="457200" y="2750714"/>
            <a:ext cx="8232775" cy="500980"/>
          </a:xfrm>
        </p:spPr>
        <p:txBody>
          <a:bodyPr/>
          <a:lstStyle/>
          <a:p>
            <a:r>
              <a:rPr lang="en-US" altLang="en-US" dirty="0"/>
              <a:t>In general you know nothing about parameters’ values:</a:t>
            </a:r>
          </a:p>
        </p:txBody>
      </p:sp>
      <p:pic>
        <p:nvPicPr>
          <p:cNvPr id="12" name="Picture 5" descr="Computer code has 2 lines. Lines read as follows. Line 1. Public static void mystery left parenthesis I n t, a comma I n t, b right parenthesis left brace. Line 2. Forward slash forward slash is a equals equals 10 question mark sometimes. "/>
          <p:cNvPicPr>
            <a:picLocks noChangeAspect="1"/>
          </p:cNvPicPr>
          <p:nvPr/>
        </p:nvPicPr>
        <p:blipFill>
          <a:blip r:embed="rId3"/>
          <a:stretch>
            <a:fillRect/>
          </a:stretch>
        </p:blipFill>
        <p:spPr>
          <a:xfrm>
            <a:off x="1053129" y="3357076"/>
            <a:ext cx="7034566" cy="556869"/>
          </a:xfrm>
          <a:prstGeom prst="rect">
            <a:avLst/>
          </a:prstGeom>
        </p:spPr>
      </p:pic>
      <p:sp>
        <p:nvSpPr>
          <p:cNvPr id="6" name="Content Placeholder 6"/>
          <p:cNvSpPr>
            <a:spLocks noGrp="1"/>
          </p:cNvSpPr>
          <p:nvPr>
            <p:ph sz="quarter" idx="15"/>
          </p:nvPr>
        </p:nvSpPr>
        <p:spPr>
          <a:xfrm>
            <a:off x="457200" y="4019327"/>
            <a:ext cx="8232775" cy="501882"/>
          </a:xfrm>
        </p:spPr>
        <p:txBody>
          <a:bodyPr/>
          <a:lstStyle/>
          <a:p>
            <a:r>
              <a:rPr lang="en-US" altLang="en-US" dirty="0"/>
              <a:t>But inside an </a:t>
            </a:r>
            <a:r>
              <a:rPr lang="en-US" altLang="en-US" b="1" dirty="0"/>
              <a:t>if, while</a:t>
            </a:r>
            <a:r>
              <a:rPr lang="en-US" altLang="en-US" dirty="0"/>
              <a:t>, etc., you may know something:</a:t>
            </a:r>
          </a:p>
        </p:txBody>
      </p:sp>
      <p:pic>
        <p:nvPicPr>
          <p:cNvPr id="13" name="Picture 7" descr="Computer code has 6 lines. The lines read as follows. Line 1. public static void mystery left parenthesis I n t, a comma I n t, b right parenthesis left brace. Line 2, indented once. if left parenthesis a left angle bracket 0 right parenthesis left brace. Line 3, indented twice. forward slash forward slash is a equals equals 10 question mark NEVER. Line 4. unspecified. Line 5, indented once. right brace. Line 6. right brace."/>
          <p:cNvPicPr>
            <a:picLocks noChangeAspect="1"/>
          </p:cNvPicPr>
          <p:nvPr/>
        </p:nvPicPr>
        <p:blipFill rotWithShape="1">
          <a:blip r:embed="rId4"/>
          <a:srcRect b="4774"/>
          <a:stretch/>
        </p:blipFill>
        <p:spPr>
          <a:xfrm>
            <a:off x="1470363" y="4626591"/>
            <a:ext cx="6200098" cy="1556833"/>
          </a:xfrm>
          <a:prstGeom prst="rect">
            <a:avLst/>
          </a:prstGeom>
        </p:spPr>
      </p:pic>
    </p:spTree>
    <p:extLst>
      <p:ext uri="{BB962C8B-B14F-4D97-AF65-F5344CB8AC3E}">
        <p14:creationId xmlns:p14="http://schemas.microsoft.com/office/powerpoint/2010/main" val="4292753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Assertions and Loops</a:t>
            </a:r>
            <a:endParaRPr lang="en-US" sz="2000" b="0" dirty="0"/>
          </a:p>
        </p:txBody>
      </p:sp>
      <p:sp>
        <p:nvSpPr>
          <p:cNvPr id="4" name="Text Placeholder 2"/>
          <p:cNvSpPr>
            <a:spLocks noGrp="1"/>
          </p:cNvSpPr>
          <p:nvPr>
            <p:ph sz="quarter" idx="13"/>
          </p:nvPr>
        </p:nvSpPr>
        <p:spPr>
          <a:xfrm>
            <a:off x="457200" y="1600201"/>
            <a:ext cx="8232775" cy="416384"/>
          </a:xfrm>
        </p:spPr>
        <p:txBody>
          <a:bodyPr/>
          <a:lstStyle/>
          <a:p>
            <a:r>
              <a:rPr lang="en-US" altLang="en-US" dirty="0"/>
              <a:t>At the start of a loop’s body, the loop’s test must be true:</a:t>
            </a:r>
          </a:p>
        </p:txBody>
      </p:sp>
      <p:pic>
        <p:nvPicPr>
          <p:cNvPr id="9" name="Picture 3" descr="Computer code has 4 lines. The lines read as follows. Line 1. while left parenthesis y left angle bracket 10 right parenthesis left brace. Line 2, indented once. forward slash forward slash is y left angle bracket 10 question mark ALWAYS. Line 3. Unspecified. Line 4. right brace."/>
          <p:cNvPicPr>
            <a:picLocks noChangeAspect="1"/>
          </p:cNvPicPr>
          <p:nvPr/>
        </p:nvPicPr>
        <p:blipFill rotWithShape="1">
          <a:blip r:embed="rId2"/>
          <a:srcRect b="5470"/>
          <a:stretch/>
        </p:blipFill>
        <p:spPr>
          <a:xfrm>
            <a:off x="2729630" y="2084979"/>
            <a:ext cx="3144396" cy="875904"/>
          </a:xfrm>
          <a:prstGeom prst="rect">
            <a:avLst/>
          </a:prstGeom>
        </p:spPr>
      </p:pic>
      <p:sp>
        <p:nvSpPr>
          <p:cNvPr id="5" name="Text Placeholder 4"/>
          <p:cNvSpPr>
            <a:spLocks noGrp="1"/>
          </p:cNvSpPr>
          <p:nvPr>
            <p:ph sz="quarter" idx="14"/>
          </p:nvPr>
        </p:nvSpPr>
        <p:spPr>
          <a:xfrm>
            <a:off x="457200" y="3029277"/>
            <a:ext cx="8232775" cy="500980"/>
          </a:xfrm>
        </p:spPr>
        <p:txBody>
          <a:bodyPr/>
          <a:lstStyle/>
          <a:p>
            <a:r>
              <a:rPr lang="en-US" altLang="en-US" dirty="0"/>
              <a:t>After a loop, the loop’s test must be </a:t>
            </a:r>
            <a:r>
              <a:rPr lang="en-US" altLang="en-US" b="1" dirty="0"/>
              <a:t>false</a:t>
            </a:r>
            <a:r>
              <a:rPr lang="en-US" altLang="en-US" dirty="0"/>
              <a:t>:</a:t>
            </a:r>
          </a:p>
        </p:txBody>
      </p:sp>
      <p:pic>
        <p:nvPicPr>
          <p:cNvPr id="10" name="Picture 5" descr="Computer code has 4 lines. The lines read as follows. Line 1. while left parenthesis y left angle bracket 10 right parenthesis left brace. Line 2. Unspecified. Line 3. right brace. Line 4. forward slash forward slash is y left angle bracket 10 question mark NEVER."/>
          <p:cNvPicPr>
            <a:picLocks noChangeAspect="1"/>
          </p:cNvPicPr>
          <p:nvPr/>
        </p:nvPicPr>
        <p:blipFill>
          <a:blip r:embed="rId3"/>
          <a:stretch>
            <a:fillRect/>
          </a:stretch>
        </p:blipFill>
        <p:spPr>
          <a:xfrm>
            <a:off x="2757614" y="3631240"/>
            <a:ext cx="2927084" cy="1037101"/>
          </a:xfrm>
          <a:prstGeom prst="rect">
            <a:avLst/>
          </a:prstGeom>
        </p:spPr>
      </p:pic>
      <p:sp>
        <p:nvSpPr>
          <p:cNvPr id="6" name="Content Placeholder 6"/>
          <p:cNvSpPr>
            <a:spLocks noGrp="1"/>
          </p:cNvSpPr>
          <p:nvPr>
            <p:ph sz="quarter" idx="15"/>
          </p:nvPr>
        </p:nvSpPr>
        <p:spPr>
          <a:xfrm>
            <a:off x="457200" y="4767663"/>
            <a:ext cx="8232775" cy="501882"/>
          </a:xfrm>
        </p:spPr>
        <p:txBody>
          <a:bodyPr/>
          <a:lstStyle/>
          <a:p>
            <a:r>
              <a:rPr lang="en-US" altLang="en-US" dirty="0"/>
              <a:t>Inside a loop’s body, the loop’s test may become </a:t>
            </a:r>
            <a:r>
              <a:rPr lang="en-US" altLang="en-US" b="1" dirty="0"/>
              <a:t>false</a:t>
            </a:r>
            <a:r>
              <a:rPr lang="en-US" altLang="en-US" dirty="0"/>
              <a:t>:</a:t>
            </a:r>
          </a:p>
        </p:txBody>
      </p:sp>
      <p:pic>
        <p:nvPicPr>
          <p:cNvPr id="14" name="Picture 13" descr="Computer code has 4 lines. The lines read as follows. Line 1. while left parenthesis y left angle bracket 10 right parenthesis left brace. Line 2, intended once, y plus plus semicolon. Line 3, intended once. forward slash forward slash is y left angle bracket 10 question mark SOMETIMES. Line 4. right brace. "/>
          <p:cNvPicPr>
            <a:picLocks noChangeAspect="1"/>
          </p:cNvPicPr>
          <p:nvPr/>
        </p:nvPicPr>
        <p:blipFill>
          <a:blip r:embed="rId4"/>
          <a:stretch>
            <a:fillRect/>
          </a:stretch>
        </p:blipFill>
        <p:spPr>
          <a:xfrm>
            <a:off x="2395330" y="5368867"/>
            <a:ext cx="3713902" cy="1003406"/>
          </a:xfrm>
          <a:prstGeom prst="rect">
            <a:avLst/>
          </a:prstGeom>
        </p:spPr>
      </p:pic>
    </p:spTree>
    <p:extLst>
      <p:ext uri="{BB962C8B-B14F-4D97-AF65-F5344CB8AC3E}">
        <p14:creationId xmlns:p14="http://schemas.microsoft.com/office/powerpoint/2010/main" val="1269054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“Sometimes”</a:t>
            </a:r>
            <a:endParaRPr lang="en-US" dirty="0"/>
          </a:p>
        </p:txBody>
      </p:sp>
      <p:sp>
        <p:nvSpPr>
          <p:cNvPr id="4" name="Content Placeholder 3"/>
          <p:cNvSpPr>
            <a:spLocks noGrp="1"/>
          </p:cNvSpPr>
          <p:nvPr>
            <p:ph sz="quarter" idx="13"/>
          </p:nvPr>
        </p:nvSpPr>
        <p:spPr/>
        <p:txBody>
          <a:bodyPr/>
          <a:lstStyle/>
          <a:p>
            <a:r>
              <a:rPr lang="en-US" altLang="en-US" dirty="0"/>
              <a:t>Things that cause a variable’s value to be unknown</a:t>
            </a:r>
            <a:br>
              <a:rPr lang="en-US" altLang="en-US" dirty="0"/>
            </a:br>
            <a:r>
              <a:rPr lang="en-US" altLang="en-US" dirty="0"/>
              <a:t>(often leads to “sometimes” answers):</a:t>
            </a:r>
          </a:p>
          <a:p>
            <a:pPr lvl="1"/>
            <a:r>
              <a:rPr lang="en-US" altLang="en-US" dirty="0"/>
              <a:t>reading from a </a:t>
            </a:r>
            <a:r>
              <a:rPr lang="en-US" altLang="en-US" dirty="0">
                <a:latin typeface="Courier New" panose="02070309020205020404" pitchFamily="49" charset="0"/>
                <a:cs typeface="Courier New" panose="02070309020205020404" pitchFamily="49" charset="0"/>
              </a:rPr>
              <a:t>Scanner</a:t>
            </a:r>
          </a:p>
          <a:p>
            <a:pPr lvl="1"/>
            <a:r>
              <a:rPr lang="en-US" altLang="en-US" dirty="0"/>
              <a:t>reading a number from a </a:t>
            </a:r>
            <a:r>
              <a:rPr lang="en-US" altLang="en-US" dirty="0">
                <a:latin typeface="Courier New" panose="02070309020205020404" pitchFamily="49" charset="0"/>
                <a:cs typeface="Courier New" panose="02070309020205020404" pitchFamily="49" charset="0"/>
              </a:rPr>
              <a:t>Random</a:t>
            </a:r>
            <a:r>
              <a:rPr lang="en-US" altLang="en-US" dirty="0"/>
              <a:t> object</a:t>
            </a:r>
          </a:p>
          <a:p>
            <a:pPr lvl="1"/>
            <a:r>
              <a:rPr lang="en-US" altLang="en-US" dirty="0"/>
              <a:t>a parameter’s initial value to a method</a:t>
            </a:r>
          </a:p>
          <a:p>
            <a:r>
              <a:rPr lang="en-US" altLang="en-US" dirty="0"/>
              <a:t>If you can reach a part of the program both with the answer being “yes” and the answer being "no", then the correct answer is “sometimes”.</a:t>
            </a:r>
          </a:p>
          <a:p>
            <a:pPr lvl="1"/>
            <a:r>
              <a:rPr lang="en-US" altLang="en-US" dirty="0"/>
              <a:t>If you’re unsure, “Sometimes” is a good guess.</a:t>
            </a:r>
          </a:p>
        </p:txBody>
      </p:sp>
    </p:spTree>
    <p:extLst>
      <p:ext uri="{BB962C8B-B14F-4D97-AF65-F5344CB8AC3E}">
        <p14:creationId xmlns:p14="http://schemas.microsoft.com/office/powerpoint/2010/main" val="4150800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Assertion Example 1</a:t>
            </a:r>
            <a:endParaRPr lang="en-US" dirty="0"/>
          </a:p>
        </p:txBody>
      </p:sp>
      <p:pic>
        <p:nvPicPr>
          <p:cNvPr id="4" name="Picture 2" descr="Computer code has 16 lines. The lines read as follows. Line 1. public static void mystery left parenthesis I n t, x comma I n t, y right parenthesis left brace. Line 2, indented once. I n t, z equals 0 semicolon. Line 3, indented once. forward slash forward slash Point A. Line 4, indented once. while left parenthesis x right angle bracket equals y right parenthesis left brace. Line 5, indented twice. forward slash forward slash Point B. Line 6, indented twice. x equals x minus y semicolon. Line 7, indented twice. z plus plus semicolon. Line 8, indented twice. if left parenthesis x exclamation point equals y right parenthesis left brace. Line 9, indented 3 times. forward slash forward slash Point C. Line 10, indented 3 times. z equals z asterisk 2 semicolon. Line 11, indented twice. right brace. Line 12, indented twice. forward slash forward slash Point D. Line 13, indented once. right brace. Line 14, indented once. forward slash forward slash Point E. Line 15, indented once. System period out period print l n left parenthesis z right parenthesis semicolon. Line 16. right brace."/>
          <p:cNvPicPr>
            <a:picLocks noChangeAspect="1"/>
          </p:cNvPicPr>
          <p:nvPr/>
        </p:nvPicPr>
        <p:blipFill>
          <a:blip r:embed="rId2"/>
          <a:stretch>
            <a:fillRect/>
          </a:stretch>
        </p:blipFill>
        <p:spPr>
          <a:xfrm>
            <a:off x="457200" y="1600200"/>
            <a:ext cx="4463974" cy="4421515"/>
          </a:xfrm>
          <a:prstGeom prst="rect">
            <a:avLst/>
          </a:prstGeom>
        </p:spPr>
      </p:pic>
      <p:sp>
        <p:nvSpPr>
          <p:cNvPr id="5" name="Content Placeholder 3"/>
          <p:cNvSpPr>
            <a:spLocks noGrp="1"/>
          </p:cNvSpPr>
          <p:nvPr>
            <p:ph sz="quarter" idx="13"/>
          </p:nvPr>
        </p:nvSpPr>
        <p:spPr>
          <a:xfrm>
            <a:off x="5085660" y="1600200"/>
            <a:ext cx="3601140" cy="2340336"/>
          </a:xfrm>
        </p:spPr>
        <p:txBody>
          <a:bodyPr/>
          <a:lstStyle/>
          <a:p>
            <a:pPr marL="0" indent="0">
              <a:buNone/>
            </a:pPr>
            <a:r>
              <a:rPr lang="en-US" altLang="en-US" dirty="0">
                <a:cs typeface="Times New Roman" panose="02020603050405020304" pitchFamily="18" charset="0"/>
              </a:rPr>
              <a:t>Which of the following assertions are true at which point(s) in the code? Choose ALWAYS, NEVER, or SOMETIMES.</a:t>
            </a:r>
          </a:p>
        </p:txBody>
      </p:sp>
      <p:graphicFrame>
        <p:nvGraphicFramePr>
          <p:cNvPr id="6" name="Table 4"/>
          <p:cNvGraphicFramePr>
            <a:graphicFrameLocks noGrp="1"/>
          </p:cNvGraphicFramePr>
          <p:nvPr>
            <p:extLst>
              <p:ext uri="{D42A27DB-BD31-4B8C-83A1-F6EECF244321}">
                <p14:modId xmlns:p14="http://schemas.microsoft.com/office/powerpoint/2010/main" val="3311145181"/>
              </p:ext>
            </p:extLst>
          </p:nvPr>
        </p:nvGraphicFramePr>
        <p:xfrm>
          <a:off x="4163910" y="4228086"/>
          <a:ext cx="4526065" cy="1999128"/>
        </p:xfrm>
        <a:graphic>
          <a:graphicData uri="http://schemas.openxmlformats.org/drawingml/2006/table">
            <a:tbl>
              <a:tblPr firstRow="1"/>
              <a:tblGrid>
                <a:gridCol w="894741">
                  <a:extLst>
                    <a:ext uri="{9D8B030D-6E8A-4147-A177-3AD203B41FA5}">
                      <a16:colId xmlns:a16="http://schemas.microsoft.com/office/drawing/2014/main" val="132411160"/>
                    </a:ext>
                  </a:extLst>
                </a:gridCol>
                <a:gridCol w="1107261">
                  <a:extLst>
                    <a:ext uri="{9D8B030D-6E8A-4147-A177-3AD203B41FA5}">
                      <a16:colId xmlns:a16="http://schemas.microsoft.com/office/drawing/2014/main" val="533688836"/>
                    </a:ext>
                  </a:extLst>
                </a:gridCol>
                <a:gridCol w="1107262">
                  <a:extLst>
                    <a:ext uri="{9D8B030D-6E8A-4147-A177-3AD203B41FA5}">
                      <a16:colId xmlns:a16="http://schemas.microsoft.com/office/drawing/2014/main" val="3899683396"/>
                    </a:ext>
                  </a:extLst>
                </a:gridCol>
                <a:gridCol w="1416801">
                  <a:extLst>
                    <a:ext uri="{9D8B030D-6E8A-4147-A177-3AD203B41FA5}">
                      <a16:colId xmlns:a16="http://schemas.microsoft.com/office/drawing/2014/main" val="1939705960"/>
                    </a:ext>
                  </a:extLst>
                </a:gridCol>
              </a:tblGrid>
              <a:tr h="265812">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bg1"/>
                          </a:solidFill>
                          <a:effectLst/>
                          <a:latin typeface="+mn-lt"/>
                          <a:cs typeface="Times New Roman" panose="02020603050405020304" pitchFamily="18" charset="0"/>
                        </a:rPr>
                        <a:t>blank</a:t>
                      </a:r>
                    </a:p>
                  </a:txBody>
                  <a:tcPr marL="79744" marR="79744" marT="39872" marB="3987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x&lt;y</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x==y</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z==0</a:t>
                      </a:r>
                    </a:p>
                  </a:txBody>
                  <a:tcPr marL="79744" marR="79744" marT="39872" marB="3987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19849124"/>
                  </a:ext>
                </a:extLst>
              </a:tr>
              <a:tr h="351647">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Point A</a:t>
                      </a:r>
                    </a:p>
                  </a:txBody>
                  <a:tcPr marL="79744" marR="79744" marT="39872" marB="3987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SOMETIMES</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SOMETIMES</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ALWAYS</a:t>
                      </a:r>
                    </a:p>
                  </a:txBody>
                  <a:tcPr marL="79744" marR="79744" marT="39872" marB="3987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25312646"/>
                  </a:ext>
                </a:extLst>
              </a:tr>
              <a:tr h="340572">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defRPr/>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Point B</a:t>
                      </a:r>
                    </a:p>
                  </a:txBody>
                  <a:tcPr marL="79744" marR="79744" marT="39872" marB="3987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NEVER</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SOMETIMES</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SOMETIMES</a:t>
                      </a:r>
                    </a:p>
                  </a:txBody>
                  <a:tcPr marL="79744" marR="79744" marT="39872" marB="3987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39978353"/>
                  </a:ext>
                </a:extLst>
              </a:tr>
              <a:tr h="343341">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defRPr/>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Point C</a:t>
                      </a:r>
                    </a:p>
                  </a:txBody>
                  <a:tcPr marL="79744" marR="79744" marT="39872" marB="3987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SOMETIMES</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NEVER</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NEVER</a:t>
                      </a:r>
                    </a:p>
                  </a:txBody>
                  <a:tcPr marL="79744" marR="79744" marT="39872" marB="3987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26121593"/>
                  </a:ext>
                </a:extLst>
              </a:tr>
              <a:tr h="34887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defRPr/>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Point D</a:t>
                      </a:r>
                    </a:p>
                  </a:txBody>
                  <a:tcPr marL="79744" marR="79744" marT="39872" marB="3987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SOMETIMES</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SOMETIMES</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NEVER</a:t>
                      </a:r>
                    </a:p>
                  </a:txBody>
                  <a:tcPr marL="79744" marR="79744" marT="39872" marB="3987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19522936"/>
                  </a:ext>
                </a:extLst>
              </a:tr>
              <a:tr h="34887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defRPr/>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Point E</a:t>
                      </a:r>
                    </a:p>
                  </a:txBody>
                  <a:tcPr marL="79744" marR="79744" marT="39872" marB="3987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ALWAYS</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NEVER</a:t>
                      </a:r>
                    </a:p>
                  </a:txBody>
                  <a:tcPr marL="79744" marR="79744" marT="39872" marB="3987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SOMETIMES</a:t>
                      </a:r>
                    </a:p>
                  </a:txBody>
                  <a:tcPr marL="79744" marR="79744" marT="39872" marB="3987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028029370"/>
                  </a:ext>
                </a:extLst>
              </a:tr>
            </a:tbl>
          </a:graphicData>
        </a:graphic>
      </p:graphicFrame>
    </p:spTree>
    <p:extLst>
      <p:ext uri="{BB962C8B-B14F-4D97-AF65-F5344CB8AC3E}">
        <p14:creationId xmlns:p14="http://schemas.microsoft.com/office/powerpoint/2010/main" val="1689546241"/>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5709</TotalTime>
  <Words>656</Words>
  <Application>Microsoft Office PowerPoint</Application>
  <PresentationFormat>On-screen Show (4:3)</PresentationFormat>
  <Paragraphs>131</Paragraphs>
  <Slides>13</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2" baseType="lpstr">
      <vt:lpstr>Arial</vt:lpstr>
      <vt:lpstr>Courier New</vt:lpstr>
      <vt:lpstr>Noto Sans Symbols</vt:lpstr>
      <vt:lpstr>Tahoma</vt:lpstr>
      <vt:lpstr>Times New Roman</vt:lpstr>
      <vt:lpstr>Verdana</vt:lpstr>
      <vt:lpstr>Wingdings</vt:lpstr>
      <vt:lpstr>508 Lecture</vt:lpstr>
      <vt:lpstr>Equation</vt:lpstr>
      <vt:lpstr>Building Java Programs</vt:lpstr>
      <vt:lpstr>Logical Assertions </vt:lpstr>
      <vt:lpstr>Logical Assertions</vt:lpstr>
      <vt:lpstr>Reasoning About Assertions (1 of 2)</vt:lpstr>
      <vt:lpstr>Assertions in Code</vt:lpstr>
      <vt:lpstr>Reasoning About Assertions (2 of 2)</vt:lpstr>
      <vt:lpstr>Assertions and Loops</vt:lpstr>
      <vt:lpstr>“Sometimes”</vt:lpstr>
      <vt:lpstr>Assertion Example 1</vt:lpstr>
      <vt:lpstr>Assertion Example 2</vt:lpstr>
      <vt:lpstr>Assertion Example 3</vt:lpstr>
      <vt:lpstr>In-Class Assignment 2</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Java Programs,4e</dc:title>
  <dc:subject>Engineering Computer Science</dc:subject>
  <dc:creator>Reges/Stepp</dc:creator>
  <cp:keywords>Engineering Computer Science</cp:keywords>
  <cp:lastModifiedBy>Kyle Muldrow</cp:lastModifiedBy>
  <cp:revision>440</cp:revision>
  <dcterms:modified xsi:type="dcterms:W3CDTF">2019-04-24T15:41:02Z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