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19"/>
  </p:notesMasterIdLst>
  <p:handoutMasterIdLst>
    <p:handoutMasterId r:id="rId20"/>
  </p:handoutMasterIdLst>
  <p:sldIdLst>
    <p:sldId id="270" r:id="rId3"/>
    <p:sldId id="331" r:id="rId4"/>
    <p:sldId id="428" r:id="rId5"/>
    <p:sldId id="389" r:id="rId6"/>
    <p:sldId id="390" r:id="rId7"/>
    <p:sldId id="429" r:id="rId8"/>
    <p:sldId id="430" r:id="rId9"/>
    <p:sldId id="431" r:id="rId10"/>
    <p:sldId id="432" r:id="rId11"/>
    <p:sldId id="439" r:id="rId12"/>
    <p:sldId id="440" r:id="rId13"/>
    <p:sldId id="537" r:id="rId14"/>
    <p:sldId id="443" r:id="rId15"/>
    <p:sldId id="444" r:id="rId16"/>
    <p:sldId id="539" r:id="rId17"/>
    <p:sldId id="298"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86395" autoAdjust="0"/>
  </p:normalViewPr>
  <p:slideViewPr>
    <p:cSldViewPr snapToGrid="0" snapToObjects="1">
      <p:cViewPr varScale="1">
        <p:scale>
          <a:sx n="98" d="100"/>
          <a:sy n="98" d="100"/>
        </p:scale>
        <p:origin x="2352" y="90"/>
      </p:cViewPr>
      <p:guideLst>
        <p:guide orient="horz" pos="2136"/>
        <p:guide pos="288"/>
      </p:guideLst>
    </p:cSldViewPr>
  </p:slideViewPr>
  <p:outlineViewPr>
    <p:cViewPr>
      <p:scale>
        <a:sx n="33" d="100"/>
        <a:sy n="33" d="100"/>
      </p:scale>
      <p:origin x="0" y="-4584"/>
    </p:cViewPr>
  </p:outlineViewPr>
  <p:notesTextViewPr>
    <p:cViewPr>
      <p:scale>
        <a:sx n="100" d="100"/>
        <a:sy n="100" d="100"/>
      </p:scale>
      <p:origin x="0" y="0"/>
    </p:cViewPr>
  </p:notesTextViewPr>
  <p:sorterViewPr>
    <p:cViewPr>
      <p:scale>
        <a:sx n="100" d="100"/>
        <a:sy n="100" d="100"/>
      </p:scale>
      <p:origin x="0" y="-89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It is nice that Java uses the same object to read files as it does to read the keyboard.  It's simpler and easier to learn.  Some languages (C, Python, etc.) don't do this.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210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analogy: A throws clause is like the legal waiver you sign before you go bungee jumping.  "I understand that I am taking a risk, and I promise not to sue!"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81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Even though we think of 23 as being an int, it can be any of the three types: 23, 23.0, or "23".</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5183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Don't spend much time talking about using these methods on a console Scanner.  We don't need that right now and it may confuse students.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113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9070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don't usually have time to do this program in lecture.  It's just here in case I have extra time, or for students to look at later.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1294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9810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47050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0897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4644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8" name="Shape 26"/>
          <p:cNvSpPr txBox="1">
            <a:spLocks noGrp="1"/>
          </p:cNvSpPr>
          <p:nvPr>
            <p:ph type="body" idx="13" hasCustomPrompt="1"/>
          </p:nvPr>
        </p:nvSpPr>
        <p:spPr>
          <a:xfrm>
            <a:off x="459728" y="2733790"/>
            <a:ext cx="8229600" cy="94644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380669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74055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
        <p:nvSpPr>
          <p:cNvPr id="12" name="Shape 26"/>
          <p:cNvSpPr txBox="1">
            <a:spLocks noGrp="1"/>
          </p:cNvSpPr>
          <p:nvPr>
            <p:ph type="body" idx="15" hasCustomPrompt="1"/>
          </p:nvPr>
        </p:nvSpPr>
        <p:spPr>
          <a:xfrm>
            <a:off x="457200" y="5642041"/>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15086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6393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78929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48678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8" r:id="rId2"/>
    <p:sldLayoutId id="2147483660" r:id="rId3"/>
    <p:sldLayoutId id="2147483667" r:id="rId4"/>
    <p:sldLayoutId id="2147483651" r:id="rId5"/>
    <p:sldLayoutId id="2147483653" r:id="rId6"/>
    <p:sldLayoutId id="214748366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76108130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1"/>
            <a:ext cx="8229600" cy="516149"/>
          </a:xfrm>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b="0" i="0" u="none" strike="noStrike" cap="none" dirty="0">
                <a:solidFill>
                  <a:srgbClr val="007FA3"/>
                </a:solidFill>
                <a:ea typeface="Arial"/>
                <a:cs typeface="Arial"/>
                <a:sym typeface="Arial"/>
              </a:rPr>
              <a:t>Fourth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lvl="0">
              <a:buSzPct val="25000"/>
            </a:pPr>
            <a:r>
              <a:rPr lang="en-US" sz="3000" i="0" u="none" strike="noStrike" cap="none" dirty="0">
                <a:solidFill>
                  <a:schemeClr val="dk1"/>
                </a:solidFill>
                <a:ea typeface="Arial"/>
                <a:cs typeface="Arial"/>
                <a:sym typeface="Arial"/>
              </a:rPr>
              <a:t>Chapter </a:t>
            </a:r>
            <a:r>
              <a:rPr lang="en-US" dirty="0"/>
              <a:t>6</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38901"/>
            <a:ext cx="3657600" cy="1063592"/>
          </a:xfrm>
          <a:prstGeom prst="rect">
            <a:avLst/>
          </a:prstGeom>
          <a:noFill/>
          <a:ln>
            <a:noFill/>
          </a:ln>
        </p:spPr>
        <p:txBody>
          <a:bodyPr lIns="0" tIns="0" rIns="0" bIns="0" anchor="t" anchorCtr="0">
            <a:noAutofit/>
          </a:bodyPr>
          <a:lstStyle/>
          <a:p>
            <a:r>
              <a:rPr lang="en-US" altLang="en-US" dirty="0"/>
              <a:t>File Processing</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884077"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Tests for Valid Input</a:t>
            </a:r>
          </a:p>
        </p:txBody>
      </p:sp>
      <p:graphicFrame>
        <p:nvGraphicFramePr>
          <p:cNvPr id="6" name="Table 2"/>
          <p:cNvGraphicFramePr>
            <a:graphicFrameLocks noGrp="1"/>
          </p:cNvGraphicFramePr>
          <p:nvPr>
            <p:extLst>
              <p:ext uri="{D42A27DB-BD31-4B8C-83A1-F6EECF244321}">
                <p14:modId xmlns:p14="http://schemas.microsoft.com/office/powerpoint/2010/main" val="466110285"/>
              </p:ext>
            </p:extLst>
          </p:nvPr>
        </p:nvGraphicFramePr>
        <p:xfrm>
          <a:off x="457200" y="1580945"/>
          <a:ext cx="8229600" cy="1952336"/>
        </p:xfrm>
        <a:graphic>
          <a:graphicData uri="http://schemas.openxmlformats.org/drawingml/2006/table">
            <a:tbl>
              <a:tblPr firstRow="1"/>
              <a:tblGrid>
                <a:gridCol w="2769576">
                  <a:extLst>
                    <a:ext uri="{9D8B030D-6E8A-4147-A177-3AD203B41FA5}">
                      <a16:colId xmlns:a16="http://schemas.microsoft.com/office/drawing/2014/main" val="2333576682"/>
                    </a:ext>
                  </a:extLst>
                </a:gridCol>
                <a:gridCol w="5460024">
                  <a:extLst>
                    <a:ext uri="{9D8B030D-6E8A-4147-A177-3AD203B41FA5}">
                      <a16:colId xmlns:a16="http://schemas.microsoft.com/office/drawing/2014/main" val="1111354046"/>
                    </a:ext>
                  </a:extLst>
                </a:gridCol>
              </a:tblGrid>
              <a:tr h="331952">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Method</a:t>
                      </a:r>
                    </a:p>
                  </a:txBody>
                  <a:tcPr marL="76604" marR="76604" marT="38302" marB="383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Description</a:t>
                      </a:r>
                    </a:p>
                  </a:txBody>
                  <a:tcPr marL="76604" marR="76604" marT="38302" marB="383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8435452"/>
                  </a:ext>
                </a:extLst>
              </a:tr>
              <a:tr h="34711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hasNext()</a:t>
                      </a:r>
                    </a:p>
                  </a:txBody>
                  <a:tcPr marL="76604" marR="76604" marT="38302" marB="383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returns true if there is a next token</a:t>
                      </a:r>
                      <a:endParaRPr kumimoji="0" lang="en-US" altLang="en-US" sz="1800" b="0" i="1" u="none" strike="noStrike" cap="none" normalizeH="0" baseline="0" dirty="0">
                        <a:ln>
                          <a:noFill/>
                        </a:ln>
                        <a:solidFill>
                          <a:srgbClr val="808080"/>
                        </a:solidFill>
                        <a:effectLst/>
                        <a:latin typeface="+mn-lt"/>
                      </a:endParaRPr>
                    </a:p>
                  </a:txBody>
                  <a:tcPr marL="76604" marR="76604" marT="38302" marB="383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99051718"/>
                  </a:ext>
                </a:extLst>
              </a:tr>
              <a:tr h="5873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hasNextInt()</a:t>
                      </a:r>
                    </a:p>
                  </a:txBody>
                  <a:tcPr marL="76604" marR="76604" marT="38302" marB="383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returns true if there is a next token and it can be read as an int</a:t>
                      </a:r>
                    </a:p>
                  </a:txBody>
                  <a:tcPr marL="76604" marR="76604" marT="38302" marB="383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53146752"/>
                  </a:ext>
                </a:extLst>
              </a:tr>
              <a:tr h="5873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hasNextDouble()</a:t>
                      </a:r>
                    </a:p>
                  </a:txBody>
                  <a:tcPr marL="76604" marR="76604" marT="38302" marB="383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returns true if there is a next token and it can be read as a double</a:t>
                      </a:r>
                    </a:p>
                  </a:txBody>
                  <a:tcPr marL="76604" marR="76604" marT="38302" marB="383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43025051"/>
                  </a:ext>
                </a:extLst>
              </a:tr>
            </a:tbl>
          </a:graphicData>
        </a:graphic>
      </p:graphicFrame>
      <p:sp>
        <p:nvSpPr>
          <p:cNvPr id="3" name="Content Placeholder 3"/>
          <p:cNvSpPr>
            <a:spLocks noGrp="1"/>
          </p:cNvSpPr>
          <p:nvPr>
            <p:ph type="body" idx="1"/>
          </p:nvPr>
        </p:nvSpPr>
        <p:spPr>
          <a:xfrm>
            <a:off x="457200" y="3667225"/>
            <a:ext cx="8229600" cy="2458938"/>
          </a:xfrm>
        </p:spPr>
        <p:txBody>
          <a:bodyPr/>
          <a:lstStyle/>
          <a:p>
            <a:pPr>
              <a:lnSpc>
                <a:spcPct val="120000"/>
              </a:lnSpc>
            </a:pPr>
            <a:r>
              <a:rPr lang="en-US" altLang="en-US" sz="2000" dirty="0">
                <a:solidFill>
                  <a:schemeClr val="tx1"/>
                </a:solidFill>
              </a:rPr>
              <a:t>These methods of the Scanner do not consume input;</a:t>
            </a:r>
            <a:br>
              <a:rPr lang="en-US" altLang="en-US" sz="2000" dirty="0">
                <a:solidFill>
                  <a:schemeClr val="tx1"/>
                </a:solidFill>
              </a:rPr>
            </a:br>
            <a:r>
              <a:rPr lang="en-US" altLang="en-US" sz="2000" dirty="0">
                <a:solidFill>
                  <a:schemeClr val="tx1"/>
                </a:solidFill>
              </a:rPr>
              <a:t>they just give information about what the next token will be.</a:t>
            </a:r>
          </a:p>
          <a:p>
            <a:pPr lvl="1">
              <a:lnSpc>
                <a:spcPct val="120000"/>
              </a:lnSpc>
            </a:pPr>
            <a:r>
              <a:rPr lang="en-US" altLang="en-US" sz="2000" dirty="0">
                <a:solidFill>
                  <a:schemeClr val="tx1"/>
                </a:solidFill>
              </a:rPr>
              <a:t>Useful to see what input is coming, and to avoid crashes.</a:t>
            </a:r>
          </a:p>
          <a:p>
            <a:pPr lvl="1">
              <a:lnSpc>
                <a:spcPct val="120000"/>
              </a:lnSpc>
            </a:pPr>
            <a:r>
              <a:rPr lang="en-US" altLang="en-US" sz="2000" dirty="0">
                <a:solidFill>
                  <a:schemeClr val="tx1"/>
                </a:solidFill>
              </a:rPr>
              <a:t>These methods can be used with a console Scanner, as well.</a:t>
            </a:r>
          </a:p>
          <a:p>
            <a:pPr lvl="2">
              <a:lnSpc>
                <a:spcPct val="120000"/>
              </a:lnSpc>
            </a:pPr>
            <a:r>
              <a:rPr lang="en-US" altLang="en-US" sz="2000" dirty="0">
                <a:solidFill>
                  <a:schemeClr val="tx1"/>
                </a:solidFill>
              </a:rPr>
              <a:t>When called on the console, they sometimes pause waiting for input.</a:t>
            </a:r>
          </a:p>
        </p:txBody>
      </p:sp>
    </p:spTree>
    <p:extLst>
      <p:ext uri="{BB962C8B-B14F-4D97-AF65-F5344CB8AC3E}">
        <p14:creationId xmlns:p14="http://schemas.microsoft.com/office/powerpoint/2010/main" val="155973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hasNext Methods</a:t>
            </a:r>
            <a:endParaRPr lang="en-US" dirty="0"/>
          </a:p>
        </p:txBody>
      </p:sp>
      <p:sp>
        <p:nvSpPr>
          <p:cNvPr id="3" name="Content Placeholder 2"/>
          <p:cNvSpPr>
            <a:spLocks noGrp="1"/>
          </p:cNvSpPr>
          <p:nvPr>
            <p:ph type="body" idx="1"/>
          </p:nvPr>
        </p:nvSpPr>
        <p:spPr>
          <a:xfrm>
            <a:off x="457200" y="1600201"/>
            <a:ext cx="8229600" cy="352178"/>
          </a:xfrm>
        </p:spPr>
        <p:txBody>
          <a:bodyPr/>
          <a:lstStyle/>
          <a:p>
            <a:pPr>
              <a:lnSpc>
                <a:spcPct val="90000"/>
              </a:lnSpc>
            </a:pPr>
            <a:r>
              <a:rPr lang="en-US" altLang="en-US" dirty="0"/>
              <a:t>Avoiding type mismatches:</a:t>
            </a:r>
            <a:endParaRPr lang="en-US" altLang="en-US" sz="2200" dirty="0">
              <a:latin typeface="Courier New" panose="02070309020205020404" pitchFamily="49" charset="0"/>
            </a:endParaRPr>
          </a:p>
        </p:txBody>
      </p:sp>
      <p:pic>
        <p:nvPicPr>
          <p:cNvPr id="9" name="Picture 3" descr="Computer code has 8 lines. The lines read as follows. Line 1. Scanner console equals new Scanner left parenthesis System.in right parenthesis semicolon. Line 2. System period out period print left parenthesis double quote How old are you question mark double quote right parenthesis semicolon. Line 3. if left parenthesis console period has Next I n t left parenthesis right parenthesis right parenthesis left brace. Line 4, indented once. i n t age equals console period next I n t left parenthesis right parenthesis semicolon forward slash forward slash will not crash exclamation point. Line 5, indented once. System period out period print l n left parenthesis double quote Wow comma double quote plus age plus double quote is old exclamation point double quote right parenthesis semicolon. Line 6. right brace else left brace. Line 7, indented once. System period out period print l n left parenthesis double quote You did n single quote t type an integer period double quote right parenthesis semicolon. Line 8. right brace. "/>
          <p:cNvPicPr>
            <a:picLocks noChangeAspect="1"/>
          </p:cNvPicPr>
          <p:nvPr/>
        </p:nvPicPr>
        <p:blipFill>
          <a:blip r:embed="rId3"/>
          <a:stretch>
            <a:fillRect/>
          </a:stretch>
        </p:blipFill>
        <p:spPr>
          <a:xfrm>
            <a:off x="1167857" y="2026695"/>
            <a:ext cx="6808285" cy="2032449"/>
          </a:xfrm>
          <a:prstGeom prst="rect">
            <a:avLst/>
          </a:prstGeom>
        </p:spPr>
      </p:pic>
      <p:sp>
        <p:nvSpPr>
          <p:cNvPr id="4" name="Content Placeholder 4"/>
          <p:cNvSpPr>
            <a:spLocks noGrp="1"/>
          </p:cNvSpPr>
          <p:nvPr>
            <p:ph type="body" idx="13"/>
          </p:nvPr>
        </p:nvSpPr>
        <p:spPr>
          <a:xfrm>
            <a:off x="457200" y="4133461"/>
            <a:ext cx="8229600" cy="462479"/>
          </a:xfrm>
        </p:spPr>
        <p:txBody>
          <a:bodyPr/>
          <a:lstStyle/>
          <a:p>
            <a:pPr>
              <a:lnSpc>
                <a:spcPct val="90000"/>
              </a:lnSpc>
            </a:pPr>
            <a:r>
              <a:rPr lang="en-US" altLang="en-US" dirty="0"/>
              <a:t>Avoiding reading past the end of a file:</a:t>
            </a:r>
            <a:endParaRPr lang="en-US" altLang="en-US" dirty="0">
              <a:latin typeface="Courier New" panose="02070309020205020404" pitchFamily="49" charset="0"/>
            </a:endParaRPr>
          </a:p>
        </p:txBody>
      </p:sp>
      <p:pic>
        <p:nvPicPr>
          <p:cNvPr id="10" name="Picture 5" descr="Computer code has 5 lines. The lines read as follows. Line 1. Scanner input equals new Scanner left parenthesis new File left parenthesis double quote example.t x t double quote right parenthesis right parenthesis semicolon. Line 2. if left parenthesis input period has Next left parenthesis right parenthesis right parenthesis left brace. Line 3, indented once. String token equals input period next left parenthesis right parenthesis semicolon forward slash forward slash will not crash exclamation point. Line 4, indented once. System period out period print l n left parenthesis double quote next token is double quote plus token right parenthesis semicolon. Line 5. right brace. "/>
          <p:cNvPicPr>
            <a:picLocks noChangeAspect="1"/>
          </p:cNvPicPr>
          <p:nvPr/>
        </p:nvPicPr>
        <p:blipFill>
          <a:blip r:embed="rId4"/>
          <a:stretch>
            <a:fillRect/>
          </a:stretch>
        </p:blipFill>
        <p:spPr>
          <a:xfrm>
            <a:off x="766761" y="4744574"/>
            <a:ext cx="7610475" cy="1457325"/>
          </a:xfrm>
          <a:prstGeom prst="rect">
            <a:avLst/>
          </a:prstGeom>
        </p:spPr>
      </p:pic>
    </p:spTree>
    <p:extLst>
      <p:ext uri="{BB962C8B-B14F-4D97-AF65-F5344CB8AC3E}">
        <p14:creationId xmlns:p14="http://schemas.microsoft.com/office/powerpoint/2010/main" val="36259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494021"/>
          </a:xfrm>
        </p:spPr>
        <p:txBody>
          <a:bodyPr/>
          <a:lstStyle/>
          <a:p>
            <a:r>
              <a:rPr lang="en-US" sz="2000" dirty="0"/>
              <a:t>Create the project and class </a:t>
            </a:r>
            <a:r>
              <a:rPr lang="en-US" sz="2000" b="1" dirty="0"/>
              <a:t>Files</a:t>
            </a:r>
            <a:r>
              <a:rPr lang="en-US" sz="2000" dirty="0"/>
              <a:t> in BluJ</a:t>
            </a:r>
          </a:p>
          <a:p>
            <a:r>
              <a:rPr lang="en-US" sz="2000" dirty="0"/>
              <a:t>Download the </a:t>
            </a:r>
            <a:r>
              <a:rPr lang="en-US" sz="2000" b="1" dirty="0"/>
              <a:t>baseball.txt</a:t>
            </a:r>
            <a:r>
              <a:rPr lang="en-US" sz="2000" dirty="0"/>
              <a:t> file from Canvas and store it in the same directory as the .java file in your project.</a:t>
            </a:r>
          </a:p>
          <a:p>
            <a:r>
              <a:rPr lang="en-US" sz="2000" dirty="0"/>
              <a:t>In the main program, do the following:</a:t>
            </a:r>
          </a:p>
          <a:p>
            <a:pPr lvl="1"/>
            <a:r>
              <a:rPr lang="en-US" sz="2000" dirty="0"/>
              <a:t>Create a Scanner object named input that is associated with the baseball.txt file.</a:t>
            </a:r>
          </a:p>
          <a:p>
            <a:pPr lvl="1"/>
            <a:r>
              <a:rPr lang="en-US" sz="2000" dirty="0"/>
              <a:t>Declare an integer variable named count and set it equal to 0.</a:t>
            </a:r>
          </a:p>
          <a:p>
            <a:pPr lvl="1"/>
            <a:r>
              <a:rPr lang="en-US" sz="2000" dirty="0"/>
              <a:t>Using a while loop, input each word from the file and add one to count.</a:t>
            </a:r>
          </a:p>
          <a:p>
            <a:pPr lvl="1"/>
            <a:r>
              <a:rPr lang="en-US" sz="2000" dirty="0"/>
              <a:t>Continue to do this until no more words can be read from the file.</a:t>
            </a:r>
          </a:p>
          <a:p>
            <a:pPr lvl="1"/>
            <a:r>
              <a:rPr lang="en-US" sz="2000" dirty="0"/>
              <a:t>When the loop is finished, output the number of words in the file as a sentence.</a:t>
            </a:r>
          </a:p>
        </p:txBody>
      </p:sp>
    </p:spTree>
    <p:extLst>
      <p:ext uri="{BB962C8B-B14F-4D97-AF65-F5344CB8AC3E}">
        <p14:creationId xmlns:p14="http://schemas.microsoft.com/office/powerpoint/2010/main" val="40954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Election Question</a:t>
            </a:r>
            <a:endParaRPr lang="en-US" dirty="0"/>
          </a:p>
        </p:txBody>
      </p:sp>
      <p:sp>
        <p:nvSpPr>
          <p:cNvPr id="3" name="Content Placeholder 2"/>
          <p:cNvSpPr>
            <a:spLocks noGrp="1"/>
          </p:cNvSpPr>
          <p:nvPr>
            <p:ph type="body" idx="1"/>
          </p:nvPr>
        </p:nvSpPr>
        <p:spPr>
          <a:xfrm>
            <a:off x="457200" y="1600200"/>
            <a:ext cx="8229600" cy="1298201"/>
          </a:xfrm>
        </p:spPr>
        <p:txBody>
          <a:bodyPr/>
          <a:lstStyle/>
          <a:p>
            <a:r>
              <a:rPr lang="en-US" altLang="en-US" dirty="0"/>
              <a:t>Write a program that reads a file </a:t>
            </a:r>
            <a:r>
              <a:rPr lang="en-US" altLang="en-US" dirty="0">
                <a:latin typeface="Courier New" panose="02070309020205020404" pitchFamily="49" charset="0"/>
                <a:cs typeface="Courier New" panose="02070309020205020404" pitchFamily="49" charset="0"/>
              </a:rPr>
              <a:t>poll.txt</a:t>
            </a:r>
            <a:r>
              <a:rPr lang="en-US" altLang="en-US" dirty="0"/>
              <a:t> of poll data.</a:t>
            </a:r>
          </a:p>
          <a:p>
            <a:pPr lvl="1"/>
            <a:r>
              <a:rPr lang="en-US" altLang="en-US" dirty="0"/>
              <a:t>Format: State  Obama%  McCain%  ElectoralVotes  Pollster</a:t>
            </a:r>
            <a:endParaRPr lang="en-US" altLang="en-US" sz="900" dirty="0"/>
          </a:p>
        </p:txBody>
      </p:sp>
      <p:pic>
        <p:nvPicPr>
          <p:cNvPr id="6" name="Picture 3" descr="Input file, poll.t x t has 3 lines. Line 1. C T 56 31 7 O c t, U period of Connecticut. Line 2. N E 37 56 5 S e p Rasmussen. Line 3. A Z 41 49 10 O c t Northern Arizona U period."/>
          <p:cNvPicPr>
            <a:picLocks noChangeAspect="1"/>
          </p:cNvPicPr>
          <p:nvPr/>
        </p:nvPicPr>
        <p:blipFill>
          <a:blip r:embed="rId3"/>
          <a:stretch>
            <a:fillRect/>
          </a:stretch>
        </p:blipFill>
        <p:spPr>
          <a:xfrm>
            <a:off x="1485900" y="3021535"/>
            <a:ext cx="6172200" cy="990600"/>
          </a:xfrm>
          <a:prstGeom prst="rect">
            <a:avLst/>
          </a:prstGeom>
        </p:spPr>
      </p:pic>
      <p:sp>
        <p:nvSpPr>
          <p:cNvPr id="4" name="Content Placeholder 4"/>
          <p:cNvSpPr>
            <a:spLocks noGrp="1"/>
          </p:cNvSpPr>
          <p:nvPr>
            <p:ph type="body" idx="13"/>
          </p:nvPr>
        </p:nvSpPr>
        <p:spPr>
          <a:xfrm>
            <a:off x="459728" y="4135269"/>
            <a:ext cx="8229600" cy="844060"/>
          </a:xfrm>
        </p:spPr>
        <p:txBody>
          <a:bodyPr/>
          <a:lstStyle/>
          <a:p>
            <a:r>
              <a:rPr lang="en-US" altLang="en-US" dirty="0"/>
              <a:t>The program should print how many electoral votes each candidate leads in, and who is leading overall in the polls.</a:t>
            </a:r>
          </a:p>
        </p:txBody>
      </p:sp>
      <p:pic>
        <p:nvPicPr>
          <p:cNvPr id="7" name="Picture 5" descr="Computer code output has 2 lines. Line 1. Obama colon 214 votes. Line 2. McCain colon 257 votes."/>
          <p:cNvPicPr>
            <a:picLocks noChangeAspect="1"/>
          </p:cNvPicPr>
          <p:nvPr/>
        </p:nvPicPr>
        <p:blipFill>
          <a:blip r:embed="rId4"/>
          <a:stretch>
            <a:fillRect/>
          </a:stretch>
        </p:blipFill>
        <p:spPr>
          <a:xfrm>
            <a:off x="3076575" y="5225598"/>
            <a:ext cx="2990850" cy="657225"/>
          </a:xfrm>
          <a:prstGeom prst="rect">
            <a:avLst/>
          </a:prstGeom>
        </p:spPr>
      </p:pic>
    </p:spTree>
    <p:extLst>
      <p:ext uri="{BB962C8B-B14F-4D97-AF65-F5344CB8AC3E}">
        <p14:creationId xmlns:p14="http://schemas.microsoft.com/office/powerpoint/2010/main" val="267769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Election Answer</a:t>
            </a:r>
            <a:endParaRPr lang="en-US" dirty="0"/>
          </a:p>
        </p:txBody>
      </p:sp>
      <p:pic>
        <p:nvPicPr>
          <p:cNvPr id="3" name="Picture 2" descr="Computer code has 26 lines. The lines read as follows. Line 1. forward slash forward slash Computes leader in presidential polls comma based on input file such as colon. Line 2. forward slash forward slash A R 42 53 3 O c t Ivan Moore Research. Line 3. import java period i o period asterisk semicolon forward slash forward slash for File. Line 4. import java period u t i l period asterisk semicolon forward slash forward slash for Scanner. Line 5. public class Election left brace. Line 6, indented once. public static void main left parenthesis String left parenthesis right parenthesis a r g s right parenthesis throws File Not Found Exception left brace. Line 7, indented twice. Scanner input equals new Scanner left parenthesis new File left parenthesis double quote polls.t x t double quote right parenthesis right parenthesis semicolon. Line 8, indented twice. i n t obama Votes equals 0 comma mccain Votes equals 0 semicolon. Line 9, indented twice. while left parenthesis input period has Next left parenthesis right parenthesis right parenthesis left brace. Line 10, indented 3 times. if left parenthesis input period has Next I n t left parenthesis right parenthesis right parenthesis left brace. Line 11, indented 4 times. i n t obama equals input period next I n t left parenthesis right parenthesis semicolon. Line 12, indented 4 times. i n t mccain equals input period next I n t left parenthesis right parenthesis semicolon. Line 13, indented 4 times. i n t, e Votes equals input period next I n t left parenthesis right parenthesis semicolon. Line 14, indented 4 times. if left parenthesis obama greater than sign mccain right parenthesis left brace. Line 15, indented 5 times. obama Votes equals obama Votes plus e Votes semicolon. Line 16, indented 4 times. right brace else if left parenthesis mccain greater than sign obama right parenthesis left brace. Line 17, indented 5 times. mccain Votes equals mccain Votes plus e Votes semicolon. Line 18, indented 4 times. right brace. Line 19, indented 3 times. right brace else left brace. Line 20, indented 4 times. Input period next left parenthesis right parenthesis semicolon forward slash forward slash skip non negative integer token. Line 21, indented 3 times. right brace. Line 22, indented twice. right brace. Line 23, indented twice. System period out period print l n left parenthesis double quote Obama colon double quote plus obama Votes plus double quote votes double quote right parenthesis semicolon. Line 24, indented twice. System period out period print l n left parenthesis double quote McCain colon double quote plus mccain Votes plus double quote votes double quote right parenthesis semicolon. Line 25, indented once. right brace. Line 26. right brace. "/>
          <p:cNvPicPr>
            <a:picLocks noChangeAspect="1"/>
          </p:cNvPicPr>
          <p:nvPr/>
        </p:nvPicPr>
        <p:blipFill>
          <a:blip r:embed="rId2"/>
          <a:stretch>
            <a:fillRect/>
          </a:stretch>
        </p:blipFill>
        <p:spPr>
          <a:xfrm>
            <a:off x="827230" y="1594398"/>
            <a:ext cx="7489539" cy="4594646"/>
          </a:xfrm>
          <a:prstGeom prst="rect">
            <a:avLst/>
          </a:prstGeom>
        </p:spPr>
      </p:pic>
    </p:spTree>
    <p:extLst>
      <p:ext uri="{BB962C8B-B14F-4D97-AF65-F5344CB8AC3E}">
        <p14:creationId xmlns:p14="http://schemas.microsoft.com/office/powerpoint/2010/main" val="219050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4890926"/>
          </a:xfrm>
        </p:spPr>
        <p:txBody>
          <a:bodyPr/>
          <a:lstStyle/>
          <a:p>
            <a:r>
              <a:rPr lang="en-US" sz="2000" dirty="0"/>
              <a:t>Download the file </a:t>
            </a:r>
            <a:r>
              <a:rPr lang="en-US" sz="2000" b="1" dirty="0"/>
              <a:t>hockey1.txt</a:t>
            </a:r>
            <a:r>
              <a:rPr lang="en-US" sz="2000" dirty="0"/>
              <a:t> from Canvas and store it in the same directory as the .java file in your Files project.</a:t>
            </a:r>
          </a:p>
          <a:p>
            <a:r>
              <a:rPr lang="en-US" sz="2000" dirty="0"/>
              <a:t>Add code to the main program in the Files class to do the following:</a:t>
            </a:r>
          </a:p>
          <a:p>
            <a:pPr lvl="1"/>
            <a:r>
              <a:rPr lang="en-US" sz="2000" dirty="0"/>
              <a:t>Redefine the Scanner object named </a:t>
            </a:r>
            <a:r>
              <a:rPr lang="en-US" sz="2000" b="1" dirty="0"/>
              <a:t>input</a:t>
            </a:r>
            <a:r>
              <a:rPr lang="en-US" sz="2000" dirty="0"/>
              <a:t> so that is associated with the hockey1.txt file.</a:t>
            </a:r>
          </a:p>
          <a:p>
            <a:pPr lvl="1"/>
            <a:r>
              <a:rPr lang="en-US" sz="2000" dirty="0"/>
              <a:t>Using a while loop, do the following for each line in the file:</a:t>
            </a:r>
          </a:p>
          <a:p>
            <a:pPr lvl="2"/>
            <a:r>
              <a:rPr lang="en-US" sz="2000" dirty="0"/>
              <a:t>Store the first name in a String variable named </a:t>
            </a:r>
            <a:r>
              <a:rPr lang="en-US" sz="2000" b="1" dirty="0"/>
              <a:t>first</a:t>
            </a:r>
            <a:r>
              <a:rPr lang="en-US" sz="2000" dirty="0"/>
              <a:t>.</a:t>
            </a:r>
          </a:p>
          <a:p>
            <a:pPr lvl="2"/>
            <a:r>
              <a:rPr lang="en-US" sz="2000" dirty="0"/>
              <a:t>Store the last name in a String variable named </a:t>
            </a:r>
            <a:r>
              <a:rPr lang="en-US" sz="2000" b="1" dirty="0"/>
              <a:t>last</a:t>
            </a:r>
            <a:r>
              <a:rPr lang="en-US" sz="2000" dirty="0"/>
              <a:t>.</a:t>
            </a:r>
          </a:p>
          <a:p>
            <a:pPr lvl="2"/>
            <a:r>
              <a:rPr lang="en-US" sz="2000" dirty="0"/>
              <a:t>Using another while loop, add the goals scored for each of the five seasons to an integer variable named </a:t>
            </a:r>
            <a:r>
              <a:rPr lang="en-US" sz="2000" b="1" dirty="0"/>
              <a:t>total</a:t>
            </a:r>
            <a:r>
              <a:rPr lang="en-US" sz="2000" dirty="0"/>
              <a:t>.</a:t>
            </a:r>
          </a:p>
          <a:p>
            <a:pPr lvl="2"/>
            <a:r>
              <a:rPr lang="en-US" sz="2000" dirty="0"/>
              <a:t>Use these three variables to display the first name, last name, and the total goals scored over the last 5 seasons for each player in a sentence.</a:t>
            </a:r>
          </a:p>
        </p:txBody>
      </p:sp>
    </p:spTree>
    <p:extLst>
      <p:ext uri="{BB962C8B-B14F-4D97-AF65-F5344CB8AC3E}">
        <p14:creationId xmlns:p14="http://schemas.microsoft.com/office/powerpoint/2010/main" val="421144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Input/output (I/O) </a:t>
            </a:r>
            <a:r>
              <a:rPr lang="en-US" altLang="en-US" sz="2000" b="0" dirty="0"/>
              <a:t>(1 of 2)</a:t>
            </a:r>
            <a:endParaRPr lang="en-US" sz="2000" b="0" dirty="0"/>
          </a:p>
        </p:txBody>
      </p:sp>
      <p:pic>
        <p:nvPicPr>
          <p:cNvPr id="4" name="Picture 2" descr="Computer code reads, import java period i o period asterisk semicolon."/>
          <p:cNvPicPr>
            <a:picLocks noChangeAspect="1"/>
          </p:cNvPicPr>
          <p:nvPr/>
        </p:nvPicPr>
        <p:blipFill>
          <a:blip r:embed="rId2"/>
          <a:stretch>
            <a:fillRect/>
          </a:stretch>
        </p:blipFill>
        <p:spPr>
          <a:xfrm>
            <a:off x="682206" y="1748106"/>
            <a:ext cx="3276600" cy="400050"/>
          </a:xfrm>
          <a:prstGeom prst="rect">
            <a:avLst/>
          </a:prstGeom>
        </p:spPr>
      </p:pic>
      <p:sp>
        <p:nvSpPr>
          <p:cNvPr id="3" name="Content Placeholder 3"/>
          <p:cNvSpPr>
            <a:spLocks noGrp="1"/>
          </p:cNvSpPr>
          <p:nvPr>
            <p:ph type="body" idx="1"/>
          </p:nvPr>
        </p:nvSpPr>
        <p:spPr>
          <a:xfrm>
            <a:off x="457200" y="2421531"/>
            <a:ext cx="8229600" cy="1739921"/>
          </a:xfrm>
        </p:spPr>
        <p:txBody>
          <a:bodyPr/>
          <a:lstStyle/>
          <a:p>
            <a:pPr>
              <a:lnSpc>
                <a:spcPct val="110000"/>
              </a:lnSpc>
            </a:pPr>
            <a:r>
              <a:rPr lang="en-US" altLang="en-US" dirty="0"/>
              <a:t>Create a </a:t>
            </a:r>
            <a:r>
              <a:rPr lang="en-US" altLang="en-US" dirty="0">
                <a:latin typeface="Courier New" panose="02070309020205020404" pitchFamily="49" charset="0"/>
                <a:cs typeface="Courier New" panose="02070309020205020404" pitchFamily="49" charset="0"/>
              </a:rPr>
              <a:t>File</a:t>
            </a:r>
            <a:r>
              <a:rPr lang="en-US" altLang="en-US" dirty="0"/>
              <a:t> object to get info about a file on your drive.</a:t>
            </a:r>
          </a:p>
          <a:p>
            <a:pPr lvl="1">
              <a:lnSpc>
                <a:spcPct val="110000"/>
              </a:lnSpc>
            </a:pPr>
            <a:r>
              <a:rPr lang="en-US" altLang="en-US" dirty="0"/>
              <a:t>Must have                                         before doing this.</a:t>
            </a:r>
          </a:p>
          <a:p>
            <a:pPr lvl="1">
              <a:lnSpc>
                <a:spcPct val="110000"/>
              </a:lnSpc>
            </a:pPr>
            <a:r>
              <a:rPr lang="en-US" altLang="en-US" dirty="0"/>
              <a:t>Doesn’t actually create a new file on the hard disk.</a:t>
            </a:r>
          </a:p>
        </p:txBody>
      </p:sp>
      <p:pic>
        <p:nvPicPr>
          <p:cNvPr id="5" name="Picture 4" descr="Computer code has 4 lines. The lines read as follows. Line 1. File f equals new File left parenthesis double quote Example period t x t double quote right parenthesis semicolon. Line 2. if left parenthesis f period exists left parenthesis right parenthesis ampersand ampersand f period length left parenthesis right parenthesis greater than sign 1000 right parenthesis left brace. Line 3, indented once. f period delete left parenthesis right parenthesis semicolon. Line 4. right brace. "/>
          <p:cNvPicPr>
            <a:picLocks noChangeAspect="1"/>
          </p:cNvPicPr>
          <p:nvPr/>
        </p:nvPicPr>
        <p:blipFill rotWithShape="1">
          <a:blip r:embed="rId3"/>
          <a:srcRect l="4158" t="9900"/>
          <a:stretch/>
        </p:blipFill>
        <p:spPr>
          <a:xfrm>
            <a:off x="1475117" y="4425804"/>
            <a:ext cx="6655009" cy="1424617"/>
          </a:xfrm>
          <a:prstGeom prst="rect">
            <a:avLst/>
          </a:prstGeom>
        </p:spPr>
      </p:pic>
      <p:pic>
        <p:nvPicPr>
          <p:cNvPr id="6" name="Picture 2" descr="Computer code reads, import java period i o period asterisk semicolon.">
            <a:extLst>
              <a:ext uri="{FF2B5EF4-FFF2-40B4-BE49-F238E27FC236}">
                <a16:creationId xmlns:a16="http://schemas.microsoft.com/office/drawing/2014/main" id="{964EF190-3E5A-4832-A150-34B0B3C455C8}"/>
              </a:ext>
            </a:extLst>
          </p:cNvPr>
          <p:cNvPicPr>
            <a:picLocks noChangeAspect="1"/>
          </p:cNvPicPr>
          <p:nvPr/>
        </p:nvPicPr>
        <p:blipFill>
          <a:blip r:embed="rId2"/>
          <a:stretch>
            <a:fillRect/>
          </a:stretch>
        </p:blipFill>
        <p:spPr>
          <a:xfrm>
            <a:off x="2828777" y="3429000"/>
            <a:ext cx="3276600" cy="400050"/>
          </a:xfrm>
          <a:prstGeom prst="rect">
            <a:avLst/>
          </a:prstGeom>
        </p:spPr>
      </p:pic>
    </p:spTree>
    <p:extLst>
      <p:ext uri="{BB962C8B-B14F-4D97-AF65-F5344CB8AC3E}">
        <p14:creationId xmlns:p14="http://schemas.microsoft.com/office/powerpoint/2010/main" val="80712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Input/output (I/O) </a:t>
            </a:r>
            <a:r>
              <a:rPr lang="en-US" altLang="en-US" sz="2000" b="0" dirty="0"/>
              <a:t>(2 of 2)</a:t>
            </a:r>
            <a:endParaRPr lang="en-US" sz="2000" b="0" dirty="0"/>
          </a:p>
        </p:txBody>
      </p:sp>
      <p:graphicFrame>
        <p:nvGraphicFramePr>
          <p:cNvPr id="4" name="Table 2"/>
          <p:cNvGraphicFramePr>
            <a:graphicFrameLocks noGrp="1"/>
          </p:cNvGraphicFramePr>
          <p:nvPr>
            <p:extLst>
              <p:ext uri="{D42A27DB-BD31-4B8C-83A1-F6EECF244321}">
                <p14:modId xmlns:p14="http://schemas.microsoft.com/office/powerpoint/2010/main" val="4161054560"/>
              </p:ext>
            </p:extLst>
          </p:nvPr>
        </p:nvGraphicFramePr>
        <p:xfrm>
          <a:off x="457200" y="1622658"/>
          <a:ext cx="8482519" cy="4486310"/>
        </p:xfrm>
        <a:graphic>
          <a:graphicData uri="http://schemas.openxmlformats.org/drawingml/2006/table">
            <a:tbl>
              <a:tblPr firstRow="1"/>
              <a:tblGrid>
                <a:gridCol w="3297677">
                  <a:extLst>
                    <a:ext uri="{9D8B030D-6E8A-4147-A177-3AD203B41FA5}">
                      <a16:colId xmlns:a16="http://schemas.microsoft.com/office/drawing/2014/main" val="2623450632"/>
                    </a:ext>
                  </a:extLst>
                </a:gridCol>
                <a:gridCol w="5184842">
                  <a:extLst>
                    <a:ext uri="{9D8B030D-6E8A-4147-A177-3AD203B41FA5}">
                      <a16:colId xmlns:a16="http://schemas.microsoft.com/office/drawing/2014/main" val="3803275894"/>
                    </a:ext>
                  </a:extLst>
                </a:gridCol>
              </a:tblGrid>
              <a:tr h="46732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Method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n-lt"/>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81487281"/>
                  </a:ext>
                </a:extLst>
              </a:tr>
              <a:tr h="841183">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canRead()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returns whether file is able to be read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81535634"/>
                  </a:ext>
                </a:extLst>
              </a:tr>
              <a:tr h="46732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delete()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removes file from disk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38928799"/>
                  </a:ext>
                </a:extLst>
              </a:tr>
              <a:tr h="46732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exists()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whether this file exists on disk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06949"/>
                  </a:ext>
                </a:extLst>
              </a:tr>
              <a:tr h="46732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getName()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returns file’s name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46601746"/>
                  </a:ext>
                </a:extLst>
              </a:tr>
              <a:tr h="46732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length()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returns number of bytes in 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53738070"/>
                  </a:ext>
                </a:extLst>
              </a:tr>
              <a:tr h="467324">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renameTo(</a:t>
                      </a:r>
                      <a:r>
                        <a:rPr kumimoji="0" lang="en-US" altLang="en-US" sz="2400" b="0" i="0" u="none" strike="noStrike" cap="none" normalizeH="0" baseline="0" dirty="0">
                          <a:ln>
                            <a:noFill/>
                          </a:ln>
                          <a:solidFill>
                            <a:schemeClr val="tx1"/>
                          </a:solidFill>
                          <a:effectLst/>
                          <a:latin typeface="Tahoma" panose="020B0604030504040204" pitchFamily="34" charset="0"/>
                        </a:rPr>
                        <a:t>file</a:t>
                      </a:r>
                      <a:r>
                        <a:rPr kumimoji="0" lang="en-US" altLang="en-US" sz="2400" b="0" i="0" u="none" strike="noStrike" cap="none" normalizeH="0" baseline="0" dirty="0">
                          <a:ln>
                            <a:noFill/>
                          </a:ln>
                          <a:solidFill>
                            <a:schemeClr val="tx1"/>
                          </a:solidFill>
                          <a:effectLst/>
                          <a:latin typeface="Courier New" panose="02070309020205020404" pitchFamily="49"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changes name of file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65527887"/>
                  </a:ext>
                </a:extLst>
              </a:tr>
              <a:tr h="8411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urier New" panose="02070309020205020404" pitchFamily="49" charset="0"/>
                        </a:rPr>
                        <a:t>getAbsolutePath()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Returns the full path where file is located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1475577"/>
                  </a:ext>
                </a:extLst>
              </a:tr>
            </a:tbl>
          </a:graphicData>
        </a:graphic>
      </p:graphicFrame>
    </p:spTree>
    <p:extLst>
      <p:ext uri="{BB962C8B-B14F-4D97-AF65-F5344CB8AC3E}">
        <p14:creationId xmlns:p14="http://schemas.microsoft.com/office/powerpoint/2010/main" val="268305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Reading Files</a:t>
            </a:r>
            <a:endParaRPr lang="en-US" dirty="0"/>
          </a:p>
        </p:txBody>
      </p:sp>
      <p:sp>
        <p:nvSpPr>
          <p:cNvPr id="3" name="Content Placeholder 2"/>
          <p:cNvSpPr>
            <a:spLocks noGrp="1"/>
          </p:cNvSpPr>
          <p:nvPr>
            <p:ph type="body" idx="1"/>
          </p:nvPr>
        </p:nvSpPr>
        <p:spPr>
          <a:xfrm>
            <a:off x="457200" y="1600200"/>
            <a:ext cx="8229600" cy="832141"/>
          </a:xfrm>
        </p:spPr>
        <p:txBody>
          <a:bodyPr/>
          <a:lstStyle/>
          <a:p>
            <a:r>
              <a:rPr lang="en-US" altLang="en-US" dirty="0"/>
              <a:t>To read a file, pass a </a:t>
            </a:r>
            <a:r>
              <a:rPr lang="en-US" altLang="en-US" dirty="0">
                <a:latin typeface="Courier New" panose="02070309020205020404" pitchFamily="49" charset="0"/>
                <a:cs typeface="Courier New" panose="02070309020205020404" pitchFamily="49" charset="0"/>
              </a:rPr>
              <a:t>File</a:t>
            </a:r>
            <a:r>
              <a:rPr lang="en-US" altLang="en-US" dirty="0"/>
              <a:t> when constructing a </a:t>
            </a:r>
            <a:r>
              <a:rPr lang="en-US" altLang="en-US" dirty="0">
                <a:latin typeface="Courier New" panose="02070309020205020404" pitchFamily="49" charset="0"/>
                <a:cs typeface="Courier New" panose="02070309020205020404" pitchFamily="49" charset="0"/>
              </a:rPr>
              <a:t>Scanner. </a:t>
            </a:r>
          </a:p>
        </p:txBody>
      </p:sp>
      <p:pic>
        <p:nvPicPr>
          <p:cNvPr id="6" name="Picture 3" descr="Computer code reads, Scanner name equals new Scanner left parenthesis new File left parenthesis double quote file name double quote right parenthesis right parenthesis semicolon. "/>
          <p:cNvPicPr>
            <a:picLocks noChangeAspect="1"/>
          </p:cNvPicPr>
          <p:nvPr/>
        </p:nvPicPr>
        <p:blipFill>
          <a:blip r:embed="rId3"/>
          <a:stretch>
            <a:fillRect/>
          </a:stretch>
        </p:blipFill>
        <p:spPr>
          <a:xfrm>
            <a:off x="1144750" y="2608042"/>
            <a:ext cx="7252802" cy="279290"/>
          </a:xfrm>
          <a:prstGeom prst="rect">
            <a:avLst/>
          </a:prstGeom>
        </p:spPr>
      </p:pic>
      <p:sp>
        <p:nvSpPr>
          <p:cNvPr id="4" name="Content Placeholder 4"/>
          <p:cNvSpPr>
            <a:spLocks noGrp="1"/>
          </p:cNvSpPr>
          <p:nvPr>
            <p:ph type="body" idx="13"/>
          </p:nvPr>
        </p:nvSpPr>
        <p:spPr>
          <a:xfrm>
            <a:off x="457200" y="3254568"/>
            <a:ext cx="2237874" cy="492162"/>
          </a:xfrm>
        </p:spPr>
        <p:txBody>
          <a:bodyPr/>
          <a:lstStyle/>
          <a:p>
            <a:pPr marL="740664" lvl="1" indent="-283464"/>
            <a:r>
              <a:rPr lang="en-US" altLang="en-US" dirty="0">
                <a:solidFill>
                  <a:schemeClr val="tx1"/>
                </a:solidFill>
              </a:rPr>
              <a:t>Example:</a:t>
            </a:r>
          </a:p>
        </p:txBody>
      </p:sp>
      <p:pic>
        <p:nvPicPr>
          <p:cNvPr id="7" name="Picture 5" descr="Computer code has 2 lines. The lines read as follows. Line 1. File equals new File left parenthesis double quote my data period t x t double quote right parenthesis semicolon. Line 2. Scanner input equals new Scanner left parenthesis file right parenthesis semicolon. "/>
          <p:cNvPicPr>
            <a:picLocks noChangeAspect="1"/>
          </p:cNvPicPr>
          <p:nvPr/>
        </p:nvPicPr>
        <p:blipFill>
          <a:blip r:embed="rId4"/>
          <a:stretch>
            <a:fillRect/>
          </a:stretch>
        </p:blipFill>
        <p:spPr>
          <a:xfrm>
            <a:off x="1895475" y="3941328"/>
            <a:ext cx="5353050" cy="647700"/>
          </a:xfrm>
          <a:prstGeom prst="rect">
            <a:avLst/>
          </a:prstGeom>
        </p:spPr>
      </p:pic>
      <p:sp>
        <p:nvSpPr>
          <p:cNvPr id="5" name="Content Placeholder 6"/>
          <p:cNvSpPr>
            <a:spLocks noGrp="1"/>
          </p:cNvSpPr>
          <p:nvPr>
            <p:ph type="body" idx="14"/>
          </p:nvPr>
        </p:nvSpPr>
        <p:spPr>
          <a:xfrm>
            <a:off x="457199" y="4783626"/>
            <a:ext cx="7675123" cy="501224"/>
          </a:xfrm>
        </p:spPr>
        <p:txBody>
          <a:bodyPr/>
          <a:lstStyle/>
          <a:p>
            <a:pPr lvl="1"/>
            <a:r>
              <a:rPr lang="en-US" altLang="en-US" dirty="0"/>
              <a:t>or (shorter…and better and preferred way):</a:t>
            </a:r>
            <a:endParaRPr lang="en-US" altLang="en-US" dirty="0">
              <a:latin typeface="Courier New" panose="02070309020205020404" pitchFamily="49" charset="0"/>
            </a:endParaRPr>
          </a:p>
        </p:txBody>
      </p:sp>
      <p:pic>
        <p:nvPicPr>
          <p:cNvPr id="11" name="Picture 7" descr="Computer code reads, Scanner input equals new Scanner left parenthesis new File left parenthesis double quote my data period t x t double quote right parenthesis right parenthesis semicolon."/>
          <p:cNvPicPr>
            <a:picLocks noChangeAspect="1"/>
          </p:cNvPicPr>
          <p:nvPr/>
        </p:nvPicPr>
        <p:blipFill>
          <a:blip r:embed="rId5"/>
          <a:stretch>
            <a:fillRect/>
          </a:stretch>
        </p:blipFill>
        <p:spPr>
          <a:xfrm>
            <a:off x="1339416" y="5384034"/>
            <a:ext cx="7347384" cy="315009"/>
          </a:xfrm>
          <a:prstGeom prst="rect">
            <a:avLst/>
          </a:prstGeom>
        </p:spPr>
      </p:pic>
    </p:spTree>
    <p:extLst>
      <p:ext uri="{BB962C8B-B14F-4D97-AF65-F5344CB8AC3E}">
        <p14:creationId xmlns:p14="http://schemas.microsoft.com/office/powerpoint/2010/main" val="335739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28212"/>
          </a:xfrm>
        </p:spPr>
        <p:txBody>
          <a:bodyPr/>
          <a:lstStyle/>
          <a:p>
            <a:r>
              <a:rPr lang="en-US" altLang="en-US" dirty="0"/>
              <a:t>File Paths</a:t>
            </a:r>
            <a:endParaRPr lang="en-US" dirty="0"/>
          </a:p>
        </p:txBody>
      </p:sp>
      <p:sp>
        <p:nvSpPr>
          <p:cNvPr id="3" name="Content Placeholder 2"/>
          <p:cNvSpPr>
            <a:spLocks noGrp="1"/>
          </p:cNvSpPr>
          <p:nvPr>
            <p:ph type="body" idx="1"/>
          </p:nvPr>
        </p:nvSpPr>
        <p:spPr>
          <a:xfrm>
            <a:off x="457200" y="1032433"/>
            <a:ext cx="8229600" cy="441439"/>
          </a:xfrm>
        </p:spPr>
        <p:txBody>
          <a:bodyPr/>
          <a:lstStyle/>
          <a:p>
            <a:pPr marL="273050" indent="-273050">
              <a:tabLst>
                <a:tab pos="3429000" algn="l"/>
              </a:tabLst>
            </a:pPr>
            <a:r>
              <a:rPr lang="en-US" altLang="en-US" sz="2000" b="1" dirty="0"/>
              <a:t>absolute path</a:t>
            </a:r>
            <a:r>
              <a:rPr lang="en-US" altLang="en-US" sz="2000" dirty="0"/>
              <a:t>: specifies a drive or a top “/” folder</a:t>
            </a:r>
          </a:p>
        </p:txBody>
      </p:sp>
      <p:pic>
        <p:nvPicPr>
          <p:cNvPr id="11" name="Picture 3" descr="Folder path reads, C colon forward slash Documents forward slash smith forward slash h w 6 forward slash input forward slash data period c s v. "/>
          <p:cNvPicPr>
            <a:picLocks noChangeAspect="1"/>
          </p:cNvPicPr>
          <p:nvPr/>
        </p:nvPicPr>
        <p:blipFill>
          <a:blip r:embed="rId2"/>
          <a:stretch>
            <a:fillRect/>
          </a:stretch>
        </p:blipFill>
        <p:spPr>
          <a:xfrm>
            <a:off x="1116737" y="1636953"/>
            <a:ext cx="6657975" cy="304800"/>
          </a:xfrm>
          <a:prstGeom prst="rect">
            <a:avLst/>
          </a:prstGeom>
        </p:spPr>
      </p:pic>
      <p:sp>
        <p:nvSpPr>
          <p:cNvPr id="4" name="Content Placeholder 4"/>
          <p:cNvSpPr>
            <a:spLocks noGrp="1"/>
          </p:cNvSpPr>
          <p:nvPr>
            <p:ph type="body" idx="13"/>
          </p:nvPr>
        </p:nvSpPr>
        <p:spPr>
          <a:xfrm>
            <a:off x="457200" y="2018288"/>
            <a:ext cx="8229600" cy="931961"/>
          </a:xfrm>
        </p:spPr>
        <p:txBody>
          <a:bodyPr/>
          <a:lstStyle/>
          <a:p>
            <a:pPr marL="639763" lvl="1" indent="-246063">
              <a:tabLst>
                <a:tab pos="3429000" algn="l"/>
              </a:tabLst>
            </a:pPr>
            <a:r>
              <a:rPr lang="en-US" altLang="en-US" sz="2000" dirty="0"/>
              <a:t>Windows can also use backslashes to separate folders.</a:t>
            </a:r>
          </a:p>
          <a:p>
            <a:pPr marL="639763" lvl="1" indent="-246063">
              <a:tabLst>
                <a:tab pos="3429000" algn="l"/>
              </a:tabLst>
            </a:pPr>
            <a:r>
              <a:rPr lang="en-US" altLang="en-US" sz="2000" dirty="0"/>
              <a:t>Java accepts forward slashes, regardless of operating system.</a:t>
            </a:r>
          </a:p>
          <a:p>
            <a:pPr marL="273050" lvl="0" indent="-273050">
              <a:tabLst>
                <a:tab pos="3429000" algn="l"/>
              </a:tabLst>
            </a:pPr>
            <a:r>
              <a:rPr lang="en-US" altLang="en-US" sz="2000" b="1" dirty="0">
                <a:solidFill>
                  <a:srgbClr val="000000"/>
                </a:solidFill>
              </a:rPr>
              <a:t>relative path</a:t>
            </a:r>
            <a:r>
              <a:rPr lang="en-US" altLang="en-US" sz="2000" dirty="0">
                <a:solidFill>
                  <a:srgbClr val="000000"/>
                </a:solidFill>
              </a:rPr>
              <a:t>: does not specify any top-level folder</a:t>
            </a:r>
          </a:p>
        </p:txBody>
      </p:sp>
      <p:pic>
        <p:nvPicPr>
          <p:cNvPr id="12" name="Picture 6" descr="Relative path has 2 lines. The lines read as follows. Line 1. Names period d a t. Line 2. input forward slash kinglear period t x t."/>
          <p:cNvPicPr>
            <a:picLocks noChangeAspect="1"/>
          </p:cNvPicPr>
          <p:nvPr/>
        </p:nvPicPr>
        <p:blipFill>
          <a:blip r:embed="rId3"/>
          <a:stretch>
            <a:fillRect/>
          </a:stretch>
        </p:blipFill>
        <p:spPr>
          <a:xfrm>
            <a:off x="2855050" y="3596042"/>
            <a:ext cx="3181350" cy="619125"/>
          </a:xfrm>
          <a:prstGeom prst="rect">
            <a:avLst/>
          </a:prstGeom>
        </p:spPr>
      </p:pic>
      <p:sp>
        <p:nvSpPr>
          <p:cNvPr id="5" name="Content Placeholder 5"/>
          <p:cNvSpPr>
            <a:spLocks noGrp="1"/>
          </p:cNvSpPr>
          <p:nvPr>
            <p:ph type="body" idx="14"/>
          </p:nvPr>
        </p:nvSpPr>
        <p:spPr>
          <a:xfrm>
            <a:off x="457200" y="4279697"/>
            <a:ext cx="8229600" cy="432101"/>
          </a:xfrm>
        </p:spPr>
        <p:txBody>
          <a:bodyPr/>
          <a:lstStyle/>
          <a:p>
            <a:pPr marL="639763" lvl="1" indent="-246063">
              <a:tabLst>
                <a:tab pos="3429000" algn="l"/>
              </a:tabLst>
            </a:pPr>
            <a:r>
              <a:rPr lang="en-US" altLang="en-US" sz="2000" dirty="0">
                <a:solidFill>
                  <a:srgbClr val="000000"/>
                </a:solidFill>
              </a:rPr>
              <a:t>Assumed to be relative to the </a:t>
            </a:r>
            <a:r>
              <a:rPr lang="en-US" altLang="en-US" sz="2000" b="1" dirty="0">
                <a:solidFill>
                  <a:srgbClr val="000000"/>
                </a:solidFill>
              </a:rPr>
              <a:t>current directory</a:t>
            </a:r>
            <a:r>
              <a:rPr lang="en-US" altLang="en-US" sz="2000" dirty="0">
                <a:solidFill>
                  <a:srgbClr val="000000"/>
                </a:solidFill>
              </a:rPr>
              <a:t>:</a:t>
            </a:r>
          </a:p>
        </p:txBody>
      </p:sp>
      <p:pic>
        <p:nvPicPr>
          <p:cNvPr id="13" name="Picture 8" descr="Computer code has 4 lines. The lines read as follows. Line 1. Scanner input equals new Scanner left parenthesis new File left parenthesis double quote data forward slash read me period t x t double quote right parenthesis right parenthesis semicolon. Line 2. If our program is in H colon forward slash h w 6 comma. Scanner will look for, H colon forward slash h w 6 forward slash data forward slash read me period t x t. "/>
          <p:cNvPicPr>
            <a:picLocks noChangeAspect="1"/>
          </p:cNvPicPr>
          <p:nvPr/>
        </p:nvPicPr>
        <p:blipFill>
          <a:blip r:embed="rId4"/>
          <a:stretch>
            <a:fillRect/>
          </a:stretch>
        </p:blipFill>
        <p:spPr>
          <a:xfrm>
            <a:off x="1252410" y="4840858"/>
            <a:ext cx="6386631" cy="1543138"/>
          </a:xfrm>
          <a:prstGeom prst="rect">
            <a:avLst/>
          </a:prstGeom>
        </p:spPr>
      </p:pic>
    </p:spTree>
    <p:extLst>
      <p:ext uri="{BB962C8B-B14F-4D97-AF65-F5344CB8AC3E}">
        <p14:creationId xmlns:p14="http://schemas.microsoft.com/office/powerpoint/2010/main" val="22716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Compiler error w/ files</a:t>
            </a:r>
            <a:endParaRPr lang="en-US" dirty="0"/>
          </a:p>
        </p:txBody>
      </p:sp>
      <p:pic>
        <p:nvPicPr>
          <p:cNvPr id="4" name="Picture 2" descr="Computer code has 9 lines. The lines read as follows. Line 1. import java period i o period asterisk semicolon forward slash forward slash for File. Line 2. import java period u t i l period asterisk semicolon forward slash forward slash for Scanner. Line 3. public class Read File left brace. Line 4, indented once. public static void main left parenthesis String left bracket right bracket a r g s right parenthesis left brace. Line 5, indented twice. Scanner input equals new Scanner left parenthesis new File left parenthesis double quote data period t x t double quote right parenthesis right parenthesis semicolon. Line 6, indented twice. String text equals input period next left parenthesis right parenthesis semicolon. Line 7, indented twice. System period out period print l n left parenthesis text right parenthesis semicolon. Line 8, indented once. right brace. Line 9. right brace. "/>
          <p:cNvPicPr>
            <a:picLocks noChangeAspect="1"/>
          </p:cNvPicPr>
          <p:nvPr/>
        </p:nvPicPr>
        <p:blipFill>
          <a:blip r:embed="rId2"/>
          <a:stretch>
            <a:fillRect/>
          </a:stretch>
        </p:blipFill>
        <p:spPr>
          <a:xfrm>
            <a:off x="470439" y="1604377"/>
            <a:ext cx="7895115" cy="2457061"/>
          </a:xfrm>
          <a:prstGeom prst="rect">
            <a:avLst/>
          </a:prstGeom>
        </p:spPr>
      </p:pic>
      <p:sp>
        <p:nvSpPr>
          <p:cNvPr id="3" name="Text Placeholder 3"/>
          <p:cNvSpPr>
            <a:spLocks noGrp="1"/>
          </p:cNvSpPr>
          <p:nvPr>
            <p:ph type="body" idx="1"/>
          </p:nvPr>
        </p:nvSpPr>
        <p:spPr>
          <a:xfrm>
            <a:off x="470439" y="4131563"/>
            <a:ext cx="8229600" cy="443203"/>
          </a:xfrm>
        </p:spPr>
        <p:txBody>
          <a:bodyPr/>
          <a:lstStyle/>
          <a:p>
            <a:r>
              <a:rPr lang="en-US" altLang="en-US" dirty="0"/>
              <a:t>The program fails to compile with the following error:</a:t>
            </a:r>
          </a:p>
        </p:txBody>
      </p:sp>
      <p:pic>
        <p:nvPicPr>
          <p:cNvPr id="5" name="Picture 4" descr="Program error has 4 lines. The lines read as follows. Line 1. Read File period java colon 6 colon unreported exception. Line 2, indented once. java period i o period File Not Found Exception semicolon. Line 3. must be caught or declared to be thrown. Line 4, indented once. Scanner input equals new Scanner left parenthesis new File left parenthesis double quote data period t x t double quote right parenthesis right parenthesis semicolon. "/>
          <p:cNvPicPr>
            <a:picLocks noChangeAspect="1"/>
          </p:cNvPicPr>
          <p:nvPr/>
        </p:nvPicPr>
        <p:blipFill>
          <a:blip r:embed="rId3"/>
          <a:stretch>
            <a:fillRect/>
          </a:stretch>
        </p:blipFill>
        <p:spPr>
          <a:xfrm>
            <a:off x="624442" y="4746812"/>
            <a:ext cx="8039100" cy="1238250"/>
          </a:xfrm>
          <a:prstGeom prst="rect">
            <a:avLst/>
          </a:prstGeom>
        </p:spPr>
      </p:pic>
    </p:spTree>
    <p:extLst>
      <p:ext uri="{BB962C8B-B14F-4D97-AF65-F5344CB8AC3E}">
        <p14:creationId xmlns:p14="http://schemas.microsoft.com/office/powerpoint/2010/main" val="2125791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Exceptions</a:t>
            </a:r>
            <a:endParaRPr lang="en-US" dirty="0"/>
          </a:p>
        </p:txBody>
      </p:sp>
      <p:sp>
        <p:nvSpPr>
          <p:cNvPr id="3" name="Text Placeholder 3"/>
          <p:cNvSpPr>
            <a:spLocks noGrp="1"/>
          </p:cNvSpPr>
          <p:nvPr>
            <p:ph type="body" idx="1"/>
          </p:nvPr>
        </p:nvSpPr>
        <p:spPr/>
        <p:txBody>
          <a:bodyPr/>
          <a:lstStyle/>
          <a:p>
            <a:r>
              <a:rPr lang="en-US" altLang="en-US" sz="2000" b="1" dirty="0">
                <a:solidFill>
                  <a:schemeClr val="tx1"/>
                </a:solidFill>
              </a:rPr>
              <a:t>exception</a:t>
            </a:r>
            <a:r>
              <a:rPr lang="en-US" altLang="en-US" sz="2000" dirty="0">
                <a:solidFill>
                  <a:schemeClr val="tx1"/>
                </a:solidFill>
              </a:rPr>
              <a:t>: An object representing a runtime error.</a:t>
            </a:r>
          </a:p>
          <a:p>
            <a:pPr marL="740664" lvl="1" indent="-283464"/>
            <a:r>
              <a:rPr lang="en-US" altLang="en-US" sz="2000" dirty="0">
                <a:solidFill>
                  <a:schemeClr val="tx1"/>
                </a:solidFill>
              </a:rPr>
              <a:t>dividing an integer by 0</a:t>
            </a:r>
          </a:p>
          <a:p>
            <a:pPr marL="740664" lvl="1" indent="-283464"/>
            <a:r>
              <a:rPr lang="en-US" altLang="en-US" sz="2000" dirty="0">
                <a:solidFill>
                  <a:schemeClr val="tx1"/>
                </a:solidFill>
              </a:rPr>
              <a:t>calling </a:t>
            </a:r>
            <a:r>
              <a:rPr lang="en-US" altLang="en-US" sz="2000" dirty="0">
                <a:solidFill>
                  <a:schemeClr val="tx1"/>
                </a:solidFill>
                <a:latin typeface="Courier New" panose="02070309020205020404" pitchFamily="49" charset="0"/>
                <a:cs typeface="Courier New" panose="02070309020205020404" pitchFamily="49" charset="0"/>
              </a:rPr>
              <a:t>substring</a:t>
            </a:r>
            <a:r>
              <a:rPr lang="en-US" altLang="en-US" sz="2000" dirty="0">
                <a:solidFill>
                  <a:schemeClr val="tx1"/>
                </a:solidFill>
              </a:rPr>
              <a:t> on a </a:t>
            </a:r>
            <a:r>
              <a:rPr lang="en-US" altLang="en-US" sz="2000" dirty="0">
                <a:solidFill>
                  <a:schemeClr val="tx1"/>
                </a:solidFill>
                <a:latin typeface="Courier New" panose="02070309020205020404" pitchFamily="49" charset="0"/>
                <a:cs typeface="Courier New" panose="02070309020205020404" pitchFamily="49" charset="0"/>
              </a:rPr>
              <a:t>String</a:t>
            </a:r>
            <a:r>
              <a:rPr lang="en-US" altLang="en-US" sz="2000" dirty="0">
                <a:solidFill>
                  <a:schemeClr val="tx1"/>
                </a:solidFill>
              </a:rPr>
              <a:t> and passing too large an index</a:t>
            </a:r>
          </a:p>
          <a:p>
            <a:pPr marL="740664" lvl="1" indent="-283464"/>
            <a:r>
              <a:rPr lang="en-US" altLang="en-US" sz="2000" dirty="0">
                <a:solidFill>
                  <a:schemeClr val="tx1"/>
                </a:solidFill>
              </a:rPr>
              <a:t>trying to read the wrong type of value from a Scanner</a:t>
            </a:r>
            <a:endParaRPr lang="en-US" altLang="en-US" sz="2000" b="1" dirty="0">
              <a:solidFill>
                <a:schemeClr val="tx1"/>
              </a:solidFill>
            </a:endParaRPr>
          </a:p>
          <a:p>
            <a:pPr marL="740664" lvl="1" indent="-283464"/>
            <a:r>
              <a:rPr lang="en-US" altLang="en-US" sz="2000" dirty="0">
                <a:solidFill>
                  <a:schemeClr val="tx1"/>
                </a:solidFill>
              </a:rPr>
              <a:t>trying to read a file that does not exist</a:t>
            </a:r>
            <a:endParaRPr lang="en-US" altLang="en-US" sz="2000" b="1" dirty="0">
              <a:solidFill>
                <a:schemeClr val="tx1"/>
              </a:solidFill>
            </a:endParaRPr>
          </a:p>
          <a:p>
            <a:pPr lvl="2" indent="-228600"/>
            <a:r>
              <a:rPr lang="en-US" altLang="en-US" sz="2000" dirty="0">
                <a:solidFill>
                  <a:schemeClr val="tx1"/>
                </a:solidFill>
              </a:rPr>
              <a:t>We say that a program with an error “throws” an exception.</a:t>
            </a:r>
          </a:p>
          <a:p>
            <a:pPr lvl="2" indent="-228600"/>
            <a:r>
              <a:rPr lang="en-US" altLang="en-US" sz="2000" dirty="0">
                <a:solidFill>
                  <a:schemeClr val="tx1"/>
                </a:solidFill>
              </a:rPr>
              <a:t>It is also possible to “catch” (handle or fix) an exception.</a:t>
            </a:r>
          </a:p>
          <a:p>
            <a:r>
              <a:rPr lang="en-US" altLang="en-US" sz="2000" b="1" dirty="0">
                <a:solidFill>
                  <a:schemeClr val="tx1"/>
                </a:solidFill>
              </a:rPr>
              <a:t>checked exception</a:t>
            </a:r>
            <a:r>
              <a:rPr lang="en-US" altLang="en-US" sz="2000" dirty="0">
                <a:solidFill>
                  <a:schemeClr val="tx1"/>
                </a:solidFill>
              </a:rPr>
              <a:t>: An error that must be handled by our program (otherwise it will not compile).</a:t>
            </a:r>
          </a:p>
          <a:p>
            <a:pPr lvl="1"/>
            <a:r>
              <a:rPr lang="en-US" altLang="en-US" sz="2000" dirty="0">
                <a:solidFill>
                  <a:schemeClr val="tx1"/>
                </a:solidFill>
              </a:rPr>
              <a:t>We must specify how our program will handle file I/O failures.</a:t>
            </a:r>
          </a:p>
        </p:txBody>
      </p:sp>
    </p:spTree>
    <p:extLst>
      <p:ext uri="{BB962C8B-B14F-4D97-AF65-F5344CB8AC3E}">
        <p14:creationId xmlns:p14="http://schemas.microsoft.com/office/powerpoint/2010/main" val="283322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throws Clause</a:t>
            </a:r>
            <a:endParaRPr lang="en-US" dirty="0"/>
          </a:p>
        </p:txBody>
      </p:sp>
      <p:sp>
        <p:nvSpPr>
          <p:cNvPr id="3" name="Content Placeholder 2"/>
          <p:cNvSpPr>
            <a:spLocks noGrp="1"/>
          </p:cNvSpPr>
          <p:nvPr>
            <p:ph type="body" idx="1"/>
          </p:nvPr>
        </p:nvSpPr>
        <p:spPr>
          <a:xfrm>
            <a:off x="457200" y="1600199"/>
            <a:ext cx="8229600" cy="1264299"/>
          </a:xfrm>
        </p:spPr>
        <p:txBody>
          <a:bodyPr/>
          <a:lstStyle/>
          <a:p>
            <a:pPr>
              <a:lnSpc>
                <a:spcPct val="110000"/>
              </a:lnSpc>
            </a:pPr>
            <a:r>
              <a:rPr lang="en-US" altLang="en-US" sz="2000" b="1" dirty="0"/>
              <a:t>throws clause</a:t>
            </a:r>
            <a:r>
              <a:rPr lang="en-US" altLang="en-US" sz="2000" dirty="0"/>
              <a:t>: Keywords on a method’s header that state that it may generate an exception (and will not handle it).</a:t>
            </a:r>
            <a:endParaRPr lang="en-US" altLang="en-US" sz="2000" i="1" dirty="0"/>
          </a:p>
          <a:p>
            <a:r>
              <a:rPr lang="en-US" altLang="en-US" sz="2000" dirty="0"/>
              <a:t>Syntax:</a:t>
            </a:r>
          </a:p>
        </p:txBody>
      </p:sp>
      <p:pic>
        <p:nvPicPr>
          <p:cNvPr id="8" name="Picture 3" descr="Computer code reads, public static type name left parenthesis p a r a m s right parenthesis throws type left brace."/>
          <p:cNvPicPr>
            <a:picLocks noChangeAspect="1"/>
          </p:cNvPicPr>
          <p:nvPr/>
        </p:nvPicPr>
        <p:blipFill>
          <a:blip r:embed="rId3"/>
          <a:stretch>
            <a:fillRect/>
          </a:stretch>
        </p:blipFill>
        <p:spPr>
          <a:xfrm>
            <a:off x="968731" y="3088005"/>
            <a:ext cx="7570431" cy="281733"/>
          </a:xfrm>
          <a:prstGeom prst="rect">
            <a:avLst/>
          </a:prstGeom>
        </p:spPr>
      </p:pic>
      <p:sp>
        <p:nvSpPr>
          <p:cNvPr id="4" name="Content Placeholder 4"/>
          <p:cNvSpPr>
            <a:spLocks noGrp="1"/>
          </p:cNvSpPr>
          <p:nvPr>
            <p:ph type="body" idx="13"/>
          </p:nvPr>
        </p:nvSpPr>
        <p:spPr>
          <a:xfrm>
            <a:off x="457200" y="3598137"/>
            <a:ext cx="2237874" cy="361805"/>
          </a:xfrm>
        </p:spPr>
        <p:txBody>
          <a:bodyPr/>
          <a:lstStyle/>
          <a:p>
            <a:pPr marL="759968" lvl="1" indent="-273050"/>
            <a:r>
              <a:rPr lang="en-US" altLang="en-US" sz="2000" dirty="0">
                <a:solidFill>
                  <a:schemeClr val="tx1"/>
                </a:solidFill>
              </a:rPr>
              <a:t>Example:</a:t>
            </a:r>
          </a:p>
        </p:txBody>
      </p:sp>
      <p:pic>
        <p:nvPicPr>
          <p:cNvPr id="9" name="Picture 5" descr="Computer code has 3 lines. The lines read as follows. Line 1. public class Read File left brace. Line 2, indented once. public static void main left parenthesis String left bracket right bracket a r g s right parenthesis. Line 3, indented twice. throws File Not Found Exception left brace."/>
          <p:cNvPicPr>
            <a:picLocks noChangeAspect="1"/>
          </p:cNvPicPr>
          <p:nvPr/>
        </p:nvPicPr>
        <p:blipFill>
          <a:blip r:embed="rId4"/>
          <a:stretch>
            <a:fillRect/>
          </a:stretch>
        </p:blipFill>
        <p:spPr>
          <a:xfrm>
            <a:off x="1333500" y="4186041"/>
            <a:ext cx="7353300" cy="1152525"/>
          </a:xfrm>
          <a:prstGeom prst="rect">
            <a:avLst/>
          </a:prstGeom>
        </p:spPr>
      </p:pic>
      <p:sp>
        <p:nvSpPr>
          <p:cNvPr id="5" name="Content Placeholder 6"/>
          <p:cNvSpPr>
            <a:spLocks noGrp="1"/>
          </p:cNvSpPr>
          <p:nvPr>
            <p:ph type="body" idx="14"/>
          </p:nvPr>
        </p:nvSpPr>
        <p:spPr>
          <a:xfrm>
            <a:off x="457200" y="5428959"/>
            <a:ext cx="8229600" cy="759831"/>
          </a:xfrm>
        </p:spPr>
        <p:txBody>
          <a:bodyPr/>
          <a:lstStyle/>
          <a:p>
            <a:pPr lvl="1">
              <a:lnSpc>
                <a:spcPct val="120000"/>
              </a:lnSpc>
            </a:pPr>
            <a:r>
              <a:rPr lang="en-US" altLang="en-US" sz="2000" dirty="0"/>
              <a:t>Like saying, “I hereby announce that this method might throw an exception, and I accept the consequences if this happens.”</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334588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Tokens</a:t>
            </a:r>
            <a:endParaRPr lang="en-US" dirty="0"/>
          </a:p>
        </p:txBody>
      </p:sp>
      <p:sp>
        <p:nvSpPr>
          <p:cNvPr id="3" name="Content Placeholder 2"/>
          <p:cNvSpPr>
            <a:spLocks noGrp="1"/>
          </p:cNvSpPr>
          <p:nvPr>
            <p:ph type="body" idx="1"/>
          </p:nvPr>
        </p:nvSpPr>
        <p:spPr>
          <a:xfrm>
            <a:off x="457200" y="1600200"/>
            <a:ext cx="8229600" cy="1507153"/>
          </a:xfrm>
        </p:spPr>
        <p:txBody>
          <a:bodyPr/>
          <a:lstStyle/>
          <a:p>
            <a:pPr indent="-256032">
              <a:lnSpc>
                <a:spcPct val="110000"/>
              </a:lnSpc>
              <a:tabLst>
                <a:tab pos="2741613" algn="l"/>
              </a:tabLst>
            </a:pPr>
            <a:r>
              <a:rPr lang="en-US" altLang="en-US" b="1" dirty="0"/>
              <a:t>token</a:t>
            </a:r>
            <a:r>
              <a:rPr lang="en-US" altLang="en-US" dirty="0"/>
              <a:t>: A unit of user input, separated by whitespace. </a:t>
            </a:r>
          </a:p>
          <a:p>
            <a:pPr marL="740664" lvl="1" indent="-283464">
              <a:lnSpc>
                <a:spcPct val="110000"/>
              </a:lnSpc>
              <a:tabLst>
                <a:tab pos="2741613" algn="l"/>
              </a:tabLst>
            </a:pPr>
            <a:r>
              <a:rPr lang="en-US" altLang="en-US" dirty="0"/>
              <a:t>A </a:t>
            </a:r>
            <a:r>
              <a:rPr lang="en-US" altLang="en-US" dirty="0">
                <a:latin typeface="Courier New" panose="02070309020205020404" pitchFamily="49" charset="0"/>
                <a:cs typeface="Courier New" panose="02070309020205020404" pitchFamily="49" charset="0"/>
              </a:rPr>
              <a:t>Scanner</a:t>
            </a:r>
            <a:r>
              <a:rPr lang="en-US" altLang="en-US" b="1" dirty="0"/>
              <a:t> </a:t>
            </a:r>
            <a:r>
              <a:rPr lang="en-US" altLang="en-US" dirty="0"/>
              <a:t>splits a file’s contents into tokens.</a:t>
            </a:r>
          </a:p>
          <a:p>
            <a:pPr indent="-256032">
              <a:lnSpc>
                <a:spcPct val="90000"/>
              </a:lnSpc>
              <a:tabLst>
                <a:tab pos="2741613" algn="l"/>
              </a:tabLst>
            </a:pPr>
            <a:r>
              <a:rPr lang="en-US" altLang="en-US" dirty="0"/>
              <a:t>If an input file contains the following:</a:t>
            </a:r>
          </a:p>
        </p:txBody>
      </p:sp>
      <p:pic>
        <p:nvPicPr>
          <p:cNvPr id="7" name="Picture 3" descr="Computer code has 2 lines. The lines read as follows. Line 1. 23 3.14. Line 2, indented once. Double quote John Smith double quote."/>
          <p:cNvPicPr>
            <a:picLocks noChangeAspect="1"/>
          </p:cNvPicPr>
          <p:nvPr/>
        </p:nvPicPr>
        <p:blipFill rotWithShape="1">
          <a:blip r:embed="rId3"/>
          <a:srcRect l="3436" t="7489" r="1709" b="7816"/>
          <a:stretch/>
        </p:blipFill>
        <p:spPr>
          <a:xfrm>
            <a:off x="3289039" y="3214846"/>
            <a:ext cx="2565920" cy="774442"/>
          </a:xfrm>
          <a:prstGeom prst="rect">
            <a:avLst/>
          </a:prstGeom>
        </p:spPr>
      </p:pic>
      <p:sp>
        <p:nvSpPr>
          <p:cNvPr id="4" name="Content Placeholder 4"/>
          <p:cNvSpPr>
            <a:spLocks noGrp="1"/>
          </p:cNvSpPr>
          <p:nvPr>
            <p:ph type="body" idx="13"/>
          </p:nvPr>
        </p:nvSpPr>
        <p:spPr>
          <a:xfrm>
            <a:off x="459728" y="4088927"/>
            <a:ext cx="8229600" cy="377195"/>
          </a:xfrm>
        </p:spPr>
        <p:txBody>
          <a:bodyPr/>
          <a:lstStyle/>
          <a:p>
            <a:pPr marL="0" lvl="1" indent="0">
              <a:lnSpc>
                <a:spcPct val="90000"/>
              </a:lnSpc>
              <a:buNone/>
              <a:tabLst>
                <a:tab pos="2741613" algn="l"/>
              </a:tabLst>
            </a:pPr>
            <a:r>
              <a:rPr lang="en-US" altLang="en-US" sz="2000" dirty="0"/>
              <a:t>The </a:t>
            </a:r>
            <a:r>
              <a:rPr lang="en-US" altLang="en-US" sz="2000" b="1" dirty="0"/>
              <a:t>Scanner</a:t>
            </a:r>
            <a:r>
              <a:rPr lang="en-US" altLang="en-US" sz="2000" dirty="0"/>
              <a:t> can interpret the tokens as the following types:</a:t>
            </a:r>
          </a:p>
        </p:txBody>
      </p:sp>
      <p:pic>
        <p:nvPicPr>
          <p:cNvPr id="10" name="Picture 5" descr="A table has 4 rows and 2 columns. The columns have the following headings from left to right. Token, Types. The row entries are as follows. Row 1. Token, 23. Types, i n t, double, String. Row 2. Token, 3.14. Types, double, String. Row 3. Token, Double quote John. Types, String. Row 4. Token, Smith double quote. Types, String. "/>
          <p:cNvPicPr>
            <a:picLocks noChangeAspect="1"/>
          </p:cNvPicPr>
          <p:nvPr/>
        </p:nvPicPr>
        <p:blipFill>
          <a:blip r:embed="rId4"/>
          <a:stretch>
            <a:fillRect/>
          </a:stretch>
        </p:blipFill>
        <p:spPr>
          <a:xfrm>
            <a:off x="2005012" y="4573615"/>
            <a:ext cx="5133975" cy="1752600"/>
          </a:xfrm>
          <a:prstGeom prst="rect">
            <a:avLst/>
          </a:prstGeom>
        </p:spPr>
      </p:pic>
    </p:spTree>
    <p:extLst>
      <p:ext uri="{BB962C8B-B14F-4D97-AF65-F5344CB8AC3E}">
        <p14:creationId xmlns:p14="http://schemas.microsoft.com/office/powerpoint/2010/main" val="3482704735"/>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6417</TotalTime>
  <Words>1052</Words>
  <Application>Microsoft Office PowerPoint</Application>
  <PresentationFormat>On-screen Show (4:3)</PresentationFormat>
  <Paragraphs>114</Paragraphs>
  <Slides>16</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Courier New</vt:lpstr>
      <vt:lpstr>Noto Sans Symbols</vt:lpstr>
      <vt:lpstr>Tahoma</vt:lpstr>
      <vt:lpstr>Times New Roman</vt:lpstr>
      <vt:lpstr>Verdana</vt:lpstr>
      <vt:lpstr>508 Lecture</vt:lpstr>
      <vt:lpstr>1_508 Lecture</vt:lpstr>
      <vt:lpstr>Building Java Programs</vt:lpstr>
      <vt:lpstr>Input/output (I/O) (1 of 2)</vt:lpstr>
      <vt:lpstr>Input/output (I/O) (2 of 2)</vt:lpstr>
      <vt:lpstr>Reading Files</vt:lpstr>
      <vt:lpstr>File Paths</vt:lpstr>
      <vt:lpstr>Compiler error w/ files</vt:lpstr>
      <vt:lpstr>Exceptions</vt:lpstr>
      <vt:lpstr>The throws Clause</vt:lpstr>
      <vt:lpstr>Input Tokens</vt:lpstr>
      <vt:lpstr>Scanner Tests for Valid Input</vt:lpstr>
      <vt:lpstr>Using hasNext Methods</vt:lpstr>
      <vt:lpstr>In-Class Assignment 1, Part 1</vt:lpstr>
      <vt:lpstr>Election Question</vt:lpstr>
      <vt:lpstr>Election Answer</vt:lpstr>
      <vt:lpstr>In-Class Assignment 1, Part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kmuldrow</cp:lastModifiedBy>
  <cp:revision>394</cp:revision>
  <dcterms:modified xsi:type="dcterms:W3CDTF">2018-11-03T18:43:41Z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