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26"/>
  </p:notesMasterIdLst>
  <p:handoutMasterIdLst>
    <p:handoutMasterId r:id="rId27"/>
  </p:handoutMasterIdLst>
  <p:sldIdLst>
    <p:sldId id="270" r:id="rId3"/>
    <p:sldId id="445" r:id="rId4"/>
    <p:sldId id="446" r:id="rId5"/>
    <p:sldId id="377" r:id="rId6"/>
    <p:sldId id="378" r:id="rId7"/>
    <p:sldId id="333" r:id="rId8"/>
    <p:sldId id="447" r:id="rId9"/>
    <p:sldId id="379" r:id="rId10"/>
    <p:sldId id="448" r:id="rId11"/>
    <p:sldId id="380" r:id="rId12"/>
    <p:sldId id="537" r:id="rId13"/>
    <p:sldId id="332" r:id="rId14"/>
    <p:sldId id="449" r:id="rId15"/>
    <p:sldId id="304" r:id="rId16"/>
    <p:sldId id="308" r:id="rId17"/>
    <p:sldId id="450" r:id="rId18"/>
    <p:sldId id="451" r:id="rId19"/>
    <p:sldId id="306" r:id="rId20"/>
    <p:sldId id="538" r:id="rId21"/>
    <p:sldId id="452" r:id="rId22"/>
    <p:sldId id="334" r:id="rId23"/>
    <p:sldId id="453" r:id="rId24"/>
    <p:sldId id="298"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395" autoAdjust="0"/>
  </p:normalViewPr>
  <p:slideViewPr>
    <p:cSldViewPr snapToGrid="0" snapToObjects="1">
      <p:cViewPr varScale="1">
        <p:scale>
          <a:sx n="99" d="100"/>
          <a:sy n="99" d="100"/>
        </p:scale>
        <p:origin x="1566" y="90"/>
      </p:cViewPr>
      <p:guideLst>
        <p:guide orient="horz" pos="2136"/>
        <p:guide pos="288"/>
      </p:guideLst>
    </p:cSldViewPr>
  </p:slideViewPr>
  <p:outlineViewPr>
    <p:cViewPr>
      <p:scale>
        <a:sx n="33" d="100"/>
        <a:sy n="33" d="100"/>
      </p:scale>
      <p:origin x="0" y="-4584"/>
    </p:cViewPr>
  </p:outlineViewPr>
  <p:notesTextViewPr>
    <p:cViewPr>
      <p:scale>
        <a:sx n="100" d="100"/>
        <a:sy n="100" d="100"/>
      </p:scale>
      <p:origin x="0" y="0"/>
    </p:cViewPr>
  </p:notesTextViewPr>
  <p:sorterViewPr>
    <p:cViewPr>
      <p:scale>
        <a:sx n="100" d="100"/>
        <a:sy n="100" d="100"/>
      </p:scale>
      <p:origin x="0" y="-89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5/1/2019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Draw a picture (or write it in the file as comments) of the two Scanners (input and lineScanner) as each one advances.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57147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common bugs here:</a:t>
            </a:r>
          </a:p>
          <a:p>
            <a:r>
              <a:rPr lang="en-US" altLang="en-US" dirty="0"/>
              <a:t>- not understanding the difference between a String and a Scanner.  They try to call line.nextInt() or similar.</a:t>
            </a:r>
          </a:p>
          <a:p>
            <a:r>
              <a:rPr lang="en-US" altLang="en-US" dirty="0"/>
              <a:t>- calling a method on the wrong Scanner.  e.g. They forget to change input to lineScan.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7309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43515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common PrintStream bug:</a:t>
            </a:r>
          </a:p>
          <a:p>
            <a:r>
              <a:rPr lang="en-US" altLang="en-US" dirty="0"/>
              <a:t>- declaring it in a method that gets called many times.  This causes the file to be re-opened and wipes the past contents.  So only the last line shows up in the file.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81610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24265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You should also probably show them the version that has a static method for processing one person's data.  It takes a String line and a PrintStream as parameters.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92934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 don't intend to reach this in lecture; it's just extra information.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75383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298107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47050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0897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4644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
        <p:nvSpPr>
          <p:cNvPr id="8" name="Shape 26"/>
          <p:cNvSpPr txBox="1">
            <a:spLocks noGrp="1"/>
          </p:cNvSpPr>
          <p:nvPr>
            <p:ph type="body" idx="13" hasCustomPrompt="1"/>
          </p:nvPr>
        </p:nvSpPr>
        <p:spPr>
          <a:xfrm>
            <a:off x="459728" y="2733790"/>
            <a:ext cx="8229600" cy="94644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3806691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74055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
        <p:nvSpPr>
          <p:cNvPr id="12" name="Shape 26"/>
          <p:cNvSpPr txBox="1">
            <a:spLocks noGrp="1"/>
          </p:cNvSpPr>
          <p:nvPr>
            <p:ph type="body" idx="15" hasCustomPrompt="1"/>
          </p:nvPr>
        </p:nvSpPr>
        <p:spPr>
          <a:xfrm>
            <a:off x="457200" y="56420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115086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7087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8929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48678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9">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8" r:id="rId2"/>
    <p:sldLayoutId id="2147483660" r:id="rId3"/>
    <p:sldLayoutId id="2147483667" r:id="rId4"/>
    <p:sldLayoutId id="2147483651" r:id="rId5"/>
    <p:sldLayoutId id="2147483653"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76108130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1"/>
            <a:ext cx="8229600" cy="516149"/>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Building Java Programs</a:t>
            </a:r>
          </a:p>
        </p:txBody>
      </p:sp>
      <p:sp>
        <p:nvSpPr>
          <p:cNvPr id="196" name="Text Placeholder 2"/>
          <p:cNvSpPr txBox="1">
            <a:spLocks noGrp="1"/>
          </p:cNvSpPr>
          <p:nvPr>
            <p:ph type="body" idx="1"/>
          </p:nvPr>
        </p:nvSpPr>
        <p:spPr>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b="0" i="0" u="none" strike="noStrike" cap="none" dirty="0">
                <a:solidFill>
                  <a:srgbClr val="007FA3"/>
                </a:solidFill>
                <a:ea typeface="Arial"/>
                <a:cs typeface="Arial"/>
                <a:sym typeface="Arial"/>
              </a:rPr>
              <a:t>Fourth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lvl="0">
              <a:buSzPct val="25000"/>
            </a:pPr>
            <a:r>
              <a:rPr lang="en-US" sz="3000" i="0" u="none" strike="noStrike" cap="none" dirty="0">
                <a:solidFill>
                  <a:schemeClr val="dk1"/>
                </a:solidFill>
                <a:ea typeface="Arial"/>
                <a:cs typeface="Arial"/>
                <a:sym typeface="Arial"/>
              </a:rPr>
              <a:t>Chapter </a:t>
            </a:r>
            <a:r>
              <a:rPr lang="en-US" dirty="0"/>
              <a:t>6, Sections 6.3 and 6.4</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38901"/>
            <a:ext cx="3657600" cy="1063592"/>
          </a:xfrm>
          <a:prstGeom prst="rect">
            <a:avLst/>
          </a:prstGeom>
          <a:noFill/>
          <a:ln>
            <a:noFill/>
          </a:ln>
        </p:spPr>
        <p:txBody>
          <a:bodyPr lIns="0" tIns="0" rIns="0" bIns="0" anchor="t" anchorCtr="0">
            <a:noAutofit/>
          </a:bodyPr>
          <a:lstStyle/>
          <a:p>
            <a:r>
              <a:rPr lang="en-US" altLang="en-US" dirty="0"/>
              <a:t>File Processing</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884077" y="1600200"/>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Hours Answer, Corrected</a:t>
            </a:r>
            <a:endParaRPr lang="en-US" dirty="0"/>
          </a:p>
        </p:txBody>
      </p:sp>
      <p:pic>
        <p:nvPicPr>
          <p:cNvPr id="3" name="Picture 2" descr="Computer code has 22 lines. The lines read as follows. Line 1. forward slash forward slash Processes an employee input file and outputs each employee single quote s hours period. Line 2. import java period i o period asterisk semicolon forward slash forward slash for File. Line 3. import java period u t i l period asterisk semicolon forward slash forward slash for Scanner. Line 4. public class Hours left brace. Line 5, indented once. public static void main left parenthesis String left bracket right bracket a r g s right parenthesis throws File Not Found Exception left brace. Line 6, indented twice. Scanner input equals new Scanner left parenthesis new File left parenthesis double quote hours.t x t double quote right parenthesis right parenthesis semicolon. Line 7, indented twice. while left parenthesis input period has Next Line left parenthesis right parenthesis right parenthesis left brace. Line 8, indented 3 times. String line equals input period next Line left parenthesis right parenthesis semicolon. Line 9, indented 3 times. Scanner line Scan equals new Scanner left parenthesis line right parenthesis semicolon. Line 10, indented 3 times. i n t, i d equals line Scan period next I n t left parenthesis right parenthesis semicolon forward slash forward slash e.g.456. Line 11, indented 3 times. String name equals line Scan period next left parenthesis right parenthesis semicolon forward slash forward slash, e g double quote Eric double quote. Line 12, indented 3 times. double sum equals 0.0 semicolon. Line 13, indented 3 times. i n t count equals 0 semicolon. Line 14, indented 3 times. while left parenthesis line Scan period has Next Double left parenthesis right parenthesis right parenthesis left brace. Line 15, indented 4 times. sum equals sum plus line Scan period next Double left parenthesis right parenthesis semicolon. Line 16, indented 4 times. count plus plus semicolon. Line 17, indented 3 times. right brace. Line 18, indented 3 times. double average equals sum forward slash count semicolon. Line 19, indented 3 times. System period out period print l n left parenthesis name plus double quote left parenthesis ID hash double quote plus i d plus double quote right parenthesis worked double quote plus sum plus double quote hours left parenthesis double quote plus average plus double quote hours forward slash day right parenthesis double quote right parenthesis semicolon. Line 20, indented twice. right brace. Line 21, indented once. right brace. Line 22. right brace. "/>
          <p:cNvPicPr>
            <a:picLocks noChangeAspect="1"/>
          </p:cNvPicPr>
          <p:nvPr/>
        </p:nvPicPr>
        <p:blipFill>
          <a:blip r:embed="rId3"/>
          <a:stretch>
            <a:fillRect/>
          </a:stretch>
        </p:blipFill>
        <p:spPr>
          <a:xfrm>
            <a:off x="698720" y="1609616"/>
            <a:ext cx="7746559" cy="4666056"/>
          </a:xfrm>
          <a:prstGeom prst="rect">
            <a:avLst/>
          </a:prstGeom>
        </p:spPr>
      </p:pic>
    </p:spTree>
    <p:extLst>
      <p:ext uri="{BB962C8B-B14F-4D97-AF65-F5344CB8AC3E}">
        <p14:creationId xmlns:p14="http://schemas.microsoft.com/office/powerpoint/2010/main" val="45743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2,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57200" y="972151"/>
            <a:ext cx="8232775" cy="5494021"/>
          </a:xfrm>
        </p:spPr>
        <p:txBody>
          <a:bodyPr/>
          <a:lstStyle/>
          <a:p>
            <a:r>
              <a:rPr lang="en-US" sz="1600" dirty="0"/>
              <a:t>Create the project and class </a:t>
            </a:r>
            <a:r>
              <a:rPr lang="en-US" sz="1600" b="1" dirty="0"/>
              <a:t>MoreFiles</a:t>
            </a:r>
            <a:r>
              <a:rPr lang="en-US" sz="1600" dirty="0"/>
              <a:t> in BluJ</a:t>
            </a:r>
          </a:p>
          <a:p>
            <a:r>
              <a:rPr lang="en-US" sz="1600" dirty="0"/>
              <a:t>Download the </a:t>
            </a:r>
            <a:r>
              <a:rPr lang="en-US" sz="1600" b="1" dirty="0"/>
              <a:t>hockey2.txt</a:t>
            </a:r>
            <a:r>
              <a:rPr lang="en-US" sz="1600" dirty="0"/>
              <a:t> file from Canvas and store it in the same directory as the .java file in your project.</a:t>
            </a:r>
          </a:p>
          <a:p>
            <a:r>
              <a:rPr lang="en-US" sz="1600" dirty="0"/>
              <a:t>In the main program, do the following:</a:t>
            </a:r>
          </a:p>
          <a:p>
            <a:pPr lvl="1"/>
            <a:r>
              <a:rPr lang="en-US" sz="1600" dirty="0"/>
              <a:t>Create a Scanner object named </a:t>
            </a:r>
            <a:r>
              <a:rPr lang="en-US" sz="1600" b="1" dirty="0"/>
              <a:t>input</a:t>
            </a:r>
            <a:r>
              <a:rPr lang="en-US" sz="1600" dirty="0"/>
              <a:t> that is associated with the hockey2.txt file.</a:t>
            </a:r>
          </a:p>
          <a:p>
            <a:pPr lvl="1"/>
            <a:r>
              <a:rPr lang="en-US" sz="1600" dirty="0"/>
              <a:t>Within a while loop, do the following for each line of text:</a:t>
            </a:r>
          </a:p>
          <a:p>
            <a:pPr lvl="2"/>
            <a:r>
              <a:rPr lang="en-US" sz="1600" dirty="0"/>
              <a:t>Read each line into a String variable named text.</a:t>
            </a:r>
          </a:p>
          <a:p>
            <a:pPr lvl="2"/>
            <a:r>
              <a:rPr lang="en-US" sz="1600" dirty="0"/>
              <a:t>Call a void method named hockeyData that has a String parameter. Within this method, do the following:</a:t>
            </a:r>
          </a:p>
          <a:p>
            <a:pPr lvl="3"/>
            <a:r>
              <a:rPr lang="en-US" sz="1600" dirty="0"/>
              <a:t>Create a Scanner object named </a:t>
            </a:r>
            <a:r>
              <a:rPr lang="en-US" sz="1600" b="1" dirty="0"/>
              <a:t>info</a:t>
            </a:r>
            <a:r>
              <a:rPr lang="en-US" sz="1600" dirty="0"/>
              <a:t> and associate it with the parameter.</a:t>
            </a:r>
          </a:p>
          <a:p>
            <a:pPr lvl="3"/>
            <a:r>
              <a:rPr lang="en-US" sz="1600" dirty="0"/>
              <a:t>Read the first and last name into String variables named </a:t>
            </a:r>
            <a:r>
              <a:rPr lang="en-US" sz="1600" b="1" dirty="0"/>
              <a:t>first</a:t>
            </a:r>
            <a:r>
              <a:rPr lang="en-US" sz="1600" dirty="0"/>
              <a:t> and </a:t>
            </a:r>
            <a:r>
              <a:rPr lang="en-US" sz="1600" b="1" dirty="0"/>
              <a:t>last</a:t>
            </a:r>
            <a:r>
              <a:rPr lang="en-US" sz="1600" dirty="0"/>
              <a:t>, </a:t>
            </a:r>
            <a:r>
              <a:rPr lang="en-US" sz="1600" dirty="0" smtClean="0"/>
              <a:t>respectively. </a:t>
            </a:r>
            <a:r>
              <a:rPr lang="en-US" sz="1600" dirty="0" smtClean="0"/>
              <a:t>Read the team name into a String variable named </a:t>
            </a:r>
            <a:r>
              <a:rPr lang="en-US" sz="1600" b="1" dirty="0" smtClean="0"/>
              <a:t>team</a:t>
            </a:r>
            <a:r>
              <a:rPr lang="en-US" sz="1600" dirty="0" smtClean="0"/>
              <a:t> and the jersey number into an </a:t>
            </a:r>
            <a:r>
              <a:rPr lang="en-US" sz="1600" dirty="0" err="1" smtClean="0"/>
              <a:t>int</a:t>
            </a:r>
            <a:r>
              <a:rPr lang="en-US" sz="1600" dirty="0" smtClean="0"/>
              <a:t> variable named </a:t>
            </a:r>
            <a:r>
              <a:rPr lang="en-US" sz="1600" b="1" dirty="0" smtClean="0"/>
              <a:t>num</a:t>
            </a:r>
            <a:r>
              <a:rPr lang="en-US" sz="1600" dirty="0" smtClean="0"/>
              <a:t>.</a:t>
            </a:r>
            <a:endParaRPr lang="en-US" sz="1600" dirty="0"/>
          </a:p>
          <a:p>
            <a:pPr lvl="3"/>
            <a:r>
              <a:rPr lang="en-US" sz="1600" dirty="0"/>
              <a:t>Using a while loop, add the goals for each of the last 5 seasons in an integer variable named </a:t>
            </a:r>
            <a:r>
              <a:rPr lang="en-US" sz="1600" b="1" dirty="0"/>
              <a:t>total</a:t>
            </a:r>
            <a:r>
              <a:rPr lang="en-US" sz="1600" dirty="0"/>
              <a:t>.</a:t>
            </a:r>
          </a:p>
          <a:p>
            <a:pPr lvl="3"/>
            <a:r>
              <a:rPr lang="en-US" sz="1600" dirty="0"/>
              <a:t>Use System.out.println along with the variables to display the first name, last name, </a:t>
            </a:r>
            <a:r>
              <a:rPr lang="en-US" sz="1600" dirty="0" smtClean="0"/>
              <a:t>team, jersey number, and </a:t>
            </a:r>
            <a:r>
              <a:rPr lang="en-US" sz="1600" dirty="0"/>
              <a:t>the total in a sentence.</a:t>
            </a:r>
          </a:p>
        </p:txBody>
      </p:sp>
    </p:spTree>
    <p:extLst>
      <p:ext uri="{BB962C8B-B14F-4D97-AF65-F5344CB8AC3E}">
        <p14:creationId xmlns:p14="http://schemas.microsoft.com/office/powerpoint/2010/main" val="409547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File Output</a:t>
            </a:r>
          </a:p>
        </p:txBody>
      </p:sp>
    </p:spTree>
    <p:extLst>
      <p:ext uri="{BB962C8B-B14F-4D97-AF65-F5344CB8AC3E}">
        <p14:creationId xmlns:p14="http://schemas.microsoft.com/office/powerpoint/2010/main" val="2052492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Output to Files</a:t>
            </a:r>
            <a:endParaRPr lang="en-US" sz="2000" b="0" dirty="0"/>
          </a:p>
        </p:txBody>
      </p:sp>
      <p:sp>
        <p:nvSpPr>
          <p:cNvPr id="3" name="Content Placeholder 2"/>
          <p:cNvSpPr>
            <a:spLocks noGrp="1"/>
          </p:cNvSpPr>
          <p:nvPr>
            <p:ph type="body" idx="1"/>
          </p:nvPr>
        </p:nvSpPr>
        <p:spPr>
          <a:xfrm>
            <a:off x="457200" y="1600200"/>
            <a:ext cx="8229600" cy="2099714"/>
          </a:xfrm>
        </p:spPr>
        <p:txBody>
          <a:bodyPr/>
          <a:lstStyle/>
          <a:p>
            <a:pPr indent="-256032">
              <a:lnSpc>
                <a:spcPct val="110000"/>
              </a:lnSpc>
            </a:pPr>
            <a:r>
              <a:rPr lang="en-US" altLang="en-US" sz="2200" b="1" dirty="0">
                <a:latin typeface="Courier New" panose="02070309020205020404" pitchFamily="49" charset="0"/>
              </a:rPr>
              <a:t>PrintStream</a:t>
            </a:r>
            <a:r>
              <a:rPr lang="en-US" altLang="en-US" sz="2200" dirty="0"/>
              <a:t>: An object in the </a:t>
            </a:r>
            <a:r>
              <a:rPr lang="en-US" altLang="en-US" sz="2200" dirty="0">
                <a:latin typeface="Courier New" panose="02070309020205020404" pitchFamily="49" charset="0"/>
              </a:rPr>
              <a:t>java.io</a:t>
            </a:r>
            <a:r>
              <a:rPr lang="en-US" altLang="en-US" sz="2200" dirty="0"/>
              <a:t> package that lets you print output to a destination such as a file.</a:t>
            </a:r>
          </a:p>
          <a:p>
            <a:pPr marL="740664" lvl="1" indent="-283464">
              <a:lnSpc>
                <a:spcPct val="110000"/>
              </a:lnSpc>
            </a:pPr>
            <a:r>
              <a:rPr lang="en-US" altLang="en-US" sz="2200" dirty="0"/>
              <a:t>Any methods you have used on </a:t>
            </a:r>
            <a:r>
              <a:rPr lang="en-US" altLang="en-US" sz="2200" dirty="0">
                <a:latin typeface="Courier New" panose="02070309020205020404" pitchFamily="49" charset="0"/>
              </a:rPr>
              <a:t>System.out</a:t>
            </a:r>
            <a:r>
              <a:rPr lang="en-US" altLang="en-US" sz="2200" dirty="0"/>
              <a:t/>
            </a:r>
            <a:br>
              <a:rPr lang="en-US" altLang="en-US" sz="2200" dirty="0"/>
            </a:br>
            <a:r>
              <a:rPr lang="en-US" altLang="en-US" sz="2200" dirty="0"/>
              <a:t>(such as </a:t>
            </a:r>
            <a:r>
              <a:rPr lang="en-US" altLang="en-US" sz="2200" dirty="0">
                <a:latin typeface="Courier New" panose="02070309020205020404" pitchFamily="49" charset="0"/>
              </a:rPr>
              <a:t>print</a:t>
            </a:r>
            <a:r>
              <a:rPr lang="en-US" altLang="en-US" sz="2200" dirty="0"/>
              <a:t>, </a:t>
            </a:r>
            <a:r>
              <a:rPr lang="en-US" altLang="en-US" sz="2200" dirty="0">
                <a:latin typeface="Courier New" panose="02070309020205020404" pitchFamily="49" charset="0"/>
              </a:rPr>
              <a:t>println</a:t>
            </a:r>
            <a:r>
              <a:rPr lang="en-US" altLang="en-US" sz="2200" dirty="0"/>
              <a:t>) will work on a </a:t>
            </a:r>
            <a:r>
              <a:rPr lang="en-US" altLang="en-US" sz="2200" dirty="0">
                <a:latin typeface="Courier New" panose="02070309020205020404" pitchFamily="49" charset="0"/>
              </a:rPr>
              <a:t>PrintStream</a:t>
            </a:r>
            <a:r>
              <a:rPr lang="en-US" altLang="en-US" sz="2200" dirty="0"/>
              <a:t>.</a:t>
            </a:r>
          </a:p>
          <a:p>
            <a:pPr indent="-256032">
              <a:lnSpc>
                <a:spcPct val="80000"/>
              </a:lnSpc>
            </a:pPr>
            <a:r>
              <a:rPr lang="en-US" altLang="en-US" sz="2200" dirty="0"/>
              <a:t>Syntax:</a:t>
            </a:r>
          </a:p>
        </p:txBody>
      </p:sp>
      <p:pic>
        <p:nvPicPr>
          <p:cNvPr id="5" name="Picture 3" descr="Computer code reads, Print Stream name equals new Print Stream left parenthesis new File left parenthesis double quote file name double quote right parenthesis right parenthesis semicolon."/>
          <p:cNvPicPr>
            <a:picLocks noChangeAspect="1"/>
          </p:cNvPicPr>
          <p:nvPr/>
        </p:nvPicPr>
        <p:blipFill>
          <a:blip r:embed="rId3"/>
          <a:stretch>
            <a:fillRect/>
          </a:stretch>
        </p:blipFill>
        <p:spPr>
          <a:xfrm>
            <a:off x="1014023" y="3885024"/>
            <a:ext cx="7327543" cy="250884"/>
          </a:xfrm>
          <a:prstGeom prst="rect">
            <a:avLst/>
          </a:prstGeom>
        </p:spPr>
      </p:pic>
      <p:sp>
        <p:nvSpPr>
          <p:cNvPr id="4" name="Content Placeholder 4"/>
          <p:cNvSpPr>
            <a:spLocks noGrp="1"/>
          </p:cNvSpPr>
          <p:nvPr>
            <p:ph type="body" idx="13"/>
          </p:nvPr>
        </p:nvSpPr>
        <p:spPr>
          <a:xfrm>
            <a:off x="457200" y="4321018"/>
            <a:ext cx="8229600" cy="463464"/>
          </a:xfrm>
        </p:spPr>
        <p:txBody>
          <a:bodyPr/>
          <a:lstStyle/>
          <a:p>
            <a:pPr marL="256032" lvl="1" indent="-256032">
              <a:buFont typeface="Arial" panose="020B0604020202020204" pitchFamily="34" charset="0"/>
              <a:buChar char="•"/>
            </a:pPr>
            <a:r>
              <a:rPr lang="en-US" altLang="en-US" dirty="0"/>
              <a:t>Example:</a:t>
            </a:r>
          </a:p>
        </p:txBody>
      </p:sp>
      <p:pic>
        <p:nvPicPr>
          <p:cNvPr id="6" name="Picture 5" descr="Computer code has 3 lines. The lines read as follows. Line 1. Print Stream output equals new Print Stream left parenthesis new File left parenthesis double quote out.t x t double quote right parenthesis right parenthesis semicolon. Line 2. Output period print l n left parenthesis double quote Hello comma file exclamation point double quote right parenthesis semicolon. Line 3. Output period print l n left parenthesis double quote This is a second line of output period double quote right parenthesis semicolon."/>
          <p:cNvPicPr>
            <a:picLocks noChangeAspect="1"/>
          </p:cNvPicPr>
          <p:nvPr/>
        </p:nvPicPr>
        <p:blipFill>
          <a:blip r:embed="rId4"/>
          <a:stretch>
            <a:fillRect/>
          </a:stretch>
        </p:blipFill>
        <p:spPr>
          <a:xfrm>
            <a:off x="962025" y="4989108"/>
            <a:ext cx="7575485" cy="873077"/>
          </a:xfrm>
          <a:prstGeom prst="rect">
            <a:avLst/>
          </a:prstGeom>
        </p:spPr>
      </p:pic>
    </p:spTree>
    <p:extLst>
      <p:ext uri="{BB962C8B-B14F-4D97-AF65-F5344CB8AC3E}">
        <p14:creationId xmlns:p14="http://schemas.microsoft.com/office/powerpoint/2010/main" val="540311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Details About PrintStream</a:t>
            </a:r>
            <a:endParaRPr lang="en-US" sz="2000" b="0" dirty="0"/>
          </a:p>
        </p:txBody>
      </p:sp>
      <p:pic>
        <p:nvPicPr>
          <p:cNvPr id="4" name="Picture 2" descr="Computer code reads, Print Stream name equals new Print Stream left parenthesis new File left parenthesis double quote file name double quote right parenthesis right parenthesis semicolon. "/>
          <p:cNvPicPr>
            <a:picLocks noChangeAspect="1"/>
          </p:cNvPicPr>
          <p:nvPr/>
        </p:nvPicPr>
        <p:blipFill>
          <a:blip r:embed="rId3"/>
          <a:stretch>
            <a:fillRect/>
          </a:stretch>
        </p:blipFill>
        <p:spPr>
          <a:xfrm>
            <a:off x="571500" y="1628945"/>
            <a:ext cx="8115300" cy="361950"/>
          </a:xfrm>
          <a:prstGeom prst="rect">
            <a:avLst/>
          </a:prstGeom>
        </p:spPr>
      </p:pic>
      <p:sp>
        <p:nvSpPr>
          <p:cNvPr id="3" name="Content Placeholder 3"/>
          <p:cNvSpPr>
            <a:spLocks noGrp="1"/>
          </p:cNvSpPr>
          <p:nvPr>
            <p:ph type="body" idx="1"/>
          </p:nvPr>
        </p:nvSpPr>
        <p:spPr>
          <a:xfrm>
            <a:off x="457200" y="2154525"/>
            <a:ext cx="8229600" cy="4135268"/>
          </a:xfrm>
        </p:spPr>
        <p:txBody>
          <a:bodyPr/>
          <a:lstStyle/>
          <a:p>
            <a:pPr lvl="1">
              <a:lnSpc>
                <a:spcPct val="110000"/>
              </a:lnSpc>
            </a:pPr>
            <a:r>
              <a:rPr lang="en-US" altLang="en-US" dirty="0"/>
              <a:t>If the given file does not exist, it is created.</a:t>
            </a:r>
          </a:p>
          <a:p>
            <a:pPr lvl="1">
              <a:lnSpc>
                <a:spcPct val="110000"/>
              </a:lnSpc>
            </a:pPr>
            <a:r>
              <a:rPr lang="en-US" altLang="en-US" dirty="0"/>
              <a:t>If the given file already exists, it is overwritten.</a:t>
            </a:r>
          </a:p>
          <a:p>
            <a:pPr lvl="1">
              <a:lnSpc>
                <a:spcPct val="110000"/>
              </a:lnSpc>
            </a:pPr>
            <a:r>
              <a:rPr lang="en-US" altLang="en-US" dirty="0"/>
              <a:t>The output you print appears in a file, not on the console.</a:t>
            </a:r>
            <a:br>
              <a:rPr lang="en-US" altLang="en-US" dirty="0"/>
            </a:br>
            <a:r>
              <a:rPr lang="en-US" altLang="en-US" dirty="0"/>
              <a:t>You will have to open the file with an editor to see it.</a:t>
            </a:r>
          </a:p>
          <a:p>
            <a:pPr lvl="1">
              <a:lnSpc>
                <a:spcPct val="110000"/>
              </a:lnSpc>
            </a:pPr>
            <a:r>
              <a:rPr lang="en-US" altLang="en-US" dirty="0"/>
              <a:t>Do not open the same file for both reading (</a:t>
            </a:r>
            <a:r>
              <a:rPr lang="en-US" altLang="en-US" dirty="0">
                <a:latin typeface="Courier New" panose="02070309020205020404" pitchFamily="49" charset="0"/>
              </a:rPr>
              <a:t>Scanner</a:t>
            </a:r>
            <a:r>
              <a:rPr lang="en-US" altLang="en-US" dirty="0"/>
              <a:t>)</a:t>
            </a:r>
            <a:br>
              <a:rPr lang="en-US" altLang="en-US" dirty="0"/>
            </a:br>
            <a:r>
              <a:rPr lang="en-US" altLang="en-US" dirty="0"/>
              <a:t>and writing (</a:t>
            </a:r>
            <a:r>
              <a:rPr lang="en-US" altLang="en-US" dirty="0">
                <a:latin typeface="Courier New" panose="02070309020205020404" pitchFamily="49" charset="0"/>
              </a:rPr>
              <a:t>PrintStream</a:t>
            </a:r>
            <a:r>
              <a:rPr lang="en-US" altLang="en-US" dirty="0"/>
              <a:t>) at the same time.</a:t>
            </a:r>
          </a:p>
          <a:p>
            <a:pPr lvl="2">
              <a:lnSpc>
                <a:spcPct val="110000"/>
              </a:lnSpc>
            </a:pPr>
            <a:r>
              <a:rPr lang="en-US" altLang="en-US" dirty="0"/>
              <a:t>You will overwrite your input file with an empty file (0 bytes).</a:t>
            </a:r>
          </a:p>
        </p:txBody>
      </p:sp>
    </p:spTree>
    <p:extLst>
      <p:ext uri="{BB962C8B-B14F-4D97-AF65-F5344CB8AC3E}">
        <p14:creationId xmlns:p14="http://schemas.microsoft.com/office/powerpoint/2010/main" val="524177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System.out and PrintStream</a:t>
            </a:r>
            <a:endParaRPr lang="en-US" dirty="0"/>
          </a:p>
        </p:txBody>
      </p:sp>
      <p:sp>
        <p:nvSpPr>
          <p:cNvPr id="3" name="Content Placeholder 2"/>
          <p:cNvSpPr>
            <a:spLocks noGrp="1"/>
          </p:cNvSpPr>
          <p:nvPr>
            <p:ph type="body" idx="1"/>
          </p:nvPr>
        </p:nvSpPr>
        <p:spPr>
          <a:xfrm>
            <a:off x="457200" y="1600201"/>
            <a:ext cx="8229600" cy="488482"/>
          </a:xfrm>
        </p:spPr>
        <p:txBody>
          <a:bodyPr/>
          <a:lstStyle/>
          <a:p>
            <a:pPr indent="-256032"/>
            <a:r>
              <a:rPr lang="en-US" altLang="en-US" sz="2200" dirty="0"/>
              <a:t>The console output object, </a:t>
            </a:r>
            <a:r>
              <a:rPr lang="en-US" altLang="en-US" sz="2200" dirty="0">
                <a:latin typeface="Courier New" panose="02070309020205020404" pitchFamily="49" charset="0"/>
              </a:rPr>
              <a:t>System.out</a:t>
            </a:r>
            <a:r>
              <a:rPr lang="en-US" altLang="en-US" sz="2200" dirty="0"/>
              <a:t>, is a </a:t>
            </a:r>
            <a:r>
              <a:rPr lang="en-US" altLang="en-US" sz="2200" dirty="0">
                <a:latin typeface="Courier New" panose="02070309020205020404" pitchFamily="49" charset="0"/>
              </a:rPr>
              <a:t>PrintStream</a:t>
            </a:r>
            <a:r>
              <a:rPr lang="en-US" altLang="en-US" sz="2200" dirty="0"/>
              <a:t>.</a:t>
            </a:r>
          </a:p>
        </p:txBody>
      </p:sp>
      <p:pic>
        <p:nvPicPr>
          <p:cNvPr id="6" name="Picture 3" descr="Computer code has 4 lines. The lines read as follows. Line 1. Print Stream out 1 equals System period out semicolon. Line 2. Print Stream out 2 equals new Print Stream left parenthesis new File left parenthesis double quote data.t x t double quote right parenthesis right parenthesis semicolon. Line 3. out 1.print l n left parenthesis double quote Hello comma console exclamation point double quote right parenthesis semicolon forward slash forward slash goes to console. Line 4. out 2.print l n left parenthesis double quote Hello comma file exclamation point double quote right parenthesis semicolon forward slash forward slash goes to file. "/>
          <p:cNvPicPr>
            <a:picLocks noChangeAspect="1"/>
          </p:cNvPicPr>
          <p:nvPr/>
        </p:nvPicPr>
        <p:blipFill>
          <a:blip r:embed="rId2"/>
          <a:stretch>
            <a:fillRect/>
          </a:stretch>
        </p:blipFill>
        <p:spPr>
          <a:xfrm>
            <a:off x="824447" y="2208425"/>
            <a:ext cx="7495106" cy="1093592"/>
          </a:xfrm>
          <a:prstGeom prst="rect">
            <a:avLst/>
          </a:prstGeom>
        </p:spPr>
      </p:pic>
      <p:sp>
        <p:nvSpPr>
          <p:cNvPr id="5" name="Content Placeholder 4"/>
          <p:cNvSpPr>
            <a:spLocks noGrp="1"/>
          </p:cNvSpPr>
          <p:nvPr>
            <p:ph type="body" idx="13"/>
          </p:nvPr>
        </p:nvSpPr>
        <p:spPr>
          <a:xfrm>
            <a:off x="457200" y="3421759"/>
            <a:ext cx="8229600" cy="2849832"/>
          </a:xfrm>
        </p:spPr>
        <p:txBody>
          <a:bodyPr/>
          <a:lstStyle/>
          <a:p>
            <a:pPr marL="740664" lvl="1" indent="-283464">
              <a:lnSpc>
                <a:spcPct val="110000"/>
              </a:lnSpc>
            </a:pPr>
            <a:r>
              <a:rPr lang="en-US" altLang="en-US" sz="2200" dirty="0"/>
              <a:t>A reference to it can be stored in a </a:t>
            </a:r>
            <a:r>
              <a:rPr lang="en-US" altLang="en-US" sz="2200" dirty="0">
                <a:latin typeface="Courier New" panose="02070309020205020404" pitchFamily="49" charset="0"/>
              </a:rPr>
              <a:t>PrintStream</a:t>
            </a:r>
            <a:r>
              <a:rPr lang="en-US" altLang="en-US" sz="2200" dirty="0"/>
              <a:t> variable.</a:t>
            </a:r>
          </a:p>
          <a:p>
            <a:pPr lvl="2" indent="-228600">
              <a:lnSpc>
                <a:spcPct val="110000"/>
              </a:lnSpc>
            </a:pPr>
            <a:r>
              <a:rPr lang="en-US" altLang="en-US" sz="2200" dirty="0"/>
              <a:t>Printing to that variable causes console output to appear.</a:t>
            </a:r>
          </a:p>
          <a:p>
            <a:pPr marL="740664" lvl="1" indent="-283464">
              <a:lnSpc>
                <a:spcPct val="110000"/>
              </a:lnSpc>
            </a:pPr>
            <a:r>
              <a:rPr lang="en-US" altLang="en-US" sz="2200" dirty="0"/>
              <a:t>You can pass </a:t>
            </a:r>
            <a:r>
              <a:rPr lang="en-US" altLang="en-US" sz="2200" dirty="0">
                <a:latin typeface="Courier New" panose="02070309020205020404" pitchFamily="49" charset="0"/>
              </a:rPr>
              <a:t>System.out</a:t>
            </a:r>
            <a:r>
              <a:rPr lang="en-US" altLang="en-US" sz="2200" dirty="0"/>
              <a:t> to a method as a </a:t>
            </a:r>
            <a:r>
              <a:rPr lang="en-US" altLang="en-US" sz="2200" dirty="0">
                <a:latin typeface="Courier New" panose="02070309020205020404" pitchFamily="49" charset="0"/>
              </a:rPr>
              <a:t>PrintStream</a:t>
            </a:r>
            <a:r>
              <a:rPr lang="en-US" altLang="en-US" sz="2200" dirty="0"/>
              <a:t>.</a:t>
            </a:r>
          </a:p>
          <a:p>
            <a:pPr lvl="2" indent="-228600">
              <a:lnSpc>
                <a:spcPct val="110000"/>
              </a:lnSpc>
            </a:pPr>
            <a:r>
              <a:rPr lang="en-US" altLang="en-US" sz="2200" dirty="0"/>
              <a:t>Allows a method to send output to the console or a file.</a:t>
            </a:r>
          </a:p>
        </p:txBody>
      </p:sp>
    </p:spTree>
    <p:extLst>
      <p:ext uri="{BB962C8B-B14F-4D97-AF65-F5344CB8AC3E}">
        <p14:creationId xmlns:p14="http://schemas.microsoft.com/office/powerpoint/2010/main" val="3228607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PrintStream Question</a:t>
            </a:r>
            <a:endParaRPr lang="en-US" sz="2000" b="0" dirty="0"/>
          </a:p>
        </p:txBody>
      </p:sp>
      <p:sp>
        <p:nvSpPr>
          <p:cNvPr id="3" name="Content Placeholder 2"/>
          <p:cNvSpPr>
            <a:spLocks noGrp="1"/>
          </p:cNvSpPr>
          <p:nvPr>
            <p:ph type="body" idx="1"/>
          </p:nvPr>
        </p:nvSpPr>
        <p:spPr>
          <a:xfrm>
            <a:off x="457200" y="1602076"/>
            <a:ext cx="8229600" cy="2613789"/>
          </a:xfrm>
        </p:spPr>
        <p:txBody>
          <a:bodyPr/>
          <a:lstStyle/>
          <a:p>
            <a:pPr>
              <a:lnSpc>
                <a:spcPct val="110000"/>
              </a:lnSpc>
            </a:pPr>
            <a:r>
              <a:rPr lang="en-US" altLang="en-US" dirty="0"/>
              <a:t>Modify our previous Hours program to use a </a:t>
            </a:r>
            <a:r>
              <a:rPr lang="en-US" altLang="en-US" dirty="0">
                <a:latin typeface="Courier New" panose="02070309020205020404" pitchFamily="49" charset="0"/>
              </a:rPr>
              <a:t>PrintStream</a:t>
            </a:r>
            <a:r>
              <a:rPr lang="en-US" altLang="en-US" dirty="0"/>
              <a:t> to send its output to the file </a:t>
            </a:r>
            <a:r>
              <a:rPr lang="en-US" altLang="en-US" dirty="0">
                <a:latin typeface="Courier New" panose="02070309020205020404" pitchFamily="49" charset="0"/>
              </a:rPr>
              <a:t>hours_out.txt</a:t>
            </a:r>
            <a:r>
              <a:rPr lang="en-US" altLang="en-US" dirty="0"/>
              <a:t>.</a:t>
            </a:r>
          </a:p>
          <a:p>
            <a:pPr lvl="1">
              <a:lnSpc>
                <a:spcPct val="110000"/>
              </a:lnSpc>
            </a:pPr>
            <a:r>
              <a:rPr lang="en-US" altLang="en-US" dirty="0"/>
              <a:t>The program will produce no console output.</a:t>
            </a:r>
          </a:p>
          <a:p>
            <a:pPr lvl="1">
              <a:lnSpc>
                <a:spcPct val="110000"/>
              </a:lnSpc>
            </a:pPr>
            <a:r>
              <a:rPr lang="en-US" altLang="en-US" dirty="0"/>
              <a:t>But the file </a:t>
            </a:r>
            <a:r>
              <a:rPr lang="en-US" altLang="en-US" dirty="0">
                <a:latin typeface="Courier New" panose="02070309020205020404" pitchFamily="49" charset="0"/>
              </a:rPr>
              <a:t>hours_out.txt</a:t>
            </a:r>
            <a:r>
              <a:rPr lang="en-US" altLang="en-US" dirty="0"/>
              <a:t> will be created with the text:</a:t>
            </a:r>
          </a:p>
        </p:txBody>
      </p:sp>
      <p:pic>
        <p:nvPicPr>
          <p:cNvPr id="5" name="Picture 3" descr="Computer code output has 3 lines. The lines read as follows. Line 1. Kim left parenthesis I D hash 123 right parenthesis worked 31.4 hours left parenthesis 7.85 hours per day. Line 2. Eric left parenthesis I D hash 456 right parenthesis worked 36.8 hours left parenthesis 7.36 hours per day. Line 3. Stef left parenthesis I D hash 789 right parenthesis worked 39.5 hours left parenthesis 7.9 hours per day."/>
          <p:cNvPicPr>
            <a:picLocks noChangeAspect="1"/>
          </p:cNvPicPr>
          <p:nvPr/>
        </p:nvPicPr>
        <p:blipFill>
          <a:blip r:embed="rId3"/>
          <a:stretch>
            <a:fillRect/>
          </a:stretch>
        </p:blipFill>
        <p:spPr>
          <a:xfrm>
            <a:off x="728783" y="4363655"/>
            <a:ext cx="7686433" cy="1038945"/>
          </a:xfrm>
          <a:prstGeom prst="rect">
            <a:avLst/>
          </a:prstGeom>
        </p:spPr>
      </p:pic>
    </p:spTree>
    <p:extLst>
      <p:ext uri="{BB962C8B-B14F-4D97-AF65-F5344CB8AC3E}">
        <p14:creationId xmlns:p14="http://schemas.microsoft.com/office/powerpoint/2010/main" val="2655946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PrintStream Answer</a:t>
            </a:r>
          </a:p>
        </p:txBody>
      </p:sp>
      <p:pic>
        <p:nvPicPr>
          <p:cNvPr id="4" name="Picture 2" descr="Computer code has 23 lines. The lines read as follows. Line 1. forward slash forward slash Processes an employee input file and outputs each employee single quote s hours period. Line 2. import java period i o period asterisk semicolon forward slash forward slash for File. Line 3. import java period u t i l period asterisk semicolon forward slash forward slash for Scanner. Line 4. public class Hours2 left brace. Line 5, indented once. public static void main left parenthesis String left bracket right bracket a r g s right parenthesis throws File Not Found Exception left brace. Line 6, indented twice. Scanner input equals new Scanner left parenthesis new File left parenthesis double quote hours.t x t double quote right parenthesis right parenthesis semicolon. Line 7, indented twice. Print Stream out equals new Print Stream left parenthesis new File left parenthesis double quote hours out.txt double quote right parenthesis right parenthesis semicolon. Line 8, indented twice. while left parenthesis input period has Next Line left parenthesis right parenthesis right parenthesis left brace. Line 9, indented 3 times. String line equals input period next Line left parenthesis right parenthesis semicolon. Line 10, indented 3 times. Scanner line Scan equals new Scanner left parenthesis line right parenthesis semicolon. Line 11, indented 3 times. i n t id equals line Scan period next I n t left parenthesis right parenthesis semicolon forward slash forward slash e.g.456. Line 12, indented 3 times. String name equals line Scan period next left parenthesis right parenthesis semicolon forward slash forward slash e g double quote Eric double quote. Line 13, indented 3 times. double sum equals 0.0 semicolon. Line 14, indented 3 times. i n t count equals 0 semicolon. Line 15, indented 3 times. while left parenthesis line Scan period has Next Double left parenthesis right parenthesis right parenthesis left brace. Line 16, indented 4 times. sum equals sum plus line Scan period next Double left parenthesis right parenthesis semicolon. Line 17, indented 4 times. count plus plus semicolon. Line 18, indented 3 times. right brace. Line 19, indented 3 times. double average equals sum forward slash count semicolon. Line 20, indented 3 times. Out period print l n left parenthesis name plus double quote left parenthesis ID hash double quote plus id plus double quote right parenthesis worked double quote plus sum plus double quote hours left parenthesis double quote plus average plus double quote hours forward slash day right parenthesis double quote right parenthesis semicolon. Line 21, indented twice. right brace. Line 22, indented once. right brace. Line 23. right brace. "/>
          <p:cNvPicPr>
            <a:picLocks noChangeAspect="1"/>
          </p:cNvPicPr>
          <p:nvPr/>
        </p:nvPicPr>
        <p:blipFill>
          <a:blip r:embed="rId3"/>
          <a:stretch>
            <a:fillRect/>
          </a:stretch>
        </p:blipFill>
        <p:spPr>
          <a:xfrm>
            <a:off x="908978" y="1605665"/>
            <a:ext cx="7326044" cy="4477501"/>
          </a:xfrm>
          <a:prstGeom prst="rect">
            <a:avLst/>
          </a:prstGeom>
        </p:spPr>
      </p:pic>
    </p:spTree>
    <p:extLst>
      <p:ext uri="{BB962C8B-B14F-4D97-AF65-F5344CB8AC3E}">
        <p14:creationId xmlns:p14="http://schemas.microsoft.com/office/powerpoint/2010/main" val="656734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Prompting for a File Name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a:xfrm>
            <a:off x="457200" y="1600200"/>
            <a:ext cx="8229600" cy="804077"/>
          </a:xfrm>
        </p:spPr>
        <p:txBody>
          <a:bodyPr/>
          <a:lstStyle/>
          <a:p>
            <a:pPr indent="-256032"/>
            <a:r>
              <a:rPr lang="en-US" altLang="en-US" sz="2000" dirty="0"/>
              <a:t>We can ask the user to tell us the file to read.</a:t>
            </a:r>
          </a:p>
          <a:p>
            <a:pPr marL="740664" lvl="1" indent="-283464"/>
            <a:r>
              <a:rPr lang="en-US" altLang="en-US" sz="2000" dirty="0"/>
              <a:t>The filename might have spaces; use </a:t>
            </a:r>
            <a:r>
              <a:rPr lang="en-US" altLang="en-US" sz="2000" dirty="0">
                <a:latin typeface="Courier New" panose="02070309020205020404" pitchFamily="49" charset="0"/>
              </a:rPr>
              <a:t>nextLine()</a:t>
            </a:r>
            <a:r>
              <a:rPr lang="en-US" altLang="en-US" sz="2000" dirty="0"/>
              <a:t>, not </a:t>
            </a:r>
            <a:r>
              <a:rPr lang="en-US" altLang="en-US" sz="2000" dirty="0">
                <a:latin typeface="Courier New" panose="02070309020205020404" pitchFamily="49" charset="0"/>
              </a:rPr>
              <a:t>next()</a:t>
            </a:r>
            <a:endParaRPr lang="en-US" altLang="en-US" sz="2000" dirty="0"/>
          </a:p>
        </p:txBody>
      </p:sp>
      <p:pic>
        <p:nvPicPr>
          <p:cNvPr id="7" name="Picture 3" descr="Computer code has 5 lines. The lines read as follows. Line 1. Forward slash forward slash prompt for input file name. Line 2. Scanner console equals new Scanner left parenthesis System.in right parenthesis semicolon. Line 3. System period out period print left parenthesis double quote type a file name to use colon double quote right parenthesis semicolon. Line 4. String filename equals console period next Line left parenthesis right parenthesis semicolon. Line 5. Scanner input equals new Scanner left parenthesis new File left parenthesis file name right parenthesis right parenthesis semicolon. "/>
          <p:cNvPicPr>
            <a:picLocks noChangeAspect="1"/>
          </p:cNvPicPr>
          <p:nvPr/>
        </p:nvPicPr>
        <p:blipFill>
          <a:blip r:embed="rId2"/>
          <a:stretch>
            <a:fillRect/>
          </a:stretch>
        </p:blipFill>
        <p:spPr>
          <a:xfrm>
            <a:off x="1056477" y="2558187"/>
            <a:ext cx="7031046" cy="1347880"/>
          </a:xfrm>
          <a:prstGeom prst="rect">
            <a:avLst/>
          </a:prstGeom>
        </p:spPr>
      </p:pic>
      <p:sp>
        <p:nvSpPr>
          <p:cNvPr id="5" name="Content Placeholder 4"/>
          <p:cNvSpPr>
            <a:spLocks noGrp="1"/>
          </p:cNvSpPr>
          <p:nvPr>
            <p:ph type="body" idx="13"/>
          </p:nvPr>
        </p:nvSpPr>
        <p:spPr>
          <a:xfrm>
            <a:off x="457200" y="3977252"/>
            <a:ext cx="8229600" cy="463594"/>
          </a:xfrm>
        </p:spPr>
        <p:txBody>
          <a:bodyPr/>
          <a:lstStyle/>
          <a:p>
            <a:pPr indent="-256032">
              <a:lnSpc>
                <a:spcPct val="90000"/>
              </a:lnSpc>
            </a:pPr>
            <a:r>
              <a:rPr lang="en-US" altLang="en-US" sz="2000" dirty="0">
                <a:latin typeface="Courier New" panose="02070309020205020404" pitchFamily="49" charset="0"/>
              </a:rPr>
              <a:t>File</a:t>
            </a:r>
            <a:r>
              <a:rPr lang="en-US" altLang="en-US" sz="2000" dirty="0"/>
              <a:t>s have an </a:t>
            </a:r>
            <a:r>
              <a:rPr lang="en-US" altLang="en-US" sz="2000" dirty="0">
                <a:latin typeface="Courier New" panose="02070309020205020404" pitchFamily="49" charset="0"/>
              </a:rPr>
              <a:t>exists</a:t>
            </a:r>
            <a:r>
              <a:rPr lang="en-US" altLang="en-US" sz="2000" dirty="0"/>
              <a:t> method to test for file-not-found:</a:t>
            </a:r>
            <a:endParaRPr lang="en-US" altLang="en-US" sz="2000" dirty="0">
              <a:latin typeface="Courier New" panose="02070309020205020404" pitchFamily="49" charset="0"/>
            </a:endParaRPr>
          </a:p>
        </p:txBody>
      </p:sp>
      <p:pic>
        <p:nvPicPr>
          <p:cNvPr id="8" name="Picture 5" descr="Computer code has 6 lines. The lines read as follows. Line 1. File equals new File left parenthesis double quote hours.t x t double quote right parenthesis semicolon. Line 2. if left parenthesis exclamation point file period exists left parenthesis right parenthesis right parenthesis left brace. Line 3, indented once. forward slash forward slash try a second input file as a backup. Line 4, indented once. System period out period print left parenthesis double quote hours file not found exclamation point double quote right parenthesis semicolon. Line 5, indented once. file equals new File left parenthesis double quote hours 2.t x t double quote right parenthesis semicolon. Line 6. Right brace."/>
          <p:cNvPicPr>
            <a:picLocks noChangeAspect="1"/>
          </p:cNvPicPr>
          <p:nvPr/>
        </p:nvPicPr>
        <p:blipFill>
          <a:blip r:embed="rId3"/>
          <a:stretch>
            <a:fillRect/>
          </a:stretch>
        </p:blipFill>
        <p:spPr>
          <a:xfrm>
            <a:off x="1024763" y="4583216"/>
            <a:ext cx="7094474" cy="1621117"/>
          </a:xfrm>
          <a:prstGeom prst="rect">
            <a:avLst/>
          </a:prstGeom>
        </p:spPr>
      </p:pic>
    </p:spTree>
    <p:extLst>
      <p:ext uri="{BB962C8B-B14F-4D97-AF65-F5344CB8AC3E}">
        <p14:creationId xmlns:p14="http://schemas.microsoft.com/office/powerpoint/2010/main" val="1461962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2,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79"/>
            <a:ext cx="8232775" cy="5494021"/>
          </a:xfrm>
        </p:spPr>
        <p:txBody>
          <a:bodyPr/>
          <a:lstStyle/>
          <a:p>
            <a:r>
              <a:rPr lang="en-US" sz="1600" dirty="0"/>
              <a:t>Update the code in the  class </a:t>
            </a:r>
            <a:r>
              <a:rPr lang="en-US" sz="1600" b="1" dirty="0"/>
              <a:t>MoreFiles</a:t>
            </a:r>
            <a:r>
              <a:rPr lang="en-US" sz="1600" dirty="0"/>
              <a:t> as follows:</a:t>
            </a:r>
          </a:p>
          <a:p>
            <a:r>
              <a:rPr lang="en-US" sz="1600" dirty="0"/>
              <a:t>In the main program, create a PrintStream object named </a:t>
            </a:r>
            <a:r>
              <a:rPr lang="en-US" sz="1600" b="1" dirty="0"/>
              <a:t>output</a:t>
            </a:r>
            <a:r>
              <a:rPr lang="en-US" sz="1600" dirty="0"/>
              <a:t> that will be associated with a file named </a:t>
            </a:r>
            <a:r>
              <a:rPr lang="en-US" sz="1600" b="1" dirty="0"/>
              <a:t>results.txt</a:t>
            </a:r>
            <a:r>
              <a:rPr lang="en-US" sz="1600" dirty="0"/>
              <a:t>.</a:t>
            </a:r>
          </a:p>
          <a:p>
            <a:r>
              <a:rPr lang="en-US" sz="1600" dirty="0"/>
              <a:t>Update the hockeyData method so that is now has two parameters: first parameter is a String and the second is a PrintStream. Update the method’s code to do the following:</a:t>
            </a:r>
          </a:p>
          <a:p>
            <a:pPr lvl="1"/>
            <a:r>
              <a:rPr lang="en-US" sz="1600" dirty="0"/>
              <a:t>Create a String variable named </a:t>
            </a:r>
            <a:r>
              <a:rPr lang="en-US" sz="1600" b="1" dirty="0"/>
              <a:t>team</a:t>
            </a:r>
            <a:r>
              <a:rPr lang="en-US" sz="1600" dirty="0"/>
              <a:t> that will store the name of the team from each line before storing the first and last name.</a:t>
            </a:r>
          </a:p>
          <a:p>
            <a:pPr lvl="1"/>
            <a:r>
              <a:rPr lang="en-US" sz="1600" dirty="0"/>
              <a:t>After the total has been calculated, declare two String variables named </a:t>
            </a:r>
            <a:r>
              <a:rPr lang="en-US" sz="1600" b="1" dirty="0"/>
              <a:t>line1</a:t>
            </a:r>
            <a:r>
              <a:rPr lang="en-US" sz="1600" dirty="0"/>
              <a:t> and </a:t>
            </a:r>
            <a:r>
              <a:rPr lang="en-US" sz="1600" b="1" dirty="0"/>
              <a:t>line2</a:t>
            </a:r>
            <a:r>
              <a:rPr lang="en-US" sz="1600" dirty="0"/>
              <a:t>.</a:t>
            </a:r>
          </a:p>
          <a:p>
            <a:pPr lvl="2"/>
            <a:r>
              <a:rPr lang="en-US" sz="1600" dirty="0"/>
              <a:t>The line1 variable will be set equal to a sentence using the variables for the first name, last name, </a:t>
            </a:r>
            <a:r>
              <a:rPr lang="en-US" sz="1600" dirty="0" smtClean="0"/>
              <a:t>team, and jersey number.</a:t>
            </a:r>
            <a:endParaRPr lang="en-US" sz="1600" dirty="0"/>
          </a:p>
          <a:p>
            <a:pPr lvl="2"/>
            <a:r>
              <a:rPr lang="en-US" sz="1600" dirty="0"/>
              <a:t>The line2 variable will be set equal to a sentence saying how many goals the player has scored over the past 5 years. The total variable should be used.</a:t>
            </a:r>
          </a:p>
          <a:p>
            <a:pPr lvl="1"/>
            <a:r>
              <a:rPr lang="en-US" sz="1600" dirty="0"/>
              <a:t>Output line1 and line2 to the output file using the PrintStream parameter.</a:t>
            </a:r>
          </a:p>
          <a:p>
            <a:r>
              <a:rPr lang="en-US" sz="1600" dirty="0"/>
              <a:t>Back in main, update the input Scanner to be associated with the file results.txt.</a:t>
            </a:r>
          </a:p>
          <a:p>
            <a:r>
              <a:rPr lang="en-US" sz="1600" dirty="0"/>
              <a:t>Use a while loop to display all lines of text in the results.txt file.</a:t>
            </a:r>
          </a:p>
        </p:txBody>
      </p:sp>
    </p:spTree>
    <p:extLst>
      <p:ext uri="{BB962C8B-B14F-4D97-AF65-F5344CB8AC3E}">
        <p14:creationId xmlns:p14="http://schemas.microsoft.com/office/powerpoint/2010/main" val="1301697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Hours Question </a:t>
            </a:r>
            <a:r>
              <a:rPr lang="en-US" altLang="en-US" sz="2000" b="0" dirty="0"/>
              <a:t>(1 of 2)</a:t>
            </a:r>
            <a:endParaRPr lang="en-US" sz="2000" b="0" dirty="0"/>
          </a:p>
        </p:txBody>
      </p:sp>
      <p:sp>
        <p:nvSpPr>
          <p:cNvPr id="3" name="Content Placeholder 2"/>
          <p:cNvSpPr>
            <a:spLocks noGrp="1"/>
          </p:cNvSpPr>
          <p:nvPr>
            <p:ph type="body" idx="1"/>
          </p:nvPr>
        </p:nvSpPr>
        <p:spPr>
          <a:xfrm>
            <a:off x="457200" y="1600200"/>
            <a:ext cx="8229600" cy="421105"/>
          </a:xfrm>
        </p:spPr>
        <p:txBody>
          <a:bodyPr/>
          <a:lstStyle/>
          <a:p>
            <a:pPr>
              <a:lnSpc>
                <a:spcPct val="90000"/>
              </a:lnSpc>
            </a:pPr>
            <a:r>
              <a:rPr lang="en-US" altLang="en-US" sz="2200" dirty="0"/>
              <a:t>Given a file</a:t>
            </a:r>
            <a:r>
              <a:rPr lang="en-US" altLang="en-US" sz="2200" dirty="0">
                <a:latin typeface="Courier New" panose="02070309020205020404" pitchFamily="49" charset="0"/>
                <a:cs typeface="Courier New" panose="02070309020205020404" pitchFamily="49" charset="0"/>
              </a:rPr>
              <a:t> hours.txt </a:t>
            </a:r>
            <a:r>
              <a:rPr lang="en-US" altLang="en-US" sz="2200" dirty="0"/>
              <a:t>with the following contents:</a:t>
            </a:r>
          </a:p>
        </p:txBody>
      </p:sp>
      <p:pic>
        <p:nvPicPr>
          <p:cNvPr id="8" name="Picture 3" descr="Input file, hours.t x t has 3 lines. Line 1. 123 Kim 12.5, 8.1, 7.6, 3.2. Line 2. 456 Eric 4.0, 11.6, 6.5, 2.7, 12. Line 3. 789 Stef 8.0, 8.0, 8.0, 8.0, 7.5. "/>
          <p:cNvPicPr>
            <a:picLocks noChangeAspect="1"/>
          </p:cNvPicPr>
          <p:nvPr/>
        </p:nvPicPr>
        <p:blipFill>
          <a:blip r:embed="rId2"/>
          <a:stretch>
            <a:fillRect/>
          </a:stretch>
        </p:blipFill>
        <p:spPr>
          <a:xfrm>
            <a:off x="2062162" y="2173347"/>
            <a:ext cx="5019675" cy="1152525"/>
          </a:xfrm>
          <a:prstGeom prst="rect">
            <a:avLst/>
          </a:prstGeom>
        </p:spPr>
      </p:pic>
      <p:sp>
        <p:nvSpPr>
          <p:cNvPr id="4" name="Text Placeholder 3"/>
          <p:cNvSpPr>
            <a:spLocks noGrp="1"/>
          </p:cNvSpPr>
          <p:nvPr>
            <p:ph type="body" idx="13"/>
          </p:nvPr>
        </p:nvSpPr>
        <p:spPr>
          <a:xfrm>
            <a:off x="457200" y="3555142"/>
            <a:ext cx="8229600" cy="731222"/>
          </a:xfrm>
        </p:spPr>
        <p:txBody>
          <a:bodyPr/>
          <a:lstStyle/>
          <a:p>
            <a:pPr lvl="1">
              <a:lnSpc>
                <a:spcPct val="90000"/>
              </a:lnSpc>
            </a:pPr>
            <a:r>
              <a:rPr lang="en-US" altLang="en-US" sz="2200" dirty="0">
                <a:solidFill>
                  <a:srgbClr val="000000"/>
                </a:solidFill>
              </a:rPr>
              <a:t>Consider the task of computing hours worked by each person:</a:t>
            </a:r>
            <a:endParaRPr lang="en-US" altLang="en-US" sz="2200" dirty="0">
              <a:solidFill>
                <a:srgbClr val="000000"/>
              </a:solidFill>
              <a:latin typeface="Courier New" panose="02070309020205020404" pitchFamily="49" charset="0"/>
            </a:endParaRPr>
          </a:p>
        </p:txBody>
      </p:sp>
      <p:pic>
        <p:nvPicPr>
          <p:cNvPr id="9" name="Picture 5" descr="Computer code output has 3 lines. Line 1. Kim left parenthesis I D hash 123 right parenthesis worked 31.4 hours left parenthesis 7.85 hours per day. Line 2. Eric left parenthesis I D hash 456 right parenthesis worked 36.8 hours left parenthesis 7.36 hours per day. Line 3. Stef left parenthesis I D hash 789 right parenthesis worked 39.5 hours left parenthesis 7.9 hours per day."/>
          <p:cNvPicPr>
            <a:picLocks noChangeAspect="1"/>
          </p:cNvPicPr>
          <p:nvPr/>
        </p:nvPicPr>
        <p:blipFill>
          <a:blip r:embed="rId3"/>
          <a:stretch>
            <a:fillRect/>
          </a:stretch>
        </p:blipFill>
        <p:spPr>
          <a:xfrm>
            <a:off x="911241" y="4541605"/>
            <a:ext cx="7321518" cy="1013876"/>
          </a:xfrm>
          <a:prstGeom prst="rect">
            <a:avLst/>
          </a:prstGeom>
        </p:spPr>
      </p:pic>
      <p:sp>
        <p:nvSpPr>
          <p:cNvPr id="6" name="Content Placeholder 6"/>
          <p:cNvSpPr>
            <a:spLocks noGrp="1"/>
          </p:cNvSpPr>
          <p:nvPr>
            <p:ph type="body" idx="4294967295"/>
          </p:nvPr>
        </p:nvSpPr>
        <p:spPr>
          <a:xfrm>
            <a:off x="457201" y="5723324"/>
            <a:ext cx="8229600" cy="447675"/>
          </a:xfrm>
          <a:prstGeom prst="rect">
            <a:avLst/>
          </a:prstGeom>
        </p:spPr>
        <p:txBody>
          <a:bodyPr/>
          <a:lstStyle/>
          <a:p>
            <a:pPr indent="-256032">
              <a:lnSpc>
                <a:spcPct val="90000"/>
              </a:lnSpc>
            </a:pPr>
            <a:r>
              <a:rPr lang="en-US" altLang="en-US" sz="2200" dirty="0"/>
              <a:t>Let’s try to solve this problem token-by-token ...</a:t>
            </a:r>
          </a:p>
        </p:txBody>
      </p:sp>
    </p:spTree>
    <p:extLst>
      <p:ext uri="{BB962C8B-B14F-4D97-AF65-F5344CB8AC3E}">
        <p14:creationId xmlns:p14="http://schemas.microsoft.com/office/powerpoint/2010/main" val="3376399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Mixing Tokens and Lines</a:t>
            </a:r>
          </a:p>
        </p:txBody>
      </p:sp>
      <p:sp>
        <p:nvSpPr>
          <p:cNvPr id="3" name="Text Placeholder 2"/>
          <p:cNvSpPr>
            <a:spLocks noGrp="1"/>
          </p:cNvSpPr>
          <p:nvPr>
            <p:ph type="body" idx="1"/>
          </p:nvPr>
        </p:nvSpPr>
        <p:spPr>
          <a:xfrm>
            <a:off x="457200" y="1600201"/>
            <a:ext cx="8229600" cy="748364"/>
          </a:xfrm>
        </p:spPr>
        <p:txBody>
          <a:bodyPr/>
          <a:lstStyle/>
          <a:p>
            <a:pPr marL="228600" indent="-228600">
              <a:lnSpc>
                <a:spcPct val="110000"/>
              </a:lnSpc>
            </a:pPr>
            <a:r>
              <a:rPr lang="en-US" altLang="en-US" sz="2000" dirty="0"/>
              <a:t>Using </a:t>
            </a:r>
            <a:r>
              <a:rPr lang="en-US" altLang="en-US" sz="2000" dirty="0">
                <a:latin typeface="Courier New" panose="02070309020205020404" pitchFamily="49" charset="0"/>
              </a:rPr>
              <a:t>nextLine</a:t>
            </a:r>
            <a:r>
              <a:rPr lang="en-US" altLang="en-US" sz="2000" dirty="0"/>
              <a:t> in conjunction with the token-based methods on the same </a:t>
            </a:r>
            <a:r>
              <a:rPr lang="en-US" altLang="en-US" sz="2000" dirty="0">
                <a:latin typeface="Courier New" panose="02070309020205020404" pitchFamily="49" charset="0"/>
              </a:rPr>
              <a:t>Scanner</a:t>
            </a:r>
            <a:r>
              <a:rPr lang="en-US" altLang="en-US" sz="2000" dirty="0"/>
              <a:t> can cause bad results.</a:t>
            </a:r>
          </a:p>
        </p:txBody>
      </p:sp>
      <p:pic>
        <p:nvPicPr>
          <p:cNvPr id="6" name="Picture 3" descr="Computer code output has 3 lines. The lines read as follows. Line 1. 23, 3.14. Line 2. Joe double quote Hello double quote World. Line 3, indented once. 45.2, 19. "/>
          <p:cNvPicPr>
            <a:picLocks noChangeAspect="1"/>
          </p:cNvPicPr>
          <p:nvPr/>
        </p:nvPicPr>
        <p:blipFill>
          <a:blip r:embed="rId3"/>
          <a:stretch>
            <a:fillRect/>
          </a:stretch>
        </p:blipFill>
        <p:spPr>
          <a:xfrm>
            <a:off x="3190875" y="2403022"/>
            <a:ext cx="2762250" cy="904875"/>
          </a:xfrm>
          <a:prstGeom prst="rect">
            <a:avLst/>
          </a:prstGeom>
        </p:spPr>
      </p:pic>
      <p:sp>
        <p:nvSpPr>
          <p:cNvPr id="4" name="Text Placeholder 4"/>
          <p:cNvSpPr>
            <a:spLocks noGrp="1"/>
          </p:cNvSpPr>
          <p:nvPr>
            <p:ph type="body" idx="13"/>
          </p:nvPr>
        </p:nvSpPr>
        <p:spPr>
          <a:xfrm>
            <a:off x="457200" y="3351135"/>
            <a:ext cx="8229600" cy="1063322"/>
          </a:xfrm>
        </p:spPr>
        <p:txBody>
          <a:bodyPr/>
          <a:lstStyle/>
          <a:p>
            <a:pPr lvl="1" indent="-285750">
              <a:lnSpc>
                <a:spcPct val="110000"/>
              </a:lnSpc>
            </a:pPr>
            <a:r>
              <a:rPr lang="en-US" altLang="en-US" sz="2000" dirty="0"/>
              <a:t>You’d think you could read </a:t>
            </a:r>
            <a:r>
              <a:rPr lang="en-US" altLang="en-US" sz="2000" dirty="0">
                <a:latin typeface="Courier New" panose="02070309020205020404" pitchFamily="49" charset="0"/>
              </a:rPr>
              <a:t>23</a:t>
            </a:r>
            <a:r>
              <a:rPr lang="en-US" altLang="en-US" sz="2000" dirty="0"/>
              <a:t> and </a:t>
            </a:r>
            <a:r>
              <a:rPr lang="en-US" altLang="en-US" sz="2000" dirty="0">
                <a:latin typeface="Courier New" panose="02070309020205020404" pitchFamily="49" charset="0"/>
              </a:rPr>
              <a:t>3.14</a:t>
            </a:r>
            <a:r>
              <a:rPr lang="en-US" altLang="en-US" sz="2000" dirty="0"/>
              <a:t> with </a:t>
            </a:r>
            <a:r>
              <a:rPr lang="en-US" altLang="en-US" sz="2000" dirty="0">
                <a:latin typeface="Courier New" panose="02070309020205020404" pitchFamily="49" charset="0"/>
              </a:rPr>
              <a:t>nextInt</a:t>
            </a:r>
            <a:r>
              <a:rPr lang="en-US" altLang="en-US" sz="2000" dirty="0"/>
              <a:t> and </a:t>
            </a:r>
            <a:r>
              <a:rPr lang="en-US" altLang="en-US" sz="2000" dirty="0">
                <a:latin typeface="Courier New" panose="02070309020205020404" pitchFamily="49" charset="0"/>
              </a:rPr>
              <a:t>nextDouble</a:t>
            </a:r>
            <a:r>
              <a:rPr lang="en-US" altLang="en-US" sz="2000" dirty="0"/>
              <a:t>, then read </a:t>
            </a:r>
            <a:r>
              <a:rPr lang="en-US" altLang="en-US" sz="2000" dirty="0">
                <a:latin typeface="Courier New" panose="02070309020205020404" pitchFamily="49" charset="0"/>
              </a:rPr>
              <a:t>Joe "Hello" world</a:t>
            </a:r>
            <a:r>
              <a:rPr lang="en-US" altLang="en-US" sz="2000" dirty="0"/>
              <a:t> with </a:t>
            </a:r>
            <a:r>
              <a:rPr lang="en-US" altLang="en-US" sz="2000" dirty="0">
                <a:latin typeface="Courier New" panose="02070309020205020404" pitchFamily="49" charset="0"/>
              </a:rPr>
              <a:t>nextLine.</a:t>
            </a:r>
            <a:endParaRPr lang="en-US" altLang="en-US" sz="2000" dirty="0"/>
          </a:p>
        </p:txBody>
      </p:sp>
      <p:pic>
        <p:nvPicPr>
          <p:cNvPr id="7" name="Picture 5" descr="Computer code has 3 lines. The lines read as follows. Line 1. System period out print l n left parenthesis input period next I n t left parenthesis right parenthesis right parenthesis semicolon forward slash forward slash 23. Line 2. System period out print l n left parenthesis input period next Double left parenthesis right parenthesis right parenthesis semicolon forward slash forward slash 3.14. Line 3. System period out print l n left parenthesis input period next Line left parenthesis right parenthesis right parenthesis semicolon forward slash forward slash."/>
          <p:cNvPicPr>
            <a:picLocks noChangeAspect="1"/>
          </p:cNvPicPr>
          <p:nvPr/>
        </p:nvPicPr>
        <p:blipFill>
          <a:blip r:embed="rId4"/>
          <a:stretch>
            <a:fillRect/>
          </a:stretch>
        </p:blipFill>
        <p:spPr>
          <a:xfrm>
            <a:off x="1019175" y="4496194"/>
            <a:ext cx="7105650" cy="1114425"/>
          </a:xfrm>
          <a:prstGeom prst="rect">
            <a:avLst/>
          </a:prstGeom>
        </p:spPr>
      </p:pic>
      <p:sp>
        <p:nvSpPr>
          <p:cNvPr id="5" name="Text Placeholder 6"/>
          <p:cNvSpPr>
            <a:spLocks noGrp="1"/>
          </p:cNvSpPr>
          <p:nvPr>
            <p:ph type="body" idx="14"/>
          </p:nvPr>
        </p:nvSpPr>
        <p:spPr>
          <a:xfrm>
            <a:off x="457200" y="5692357"/>
            <a:ext cx="8229600" cy="448561"/>
          </a:xfrm>
        </p:spPr>
        <p:txBody>
          <a:bodyPr/>
          <a:lstStyle/>
          <a:p>
            <a:pPr lvl="1" indent="-285750">
              <a:lnSpc>
                <a:spcPct val="110000"/>
              </a:lnSpc>
            </a:pPr>
            <a:r>
              <a:rPr lang="en-US" altLang="en-US" sz="2000" dirty="0"/>
              <a:t>But the </a:t>
            </a:r>
            <a:r>
              <a:rPr lang="en-US" altLang="en-US" sz="2000" dirty="0">
                <a:latin typeface="Courier New" panose="02070309020205020404" pitchFamily="49" charset="0"/>
              </a:rPr>
              <a:t>nextLine</a:t>
            </a:r>
            <a:r>
              <a:rPr lang="en-US" altLang="en-US" sz="2000" dirty="0"/>
              <a:t> call produces no output! Why?</a:t>
            </a:r>
          </a:p>
        </p:txBody>
      </p:sp>
    </p:spTree>
    <p:extLst>
      <p:ext uri="{BB962C8B-B14F-4D97-AF65-F5344CB8AC3E}">
        <p14:creationId xmlns:p14="http://schemas.microsoft.com/office/powerpoint/2010/main" val="554665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Mixing Lines and Tokens 2</a:t>
            </a:r>
            <a:endParaRPr lang="en-US" dirty="0"/>
          </a:p>
        </p:txBody>
      </p:sp>
      <p:sp>
        <p:nvSpPr>
          <p:cNvPr id="6" name="Content Placeholder 2"/>
          <p:cNvSpPr>
            <a:spLocks noGrp="1"/>
          </p:cNvSpPr>
          <p:nvPr>
            <p:ph type="body" idx="1"/>
          </p:nvPr>
        </p:nvSpPr>
        <p:spPr>
          <a:xfrm>
            <a:off x="457200" y="1600201"/>
            <a:ext cx="8229600" cy="796490"/>
          </a:xfrm>
        </p:spPr>
        <p:txBody>
          <a:bodyPr/>
          <a:lstStyle/>
          <a:p>
            <a:pPr marL="228600" indent="-228600"/>
            <a:r>
              <a:rPr lang="en-US" altLang="en-US" dirty="0"/>
              <a:t>Don’t read both tokens and lines from the same </a:t>
            </a:r>
            <a:r>
              <a:rPr lang="en-US" altLang="en-US" dirty="0">
                <a:latin typeface="Courier New" panose="02070309020205020404" pitchFamily="49" charset="0"/>
              </a:rPr>
              <a:t>Scanner</a:t>
            </a:r>
            <a:r>
              <a:rPr lang="en-US" altLang="en-US" dirty="0"/>
              <a:t>: </a:t>
            </a:r>
          </a:p>
        </p:txBody>
      </p:sp>
      <p:pic>
        <p:nvPicPr>
          <p:cNvPr id="3" name="Picture 3" descr="Computer code and output. The output has 3 lines. The lines read as follows. Line 1. 23 3.14. Line 2. Joe double quote Hello World double quote. Line 3, indented once. 45.2, 19. The computer code has 8 lines. The lines read as follows. Line 1. Input period next I n t left parenthesis right parenthesis forward slash forward slash 23. Line 2. 23 back slash t 3.14 back slash n Joe back slash t double quote Hello double quote world back slash n back slash t back slash t 45.2 19 back slash n. A cursor points after 23. Line 3. Input period next Double left parenthesis right parenthesis forward slash forward slash 3.14. Line 4. 23 back slash t 3.14 back slash n Joe back slash t double quote Hello double quote world back slash n back slash t back slash t 45.2 19 back slash n. Cursor points after 3.14. Line 5. Input period next Line left parenthesis right parenthesis forward slash forward slash double quote double quote left parenthesis empty exclamation point right parenthesis. Line 6. 23 back slash t 3.14 back slash n Joe back slash t double quote Hello double quote world back slash n back slash t back slash t 45.2 19 back slash n. Cursor points at the word, Joe. Line 7. Input period next Line left parenthesis right parenthesis forward slash forward slash double quote Joe back slash t back slash double quote Hello back slash double quote world double quote. Line 8. 23 back slash t 3.14 back slash n Joe back slash t double quote Hello double quote world back slash n back slash t back slash t 45.2 19 back slash n. Cursor points at the back slash before the letter, t."/>
          <p:cNvPicPr>
            <a:picLocks noChangeAspect="1"/>
          </p:cNvPicPr>
          <p:nvPr/>
        </p:nvPicPr>
        <p:blipFill>
          <a:blip r:embed="rId2"/>
          <a:stretch>
            <a:fillRect/>
          </a:stretch>
        </p:blipFill>
        <p:spPr>
          <a:xfrm>
            <a:off x="1280159" y="2569367"/>
            <a:ext cx="6680213" cy="3734481"/>
          </a:xfrm>
          <a:prstGeom prst="rect">
            <a:avLst/>
          </a:prstGeom>
        </p:spPr>
      </p:pic>
    </p:spTree>
    <p:extLst>
      <p:ext uri="{BB962C8B-B14F-4D97-AF65-F5344CB8AC3E}">
        <p14:creationId xmlns:p14="http://schemas.microsoft.com/office/powerpoint/2010/main" val="3983176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Line-and-token Example</a:t>
            </a:r>
          </a:p>
        </p:txBody>
      </p:sp>
      <p:pic>
        <p:nvPicPr>
          <p:cNvPr id="6" name="Picture 2" descr="Computer code has 6 lines. The lines read as follows. Line 1. Scanner console equals new Scanner left parenthesis System.in right parenthesis semicolon. Line 2. System period out period print left parenthesis double quote Enter your age colon double quote right parenthesis semicolon. Line 3. i n t age equals console period next I n t left parenthesis right parenthesis semicolon. Line 4. System period out period print left parenthesis double quote Now enter your name colon double quote right parenthesis semicolon. Line 5. String name equals console period next Line left parenthesis right parenthesis semicolon. Line 6. System period out period print l n left parenthesis name plus double quote is double quote plus age plus double quote years old period double quote right parenthesis semicolon. "/>
          <p:cNvPicPr>
            <a:picLocks noChangeAspect="1"/>
          </p:cNvPicPr>
          <p:nvPr/>
        </p:nvPicPr>
        <p:blipFill>
          <a:blip r:embed="rId2"/>
          <a:stretch>
            <a:fillRect/>
          </a:stretch>
        </p:blipFill>
        <p:spPr>
          <a:xfrm>
            <a:off x="1295642" y="1585287"/>
            <a:ext cx="6552715" cy="1391383"/>
          </a:xfrm>
          <a:prstGeom prst="rect">
            <a:avLst/>
          </a:prstGeom>
        </p:spPr>
      </p:pic>
      <p:sp>
        <p:nvSpPr>
          <p:cNvPr id="3" name="Text Placeholder 3"/>
          <p:cNvSpPr>
            <a:spLocks noGrp="1"/>
          </p:cNvSpPr>
          <p:nvPr>
            <p:ph type="body" idx="1"/>
          </p:nvPr>
        </p:nvSpPr>
        <p:spPr>
          <a:xfrm>
            <a:off x="459728" y="3154552"/>
            <a:ext cx="8229600" cy="294616"/>
          </a:xfrm>
        </p:spPr>
        <p:txBody>
          <a:bodyPr/>
          <a:lstStyle/>
          <a:p>
            <a:pPr marL="273050" indent="-273050">
              <a:lnSpc>
                <a:spcPct val="80000"/>
              </a:lnSpc>
              <a:buFontTx/>
              <a:buNone/>
              <a:tabLst>
                <a:tab pos="3657600" algn="l"/>
              </a:tabLst>
            </a:pPr>
            <a:r>
              <a:rPr lang="en-US" altLang="en-US" sz="2000" dirty="0"/>
              <a:t>Log of execution (user input underlined):</a:t>
            </a:r>
          </a:p>
        </p:txBody>
      </p:sp>
      <p:pic>
        <p:nvPicPr>
          <p:cNvPr id="7" name="Picture 4" descr="Enter your age, 12. 12 is underlined. Now enter your name, Sideshow Bob is 12 years old. Sideshow Bob is underlined."/>
          <p:cNvPicPr>
            <a:picLocks noChangeAspect="1"/>
          </p:cNvPicPr>
          <p:nvPr/>
        </p:nvPicPr>
        <p:blipFill>
          <a:blip r:embed="rId3"/>
          <a:stretch>
            <a:fillRect/>
          </a:stretch>
        </p:blipFill>
        <p:spPr>
          <a:xfrm>
            <a:off x="2273071" y="3708578"/>
            <a:ext cx="4597854" cy="738644"/>
          </a:xfrm>
          <a:prstGeom prst="rect">
            <a:avLst/>
          </a:prstGeom>
        </p:spPr>
      </p:pic>
      <p:sp>
        <p:nvSpPr>
          <p:cNvPr id="4" name="Text Placeholder 5"/>
          <p:cNvSpPr>
            <a:spLocks noGrp="1"/>
          </p:cNvSpPr>
          <p:nvPr>
            <p:ph type="body" idx="13"/>
          </p:nvPr>
        </p:nvSpPr>
        <p:spPr>
          <a:xfrm>
            <a:off x="457198" y="4548370"/>
            <a:ext cx="8229600" cy="378767"/>
          </a:xfrm>
        </p:spPr>
        <p:txBody>
          <a:bodyPr/>
          <a:lstStyle/>
          <a:p>
            <a:pPr marL="273050" indent="-273050">
              <a:tabLst>
                <a:tab pos="3657600" algn="l"/>
              </a:tabLst>
            </a:pPr>
            <a:r>
              <a:rPr lang="en-US" altLang="en-US" sz="2000" dirty="0"/>
              <a:t>Why?</a:t>
            </a:r>
          </a:p>
        </p:txBody>
      </p:sp>
      <p:pic>
        <p:nvPicPr>
          <p:cNvPr id="5" name="Picture 4" descr="Line 1. Overall input colon 12 back slash n Sideshow Bob. Line 2. After next I n t left parenthesis right parenthesis colon 12 back slash n Sideshow Bob. Line 3. After next Line left parenthesis right parenthesis colon 12 back slash n Sideshow Bob. "/>
          <p:cNvPicPr>
            <a:picLocks noChangeAspect="1"/>
          </p:cNvPicPr>
          <p:nvPr/>
        </p:nvPicPr>
        <p:blipFill rotWithShape="1">
          <a:blip r:embed="rId4"/>
          <a:srcRect t="5060"/>
          <a:stretch/>
        </p:blipFill>
        <p:spPr>
          <a:xfrm>
            <a:off x="1659730" y="5028285"/>
            <a:ext cx="5824537" cy="1341852"/>
          </a:xfrm>
          <a:prstGeom prst="rect">
            <a:avLst/>
          </a:prstGeom>
        </p:spPr>
      </p:pic>
    </p:spTree>
    <p:extLst>
      <p:ext uri="{BB962C8B-B14F-4D97-AF65-F5344CB8AC3E}">
        <p14:creationId xmlns:p14="http://schemas.microsoft.com/office/powerpoint/2010/main" val="26273289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Hours Answer (Flawed)</a:t>
            </a:r>
            <a:endParaRPr lang="en-US" dirty="0"/>
          </a:p>
        </p:txBody>
      </p:sp>
      <p:pic>
        <p:nvPicPr>
          <p:cNvPr id="3" name="Picture 2" descr="Computer code has 21 lines. The lines read as follows. Line 1. forward slash forward slash This solution does not work exclamation point. Line 2. import java period i o period asterisk semicolon forward slash forward slash for File. Line 3. import java period u t i l period asterisk semicolon forward slash forward slash for Scanner. Line 4. public class Hours Worked left brace. Line 5, indented once. public static void main left parenthesis String left bracket right brace a r g s right parenthesis. Line 6, indented 3 times. throws File Not Found Exception left brace. Line 7, indented twice. Scanner input equals new Scanner left parenthesis new File left parenthesis double quote hours.t x t double quote right parenthesis right parenthesis semicolon. Line 8, indented twice. while left parenthesis input period has Next left parenthesis right parenthesis right parenthesis left brace. Line 9, indented 3 times. forward slash forward slash process one person. Line 10, indented 3 times. i n t, i d equals input period next I n t left parenthesis right parenthesis semicolon. Line 11, indented 3 times. String name equals input period next left parenthesis right parenthesis semicolon. Line 12, indented 3 times. double total Hours equals 0.0 semicolon. Line 13, indented 3 times. i n t days equals 0 semicolon. Line 14, indented 3 times. while left parenthesis input period has Next Double left parenthesis right parenthesis right parenthesis left brace. Line 15, indented 4 times. total Hours plus equals input period next Double left parenthesis right parenthesis semicolon. Line 16, indented 4 times. days plus plus semicolon. Line 17, indented 3 times. right brace. Line 18, indented 3 times. System period out period print l n left parenthesis name plus double quote left parenthesis I D hash double quote plus i d plus double quote right parenthesis worked double quote plus total Hours plus double quote hours left parenthesis double quote plus left parenthesis total Hours forward slash days right parenthesis plus double quote hours forward slash day right parenthesis double quote right parenthesis semicolon. Line 19, indented twice. right brace. Line 20, indented once. right brace. Line 21. right brace. "/>
          <p:cNvPicPr>
            <a:picLocks noChangeAspect="1"/>
          </p:cNvPicPr>
          <p:nvPr/>
        </p:nvPicPr>
        <p:blipFill>
          <a:blip r:embed="rId2"/>
          <a:stretch>
            <a:fillRect/>
          </a:stretch>
        </p:blipFill>
        <p:spPr>
          <a:xfrm>
            <a:off x="1167063" y="1597237"/>
            <a:ext cx="6809874" cy="4622761"/>
          </a:xfrm>
          <a:prstGeom prst="rect">
            <a:avLst/>
          </a:prstGeom>
        </p:spPr>
      </p:pic>
    </p:spTree>
    <p:extLst>
      <p:ext uri="{BB962C8B-B14F-4D97-AF65-F5344CB8AC3E}">
        <p14:creationId xmlns:p14="http://schemas.microsoft.com/office/powerpoint/2010/main" val="1628059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Flawed Output</a:t>
            </a:r>
            <a:endParaRPr lang="en-US" sz="2000" b="0" dirty="0"/>
          </a:p>
        </p:txBody>
      </p:sp>
      <p:pic>
        <p:nvPicPr>
          <p:cNvPr id="4" name="Picture 2" descr="Computer code has 7 lines. The lines read as follows. Line 1. Susan left parenthesis I D hash 123 right parenthesis worked 487.4 hours left parenthesis 97.48 hours forward slash day right parenthesis. Line 2. Exception in thread double quote main double quote. Line 3. Java period u t i l period Input Mismatch Exception. Line 4, indented once. at java period u t i l period Scanner period throw For left parenthesis Scanner.java colon 840 right parenthesis. Line 5, indented once. at java period u t i l period Scanner period next left parenthesis Scanner period java colon 1461 right parenthesis. Line 6, indented once. at java period u t i l period Scanner period next I n t left parenthesis Scanner.java colon 2091 right parenthesis. Line 7, indented once. at Hours Worked period main left parenthesis Hours Bad.java colon 9 right parenthesis. "/>
          <p:cNvPicPr>
            <a:picLocks noChangeAspect="1"/>
          </p:cNvPicPr>
          <p:nvPr/>
        </p:nvPicPr>
        <p:blipFill>
          <a:blip r:embed="rId2"/>
          <a:stretch>
            <a:fillRect/>
          </a:stretch>
        </p:blipFill>
        <p:spPr>
          <a:xfrm>
            <a:off x="475790" y="1609359"/>
            <a:ext cx="7422867" cy="1758047"/>
          </a:xfrm>
          <a:prstGeom prst="rect">
            <a:avLst/>
          </a:prstGeom>
        </p:spPr>
      </p:pic>
      <p:sp>
        <p:nvSpPr>
          <p:cNvPr id="3" name="Content Placeholder 3"/>
          <p:cNvSpPr>
            <a:spLocks noGrp="1"/>
          </p:cNvSpPr>
          <p:nvPr>
            <p:ph type="body" idx="1"/>
          </p:nvPr>
        </p:nvSpPr>
        <p:spPr>
          <a:xfrm>
            <a:off x="466165" y="3377031"/>
            <a:ext cx="8229600" cy="2697197"/>
          </a:xfrm>
        </p:spPr>
        <p:txBody>
          <a:bodyPr/>
          <a:lstStyle/>
          <a:p>
            <a:pPr marL="740664" lvl="1" indent="-283464"/>
            <a:r>
              <a:rPr lang="en-US" altLang="en-US" sz="2200" dirty="0"/>
              <a:t>The inner </a:t>
            </a:r>
            <a:r>
              <a:rPr lang="en-US" altLang="en-US" sz="2200" dirty="0">
                <a:latin typeface="Courier New" panose="02070309020205020404" pitchFamily="49" charset="0"/>
                <a:cs typeface="Courier New" panose="02070309020205020404" pitchFamily="49" charset="0"/>
              </a:rPr>
              <a:t>while</a:t>
            </a:r>
            <a:r>
              <a:rPr lang="en-US" altLang="en-US" sz="2200" dirty="0"/>
              <a:t> loop is grabbing the next person’s I</a:t>
            </a:r>
            <a:r>
              <a:rPr lang="en-US" altLang="en-US" sz="100" dirty="0"/>
              <a:t> </a:t>
            </a:r>
            <a:r>
              <a:rPr lang="en-US" altLang="en-US" sz="2200" dirty="0"/>
              <a:t>D.</a:t>
            </a:r>
          </a:p>
          <a:p>
            <a:pPr marL="740664" lvl="1" indent="-283464"/>
            <a:r>
              <a:rPr lang="en-US" altLang="en-US" sz="2200" dirty="0"/>
              <a:t>We want to process the tokens, but we also care about the line breaks (they mark the end of a person’s data).</a:t>
            </a:r>
          </a:p>
          <a:p>
            <a:pPr indent="-256032"/>
            <a:r>
              <a:rPr lang="en-US" altLang="en-US" sz="2200" dirty="0"/>
              <a:t>A better solution is a hybrid approach:</a:t>
            </a:r>
          </a:p>
          <a:p>
            <a:pPr marL="740664" lvl="1" indent="-283464"/>
            <a:r>
              <a:rPr lang="en-US" altLang="en-US" sz="2200" dirty="0"/>
              <a:t>First, break the overall input into lines.</a:t>
            </a:r>
          </a:p>
          <a:p>
            <a:pPr marL="740664" lvl="1" indent="-283464"/>
            <a:r>
              <a:rPr lang="en-US" altLang="en-US" sz="2200" dirty="0"/>
              <a:t>Then break each line into tokens.</a:t>
            </a:r>
          </a:p>
        </p:txBody>
      </p:sp>
    </p:spTree>
    <p:extLst>
      <p:ext uri="{BB962C8B-B14F-4D97-AF65-F5344CB8AC3E}">
        <p14:creationId xmlns:p14="http://schemas.microsoft.com/office/powerpoint/2010/main" val="3690036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Line-based Scanners</a:t>
            </a:r>
            <a:endParaRPr lang="en-US" sz="2000" b="0" dirty="0"/>
          </a:p>
        </p:txBody>
      </p:sp>
      <p:graphicFrame>
        <p:nvGraphicFramePr>
          <p:cNvPr id="8" name="Table 2"/>
          <p:cNvGraphicFramePr>
            <a:graphicFrameLocks noGrp="1"/>
          </p:cNvGraphicFramePr>
          <p:nvPr>
            <p:extLst>
              <p:ext uri="{D42A27DB-BD31-4B8C-83A1-F6EECF244321}">
                <p14:modId xmlns:p14="http://schemas.microsoft.com/office/powerpoint/2010/main" val="1922000712"/>
              </p:ext>
            </p:extLst>
          </p:nvPr>
        </p:nvGraphicFramePr>
        <p:xfrm>
          <a:off x="457200" y="1612113"/>
          <a:ext cx="8229600" cy="1477266"/>
        </p:xfrm>
        <a:graphic>
          <a:graphicData uri="http://schemas.openxmlformats.org/drawingml/2006/table">
            <a:tbl>
              <a:tblPr firstRow="1"/>
              <a:tblGrid>
                <a:gridCol w="2049137">
                  <a:extLst>
                    <a:ext uri="{9D8B030D-6E8A-4147-A177-3AD203B41FA5}">
                      <a16:colId xmlns:a16="http://schemas.microsoft.com/office/drawing/2014/main" val="1985165470"/>
                    </a:ext>
                  </a:extLst>
                </a:gridCol>
                <a:gridCol w="6180463">
                  <a:extLst>
                    <a:ext uri="{9D8B030D-6E8A-4147-A177-3AD203B41FA5}">
                      <a16:colId xmlns:a16="http://schemas.microsoft.com/office/drawing/2014/main" val="2063287292"/>
                    </a:ext>
                  </a:extLst>
                </a:gridCol>
              </a:tblGrid>
              <a:tr h="350519">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Method</a:t>
                      </a:r>
                    </a:p>
                  </a:txBody>
                  <a:tcPr marL="80889" marR="80889" marT="40445" marB="404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Description</a:t>
                      </a:r>
                    </a:p>
                  </a:txBody>
                  <a:tcPr marL="80889" marR="80889" marT="40445" marB="404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22306105"/>
                  </a:ext>
                </a:extLst>
              </a:tr>
              <a:tr h="44798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rPr>
                        <a:t>nextLine()</a:t>
                      </a:r>
                    </a:p>
                  </a:txBody>
                  <a:tcPr marL="80889" marR="80889" marT="40445" marB="404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returns next entire line of input  (from cursor to \n)</a:t>
                      </a:r>
                      <a:endParaRPr kumimoji="0" lang="en-US" altLang="en-US" sz="1800" b="0" i="1" u="none" strike="noStrike" cap="none" normalizeH="0" baseline="0" dirty="0">
                        <a:ln>
                          <a:noFill/>
                        </a:ln>
                        <a:solidFill>
                          <a:schemeClr val="tx1"/>
                        </a:solidFill>
                        <a:effectLst/>
                        <a:latin typeface="+mn-lt"/>
                      </a:endParaRPr>
                    </a:p>
                  </a:txBody>
                  <a:tcPr marL="80889" marR="80889" marT="40445" marB="404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13387867"/>
                  </a:ext>
                </a:extLst>
              </a:tr>
              <a:tr h="674076">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rPr>
                        <a:t>hasNextLine()</a:t>
                      </a:r>
                    </a:p>
                  </a:txBody>
                  <a:tcPr marL="80889" marR="80889" marT="40445" marB="404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returns </a:t>
                      </a:r>
                      <a:r>
                        <a:rPr kumimoji="0" lang="en-US" altLang="en-US" sz="1800" b="1" i="0" u="none" strike="noStrike" cap="none" normalizeH="0" baseline="0" dirty="0">
                          <a:ln>
                            <a:noFill/>
                          </a:ln>
                          <a:solidFill>
                            <a:schemeClr val="tx1"/>
                          </a:solidFill>
                          <a:effectLst/>
                          <a:latin typeface="+mn-lt"/>
                        </a:rPr>
                        <a:t>true</a:t>
                      </a:r>
                      <a:r>
                        <a:rPr kumimoji="0" lang="en-US" altLang="en-US" sz="1800" b="0" i="0" u="none" strike="noStrike" cap="none" normalizeH="0" baseline="0" dirty="0">
                          <a:ln>
                            <a:noFill/>
                          </a:ln>
                          <a:solidFill>
                            <a:schemeClr val="tx1"/>
                          </a:solidFill>
                          <a:effectLst/>
                          <a:latin typeface="+mn-lt"/>
                        </a:rPr>
                        <a:t> if there are any more lines of input to read   (always true for console input)</a:t>
                      </a:r>
                    </a:p>
                  </a:txBody>
                  <a:tcPr marL="80889" marR="80889" marT="40445" marB="404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07471142"/>
                  </a:ext>
                </a:extLst>
              </a:tr>
            </a:tbl>
          </a:graphicData>
        </a:graphic>
      </p:graphicFrame>
      <p:pic>
        <p:nvPicPr>
          <p:cNvPr id="6" name="Picture 3" descr="Computer code has 5 lines. The lines read as follows. Line 1. Scanner input equals new Scanner left parenthesis new File left parenthesis double quote file name double quote right parenthesis right parenthesis semicolon. Line 2. while left parenthesis input period has Next Line right parenthesis left parenthesis right parenthesis left brace. Line 3. String line equals input period next Line left parenthesis right parenthesis semicolon. Line 4. process this line semicolon. Line 5. Right brace."/>
          <p:cNvPicPr>
            <a:picLocks noChangeAspect="1"/>
          </p:cNvPicPr>
          <p:nvPr/>
        </p:nvPicPr>
        <p:blipFill>
          <a:blip r:embed="rId2"/>
          <a:stretch>
            <a:fillRect/>
          </a:stretch>
        </p:blipFill>
        <p:spPr>
          <a:xfrm>
            <a:off x="522514" y="3472456"/>
            <a:ext cx="8098971" cy="1921192"/>
          </a:xfrm>
          <a:prstGeom prst="rect">
            <a:avLst/>
          </a:prstGeom>
        </p:spPr>
      </p:pic>
    </p:spTree>
    <p:extLst>
      <p:ext uri="{BB962C8B-B14F-4D97-AF65-F5344CB8AC3E}">
        <p14:creationId xmlns:p14="http://schemas.microsoft.com/office/powerpoint/2010/main" val="90007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Lines of Input</a:t>
            </a:r>
          </a:p>
        </p:txBody>
      </p:sp>
      <p:pic>
        <p:nvPicPr>
          <p:cNvPr id="7" name="Picture 2" descr="23 3.14 John Smith double quote Hello double quote world 45.2 19"/>
          <p:cNvPicPr>
            <a:picLocks noChangeAspect="1"/>
          </p:cNvPicPr>
          <p:nvPr/>
        </p:nvPicPr>
        <p:blipFill rotWithShape="1">
          <a:blip r:embed="rId2"/>
          <a:srcRect t="20487" b="9947"/>
          <a:stretch/>
        </p:blipFill>
        <p:spPr>
          <a:xfrm>
            <a:off x="1276866" y="1600201"/>
            <a:ext cx="6581775" cy="655983"/>
          </a:xfrm>
          <a:prstGeom prst="rect">
            <a:avLst/>
          </a:prstGeom>
        </p:spPr>
      </p:pic>
      <p:sp>
        <p:nvSpPr>
          <p:cNvPr id="3" name="Content Placeholder 3"/>
          <p:cNvSpPr>
            <a:spLocks noGrp="1"/>
          </p:cNvSpPr>
          <p:nvPr>
            <p:ph type="body" idx="1"/>
          </p:nvPr>
        </p:nvSpPr>
        <p:spPr>
          <a:xfrm>
            <a:off x="536713" y="2415719"/>
            <a:ext cx="8229600" cy="459606"/>
          </a:xfrm>
        </p:spPr>
        <p:txBody>
          <a:bodyPr/>
          <a:lstStyle/>
          <a:p>
            <a:pPr>
              <a:lnSpc>
                <a:spcPct val="80000"/>
              </a:lnSpc>
            </a:pPr>
            <a:r>
              <a:rPr lang="en-US" altLang="en-US" dirty="0"/>
              <a:t>The </a:t>
            </a:r>
            <a:r>
              <a:rPr lang="en-US" altLang="en-US" dirty="0">
                <a:latin typeface="Courier New" panose="02070309020205020404" pitchFamily="49" charset="0"/>
              </a:rPr>
              <a:t>Scanner</a:t>
            </a:r>
            <a:r>
              <a:rPr lang="en-US" altLang="en-US" dirty="0"/>
              <a:t> reads the lines as follows:</a:t>
            </a:r>
          </a:p>
        </p:txBody>
      </p:sp>
      <p:pic>
        <p:nvPicPr>
          <p:cNvPr id="6" name="Picture 4" descr="Line 1. 23 back slash t 3.14 John Smith back slash t double quote Hello double quote world back slash n black slash t back slash t 45.2, 19 back slash n. Cursor points at value, 23. Line 2. String line equals input period next Line left parenthesis right parenthesis semicolon. Line 3. 23 back slash t 3.14 John Smith back slash t double quote Hello double quote world back slash n black slash t back slash t 45.2, 19 back slash n. The words, 23 back slash t 3.14 John Smith back slash t double quote Hello double quote world is underlined and a cursor points at letter, n. Line 4. String line 2 equals input period next Line left parenthesis right parenthesis semicolon. Line 5. 23 back slash t 3.14 John Smith back slash t double quote Hello double quote world back slash n black slash t back slash t 45.2, 19 back slash n. The words, black slash t back slash t 45.2, 19 is underlined and a cursor points at letter n."/>
          <p:cNvPicPr>
            <a:picLocks noChangeAspect="1"/>
          </p:cNvPicPr>
          <p:nvPr/>
        </p:nvPicPr>
        <p:blipFill rotWithShape="1">
          <a:blip r:embed="rId3"/>
          <a:srcRect t="4181" b="11276"/>
          <a:stretch/>
        </p:blipFill>
        <p:spPr>
          <a:xfrm>
            <a:off x="1302026" y="3033428"/>
            <a:ext cx="6531457" cy="2644795"/>
          </a:xfrm>
          <a:prstGeom prst="rect">
            <a:avLst/>
          </a:prstGeom>
        </p:spPr>
      </p:pic>
      <p:sp>
        <p:nvSpPr>
          <p:cNvPr id="4" name="Content Placeholder 5"/>
          <p:cNvSpPr>
            <a:spLocks noGrp="1"/>
          </p:cNvSpPr>
          <p:nvPr>
            <p:ph type="body" idx="13"/>
          </p:nvPr>
        </p:nvSpPr>
        <p:spPr>
          <a:xfrm>
            <a:off x="457199" y="5836326"/>
            <a:ext cx="8229600" cy="433207"/>
          </a:xfrm>
        </p:spPr>
        <p:txBody>
          <a:bodyPr/>
          <a:lstStyle/>
          <a:p>
            <a:pPr lvl="1">
              <a:lnSpc>
                <a:spcPct val="90000"/>
              </a:lnSpc>
            </a:pPr>
            <a:r>
              <a:rPr lang="en-US" altLang="en-US" dirty="0"/>
              <a:t>Each </a:t>
            </a:r>
            <a:r>
              <a:rPr lang="en-US" altLang="en-US" dirty="0">
                <a:latin typeface="Courier New" panose="02070309020205020404" pitchFamily="49" charset="0"/>
              </a:rPr>
              <a:t>\n</a:t>
            </a:r>
            <a:r>
              <a:rPr lang="en-US" altLang="en-US" dirty="0"/>
              <a:t> character is consumed but not returned.</a:t>
            </a:r>
          </a:p>
        </p:txBody>
      </p:sp>
    </p:spTree>
    <p:extLst>
      <p:ext uri="{BB962C8B-B14F-4D97-AF65-F5344CB8AC3E}">
        <p14:creationId xmlns:p14="http://schemas.microsoft.com/office/powerpoint/2010/main" val="548944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Scanners on Strings</a:t>
            </a:r>
          </a:p>
        </p:txBody>
      </p:sp>
      <p:sp>
        <p:nvSpPr>
          <p:cNvPr id="3" name="Content Placeholder 2"/>
          <p:cNvSpPr>
            <a:spLocks noGrp="1"/>
          </p:cNvSpPr>
          <p:nvPr>
            <p:ph type="body" idx="1"/>
          </p:nvPr>
        </p:nvSpPr>
        <p:spPr>
          <a:xfrm>
            <a:off x="457200" y="1600200"/>
            <a:ext cx="8229600" cy="449981"/>
          </a:xfrm>
        </p:spPr>
        <p:txBody>
          <a:bodyPr/>
          <a:lstStyle/>
          <a:p>
            <a:pPr>
              <a:lnSpc>
                <a:spcPct val="120000"/>
              </a:lnSpc>
            </a:pPr>
            <a:r>
              <a:rPr lang="en-US" altLang="en-US" dirty="0"/>
              <a:t>A </a:t>
            </a:r>
            <a:r>
              <a:rPr lang="en-US" altLang="en-US" dirty="0">
                <a:latin typeface="Courier New" panose="02070309020205020404" pitchFamily="49" charset="0"/>
              </a:rPr>
              <a:t>Scanner</a:t>
            </a:r>
            <a:r>
              <a:rPr lang="en-US" altLang="en-US" dirty="0"/>
              <a:t> can tokenize the contents of a </a:t>
            </a:r>
            <a:r>
              <a:rPr lang="en-US" altLang="en-US" dirty="0">
                <a:latin typeface="Courier New" panose="02070309020205020404" pitchFamily="49" charset="0"/>
              </a:rPr>
              <a:t>String</a:t>
            </a:r>
            <a:r>
              <a:rPr lang="en-US" altLang="en-US" dirty="0"/>
              <a:t>:</a:t>
            </a:r>
            <a:endParaRPr lang="en-US" altLang="en-US" dirty="0">
              <a:latin typeface="Courier New" panose="02070309020205020404" pitchFamily="49" charset="0"/>
            </a:endParaRPr>
          </a:p>
        </p:txBody>
      </p:sp>
      <p:pic>
        <p:nvPicPr>
          <p:cNvPr id="6" name="Picture 3" descr="Computer code reads, Scanner name equals new Scanner left parenthesis String right parenthesis semicolon."/>
          <p:cNvPicPr>
            <a:picLocks noChangeAspect="1"/>
          </p:cNvPicPr>
          <p:nvPr/>
        </p:nvPicPr>
        <p:blipFill>
          <a:blip r:embed="rId2"/>
          <a:stretch>
            <a:fillRect/>
          </a:stretch>
        </p:blipFill>
        <p:spPr>
          <a:xfrm>
            <a:off x="1291318" y="2251491"/>
            <a:ext cx="6038850" cy="352425"/>
          </a:xfrm>
          <a:prstGeom prst="rect">
            <a:avLst/>
          </a:prstGeom>
        </p:spPr>
      </p:pic>
      <p:sp>
        <p:nvSpPr>
          <p:cNvPr id="4" name="Content Placeholder 4"/>
          <p:cNvSpPr>
            <a:spLocks noGrp="1"/>
          </p:cNvSpPr>
          <p:nvPr>
            <p:ph type="body" idx="13"/>
          </p:nvPr>
        </p:nvSpPr>
        <p:spPr>
          <a:xfrm>
            <a:off x="459728" y="2733791"/>
            <a:ext cx="8229600" cy="439522"/>
          </a:xfrm>
        </p:spPr>
        <p:txBody>
          <a:bodyPr/>
          <a:lstStyle/>
          <a:p>
            <a:pPr lvl="1">
              <a:lnSpc>
                <a:spcPct val="80000"/>
              </a:lnSpc>
            </a:pPr>
            <a:r>
              <a:rPr lang="en-US" altLang="en-US" dirty="0"/>
              <a:t>Example:</a:t>
            </a:r>
          </a:p>
        </p:txBody>
      </p:sp>
      <p:pic>
        <p:nvPicPr>
          <p:cNvPr id="7" name="Picture 5" descr="Computer code has 8 lines. The lines read as follows. Line 1. String text equals double quote 15 3.2 hello 9 27.5 double quote semicolon. Line 2. Scanner scan equals new Scanner left parenthesis text right parenthesis semicolon. Line 3. i n t, n u m equals scan period next I n t left parenthesis right parenthesis semicolon. Line 4. System period out period print l n left parenthesis num right parenthesis semicolon forward slash forward slash 15. Line 5. double num 2 equals scan period next Double left parenthesis right parenthesis semicolon. Line 6. System period out period print l n left parenthesis num2 right parenthesis semicolon forward slash forward slash 3.2. Line 7. String word equals scan period next left parenthesis right parenthesis semicolon. Line 8. System period out period print l n left parenthesis word right parenthesis semicolon forward slash forward slash hello. "/>
          <p:cNvPicPr>
            <a:picLocks noChangeAspect="1"/>
          </p:cNvPicPr>
          <p:nvPr/>
        </p:nvPicPr>
        <p:blipFill>
          <a:blip r:embed="rId3"/>
          <a:stretch>
            <a:fillRect/>
          </a:stretch>
        </p:blipFill>
        <p:spPr>
          <a:xfrm>
            <a:off x="1291318" y="3287526"/>
            <a:ext cx="6748722" cy="2933855"/>
          </a:xfrm>
          <a:prstGeom prst="rect">
            <a:avLst/>
          </a:prstGeom>
        </p:spPr>
      </p:pic>
    </p:spTree>
    <p:extLst>
      <p:ext uri="{BB962C8B-B14F-4D97-AF65-F5344CB8AC3E}">
        <p14:creationId xmlns:p14="http://schemas.microsoft.com/office/powerpoint/2010/main" val="1139853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Mixing Lines and Tokens 1</a:t>
            </a:r>
            <a:endParaRPr lang="en-US" sz="2000" b="0" dirty="0"/>
          </a:p>
        </p:txBody>
      </p:sp>
      <p:graphicFrame>
        <p:nvGraphicFramePr>
          <p:cNvPr id="5" name="Table 2"/>
          <p:cNvGraphicFramePr>
            <a:graphicFrameLocks noGrp="1"/>
          </p:cNvGraphicFramePr>
          <p:nvPr>
            <p:extLst>
              <p:ext uri="{D42A27DB-BD31-4B8C-83A1-F6EECF244321}">
                <p14:modId xmlns:p14="http://schemas.microsoft.com/office/powerpoint/2010/main" val="3610971360"/>
              </p:ext>
            </p:extLst>
          </p:nvPr>
        </p:nvGraphicFramePr>
        <p:xfrm>
          <a:off x="457200" y="1601503"/>
          <a:ext cx="7683500" cy="1066800"/>
        </p:xfrm>
        <a:graphic>
          <a:graphicData uri="http://schemas.openxmlformats.org/drawingml/2006/table">
            <a:tbl>
              <a:tblPr firstRow="1"/>
              <a:tblGrid>
                <a:gridCol w="5060950">
                  <a:extLst>
                    <a:ext uri="{9D8B030D-6E8A-4147-A177-3AD203B41FA5}">
                      <a16:colId xmlns:a16="http://schemas.microsoft.com/office/drawing/2014/main" val="1291130727"/>
                    </a:ext>
                  </a:extLst>
                </a:gridCol>
                <a:gridCol w="2622550">
                  <a:extLst>
                    <a:ext uri="{9D8B030D-6E8A-4147-A177-3AD203B41FA5}">
                      <a16:colId xmlns:a16="http://schemas.microsoft.com/office/drawing/2014/main" val="4134093375"/>
                    </a:ext>
                  </a:extLst>
                </a:gridCol>
              </a:tblGrid>
              <a:tr h="30480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Input file </a:t>
                      </a:r>
                      <a:r>
                        <a:rPr kumimoji="0" lang="en-US" altLang="en-US" sz="2000" b="0" i="0" u="none" strike="noStrike" cap="none" normalizeH="0" baseline="0" dirty="0">
                          <a:ln>
                            <a:noFill/>
                          </a:ln>
                          <a:solidFill>
                            <a:schemeClr val="tx1"/>
                          </a:solidFill>
                          <a:effectLst/>
                          <a:latin typeface="Courier New" panose="02070309020205020404" pitchFamily="49" charset="0"/>
                        </a:rPr>
                        <a:t>input.txt</a:t>
                      </a:r>
                      <a:r>
                        <a:rPr kumimoji="0" lang="en-US" altLang="en-US" sz="2000" b="0" i="0" u="none" strike="noStrike" cap="none" normalizeH="0" baseline="0" dirty="0">
                          <a:ln>
                            <a:noFill/>
                          </a:ln>
                          <a:solidFill>
                            <a:schemeClr val="tx1"/>
                          </a:solidFill>
                          <a:effectLst/>
                          <a:latin typeface="Tahoma" panose="020B060403050404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Output to console: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1588916"/>
                  </a:ext>
                </a:extLst>
              </a:tr>
              <a:tr h="4159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rPr>
                        <a:t>The quick brown fox jumps over</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rPr>
                        <a:t>the lazy dog.</a:t>
                      </a:r>
                      <a:endParaRPr kumimoji="0" lang="en-US" altLang="en-US" sz="1800" b="0" i="0" u="none" strike="noStrike" cap="none" normalizeH="0" baseline="0" dirty="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rPr>
                        <a:t>Line has 6 words</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rPr>
                        <a:t>Line has 3 words</a:t>
                      </a:r>
                      <a:endParaRPr kumimoji="0" lang="en-US" altLang="en-US" sz="1800" b="0" i="0" u="none" strike="noStrike" cap="none" normalizeH="0" baseline="0" dirty="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0586256"/>
                  </a:ext>
                </a:extLst>
              </a:tr>
            </a:tbl>
          </a:graphicData>
        </a:graphic>
      </p:graphicFrame>
      <p:pic>
        <p:nvPicPr>
          <p:cNvPr id="6" name="Picture 3" descr="Computer code has 13 lines. The lines read as follows. Line 1. forward slash forward slash Counts the words on each line of a file. Line 2. Scanner input equals new Scanner left parenthesis new File left parenthesis double quote input.t x t double quote right parenthesis right parenthesis semicolon. Line 3. while left parenthesis input period has Next Line left parenthesis right parenthesis right parenthesis left brace. Line 4, indented once. String line equals input period next Line left parenthesis right parenthesis semicolon. Line 5, indented once. Scanner line Scan equals new Scanner left parenthesis line right parenthesis semicolon. Line 6, indented once. forward slash forward slash process the contents of this line. Line 7, indented once. i n t count equals 0 semicolon. Line 8, indented once. while left parenthesis line Scan period has Next left parenthesis right parenthesis right parenthesis left brace. Line 9, indented twice. String word equals line Scan period next left parenthesis right parenthesis semicolon. Line 10, indented twice. count plus plus semicolon. Line 11, indented once. right brace. Line 12, indented once. System period out period print l n left parenthesis double quote Line has double quote plus count plus double quote words double quote right parenthesis semicolon. Line 13. right brace. "/>
          <p:cNvPicPr>
            <a:picLocks noChangeAspect="1"/>
          </p:cNvPicPr>
          <p:nvPr/>
        </p:nvPicPr>
        <p:blipFill>
          <a:blip r:embed="rId2"/>
          <a:stretch>
            <a:fillRect/>
          </a:stretch>
        </p:blipFill>
        <p:spPr>
          <a:xfrm>
            <a:off x="676275" y="2753600"/>
            <a:ext cx="8010525" cy="3552825"/>
          </a:xfrm>
          <a:prstGeom prst="rect">
            <a:avLst/>
          </a:prstGeom>
        </p:spPr>
      </p:pic>
    </p:spTree>
    <p:extLst>
      <p:ext uri="{BB962C8B-B14F-4D97-AF65-F5344CB8AC3E}">
        <p14:creationId xmlns:p14="http://schemas.microsoft.com/office/powerpoint/2010/main" val="689679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Hours Question </a:t>
            </a:r>
            <a:r>
              <a:rPr lang="en-US" altLang="en-US" sz="2000" b="0" dirty="0"/>
              <a:t>(2 of 2)</a:t>
            </a:r>
            <a:endParaRPr lang="en-US" sz="2000" b="0" dirty="0"/>
          </a:p>
        </p:txBody>
      </p:sp>
      <p:sp>
        <p:nvSpPr>
          <p:cNvPr id="3" name="Content Placeholder 2"/>
          <p:cNvSpPr>
            <a:spLocks noGrp="1"/>
          </p:cNvSpPr>
          <p:nvPr>
            <p:ph type="body" idx="1"/>
          </p:nvPr>
        </p:nvSpPr>
        <p:spPr>
          <a:xfrm>
            <a:off x="457200" y="1600201"/>
            <a:ext cx="8229600" cy="424760"/>
          </a:xfrm>
        </p:spPr>
        <p:txBody>
          <a:bodyPr/>
          <a:lstStyle/>
          <a:p>
            <a:pPr>
              <a:lnSpc>
                <a:spcPct val="90000"/>
              </a:lnSpc>
            </a:pPr>
            <a:r>
              <a:rPr lang="en-US" altLang="en-US" dirty="0"/>
              <a:t>Fix the </a:t>
            </a:r>
            <a:r>
              <a:rPr lang="en-US" altLang="en-US" dirty="0">
                <a:latin typeface="Courier New" panose="02070309020205020404" pitchFamily="49" charset="0"/>
              </a:rPr>
              <a:t>Hours</a:t>
            </a:r>
            <a:r>
              <a:rPr lang="en-US" altLang="en-US" dirty="0"/>
              <a:t> program to read the input file properly:</a:t>
            </a:r>
          </a:p>
        </p:txBody>
      </p:sp>
      <p:pic>
        <p:nvPicPr>
          <p:cNvPr id="8" name="Picture 3" descr="Input file has 3 lines. Line 1. 123 Kim 12.5, 8.1, 7.6, 3.2. Line 2. 456 Eric 4.0, 11.6, 6.5, 2.7, 12. Line 3. 789 Stef 8.0, 8.0, 8.0, 8.0, 7.5."/>
          <p:cNvPicPr>
            <a:picLocks noChangeAspect="1"/>
          </p:cNvPicPr>
          <p:nvPr/>
        </p:nvPicPr>
        <p:blipFill>
          <a:blip r:embed="rId3"/>
          <a:stretch>
            <a:fillRect/>
          </a:stretch>
        </p:blipFill>
        <p:spPr>
          <a:xfrm>
            <a:off x="2052637" y="2245574"/>
            <a:ext cx="5038725" cy="1219200"/>
          </a:xfrm>
          <a:prstGeom prst="rect">
            <a:avLst/>
          </a:prstGeom>
        </p:spPr>
      </p:pic>
      <p:sp>
        <p:nvSpPr>
          <p:cNvPr id="4" name="Content Placeholder 4"/>
          <p:cNvSpPr>
            <a:spLocks noGrp="1"/>
          </p:cNvSpPr>
          <p:nvPr>
            <p:ph type="body" idx="13"/>
          </p:nvPr>
        </p:nvSpPr>
        <p:spPr>
          <a:xfrm>
            <a:off x="457200" y="3649416"/>
            <a:ext cx="8229600" cy="395885"/>
          </a:xfrm>
        </p:spPr>
        <p:txBody>
          <a:bodyPr/>
          <a:lstStyle/>
          <a:p>
            <a:pPr lvl="1">
              <a:lnSpc>
                <a:spcPct val="90000"/>
              </a:lnSpc>
            </a:pPr>
            <a:r>
              <a:rPr lang="en-US" altLang="en-US" dirty="0"/>
              <a:t>Recall, it should produce the following output:</a:t>
            </a:r>
            <a:endParaRPr lang="en-US" altLang="en-US" sz="900" dirty="0">
              <a:latin typeface="Courier New" panose="02070309020205020404" pitchFamily="49" charset="0"/>
            </a:endParaRPr>
          </a:p>
        </p:txBody>
      </p:sp>
      <p:pic>
        <p:nvPicPr>
          <p:cNvPr id="9" name="Picture 5" descr="Computer code output has 3 lines. Line 1. Kim left parenthesis I D hash 123 right parenthesis worked 31.4 hours left parenthesis 7.85 hours per day. Line 2. Eric left parenthesis I D hash 456 right parenthesis worked 36.8 hours left parenthesis 7.36 hours per day. Line 3. Stef left parenthesis I D hash 789 right parenthesis worked 39.5 hours left parenthesis 7.9 hours per day."/>
          <p:cNvPicPr>
            <a:picLocks noChangeAspect="1"/>
          </p:cNvPicPr>
          <p:nvPr/>
        </p:nvPicPr>
        <p:blipFill>
          <a:blip r:embed="rId4"/>
          <a:stretch>
            <a:fillRect/>
          </a:stretch>
        </p:blipFill>
        <p:spPr>
          <a:xfrm>
            <a:off x="1138236" y="4265914"/>
            <a:ext cx="7223060" cy="898760"/>
          </a:xfrm>
          <a:prstGeom prst="rect">
            <a:avLst/>
          </a:prstGeom>
        </p:spPr>
      </p:pic>
    </p:spTree>
    <p:extLst>
      <p:ext uri="{BB962C8B-B14F-4D97-AF65-F5344CB8AC3E}">
        <p14:creationId xmlns:p14="http://schemas.microsoft.com/office/powerpoint/2010/main" val="401726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6384</TotalTime>
  <Words>1191</Words>
  <Application>Microsoft Office PowerPoint</Application>
  <PresentationFormat>On-screen Show (4:3)</PresentationFormat>
  <Paragraphs>120</Paragraphs>
  <Slides>23</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Courier New</vt:lpstr>
      <vt:lpstr>Noto Sans Symbols</vt:lpstr>
      <vt:lpstr>Tahoma</vt:lpstr>
      <vt:lpstr>Times New Roman</vt:lpstr>
      <vt:lpstr>Verdana</vt:lpstr>
      <vt:lpstr>508 Lecture</vt:lpstr>
      <vt:lpstr>1_508 Lecture</vt:lpstr>
      <vt:lpstr>Building Java Programs</vt:lpstr>
      <vt:lpstr>Hours Question (1 of 2)</vt:lpstr>
      <vt:lpstr>Hours Answer (Flawed)</vt:lpstr>
      <vt:lpstr>Flawed Output</vt:lpstr>
      <vt:lpstr>Line-based Scanners</vt:lpstr>
      <vt:lpstr>Consuming Lines of Input</vt:lpstr>
      <vt:lpstr>Scanners on Strings</vt:lpstr>
      <vt:lpstr>Mixing Lines and Tokens 1</vt:lpstr>
      <vt:lpstr>Hours Question (2 of 2)</vt:lpstr>
      <vt:lpstr>Hours Answer, Corrected</vt:lpstr>
      <vt:lpstr>In-Class Assignment 2, Part 1</vt:lpstr>
      <vt:lpstr>File Output</vt:lpstr>
      <vt:lpstr>Output to Files</vt:lpstr>
      <vt:lpstr>Details About PrintStream</vt:lpstr>
      <vt:lpstr>System.out and PrintStream</vt:lpstr>
      <vt:lpstr>PrintStream Question</vt:lpstr>
      <vt:lpstr>PrintStream Answer</vt:lpstr>
      <vt:lpstr>Prompting for a File Name</vt:lpstr>
      <vt:lpstr>In-Class Assignment 2, Part 2</vt:lpstr>
      <vt:lpstr>Mixing Tokens and Lines</vt:lpstr>
      <vt:lpstr>Mixing Lines and Tokens 2</vt:lpstr>
      <vt:lpstr>Line-and-token Example</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Programs,4e</dc:title>
  <dc:subject>Engineering Computer Science</dc:subject>
  <dc:creator>Reges/Stepp</dc:creator>
  <cp:keywords>Engineering Computer Science</cp:keywords>
  <cp:lastModifiedBy>Kyle Muldrow</cp:lastModifiedBy>
  <cp:revision>392</cp:revision>
  <dcterms:modified xsi:type="dcterms:W3CDTF">2019-05-01T16:14:40Z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