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handoutMasterIdLst>
    <p:handoutMasterId r:id="rId28"/>
  </p:handoutMasterIdLst>
  <p:sldIdLst>
    <p:sldId id="407" r:id="rId2"/>
    <p:sldId id="410" r:id="rId3"/>
    <p:sldId id="411" r:id="rId4"/>
    <p:sldId id="412" r:id="rId5"/>
    <p:sldId id="413" r:id="rId6"/>
    <p:sldId id="414" r:id="rId7"/>
    <p:sldId id="415" r:id="rId8"/>
    <p:sldId id="416" r:id="rId9"/>
    <p:sldId id="417" r:id="rId10"/>
    <p:sldId id="418" r:id="rId11"/>
    <p:sldId id="537" r:id="rId12"/>
    <p:sldId id="423" r:id="rId13"/>
    <p:sldId id="421" r:id="rId14"/>
    <p:sldId id="422" r:id="rId15"/>
    <p:sldId id="428" r:id="rId16"/>
    <p:sldId id="434" r:id="rId17"/>
    <p:sldId id="435" r:id="rId18"/>
    <p:sldId id="445" r:id="rId19"/>
    <p:sldId id="436" r:id="rId20"/>
    <p:sldId id="437" r:id="rId21"/>
    <p:sldId id="538" r:id="rId22"/>
    <p:sldId id="539" r:id="rId23"/>
    <p:sldId id="424" r:id="rId24"/>
    <p:sldId id="425" r:id="rId25"/>
    <p:sldId id="465"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86395" autoAdjust="0"/>
  </p:normalViewPr>
  <p:slideViewPr>
    <p:cSldViewPr snapToGrid="0" snapToObjects="1">
      <p:cViewPr varScale="1">
        <p:scale>
          <a:sx n="99" d="100"/>
          <a:sy n="99" d="100"/>
        </p:scale>
        <p:origin x="23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61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dirty="0"/>
          </a:p>
        </p:txBody>
      </p:sp>
    </p:spTree>
    <p:extLst>
      <p:ext uri="{BB962C8B-B14F-4D97-AF65-F5344CB8AC3E}">
        <p14:creationId xmlns:p14="http://schemas.microsoft.com/office/powerpoint/2010/main" val="134284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
        <p:nvSpPr>
          <p:cNvPr id="8" name="Shape 26"/>
          <p:cNvSpPr txBox="1">
            <a:spLocks noGrp="1"/>
          </p:cNvSpPr>
          <p:nvPr>
            <p:ph type="body" idx="13" hasCustomPrompt="1"/>
          </p:nvPr>
        </p:nvSpPr>
        <p:spPr>
          <a:xfrm>
            <a:off x="457200" y="3777682"/>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9" name="Shape 26"/>
          <p:cNvSpPr txBox="1">
            <a:spLocks noGrp="1"/>
          </p:cNvSpPr>
          <p:nvPr>
            <p:ph type="body" idx="14" hasCustomPrompt="1"/>
          </p:nvPr>
        </p:nvSpPr>
        <p:spPr>
          <a:xfrm>
            <a:off x="457200" y="4876270"/>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46995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142368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44966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51838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
        <p:nvSpPr>
          <p:cNvPr id="8" name="Shape 26"/>
          <p:cNvSpPr txBox="1">
            <a:spLocks noGrp="1"/>
          </p:cNvSpPr>
          <p:nvPr>
            <p:ph type="body" idx="13" hasCustomPrompt="1"/>
          </p:nvPr>
        </p:nvSpPr>
        <p:spPr>
          <a:xfrm>
            <a:off x="457200" y="3777681"/>
            <a:ext cx="8229600" cy="151838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394676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60" r:id="rId4"/>
    <p:sldLayoutId id="2147483651" r:id="rId5"/>
    <p:sldLayoutId id="2147483653"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1.bin"/><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00246"/>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7, Sec 7.1</a:t>
            </a: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pPr lvl="0">
              <a:buSzPct val="25000"/>
            </a:pPr>
            <a:r>
              <a:rPr lang="en-US" dirty="0"/>
              <a:t>Arrays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a:t>
            </a:r>
            <a:r>
              <a:rPr lang="en-US" altLang="en-US" dirty="0">
                <a:latin typeface="Courier New" panose="02070309020205020404" pitchFamily="49" charset="0"/>
                <a:cs typeface="Courier New" panose="02070309020205020404" pitchFamily="49" charset="0"/>
              </a:rPr>
              <a:t>Length</a:t>
            </a:r>
            <a:r>
              <a:rPr lang="en-US" altLang="en-US" dirty="0">
                <a:latin typeface="Times New Roman" panose="02020603050405020304" pitchFamily="18" charset="0"/>
                <a:cs typeface="Times New Roman" panose="02020603050405020304" pitchFamily="18" charset="0"/>
              </a:rPr>
              <a:t> Field</a:t>
            </a:r>
            <a:endParaRPr lang="en-US" dirty="0">
              <a:latin typeface="Times New Roman" panose="02020603050405020304" pitchFamily="18" charset="0"/>
              <a:cs typeface="Times New Roman" panose="02020603050405020304" pitchFamily="18" charset="0"/>
            </a:endParaRPr>
          </a:p>
        </p:txBody>
      </p:sp>
      <p:sp>
        <p:nvSpPr>
          <p:cNvPr id="4" name="Text Placeholder 2"/>
          <p:cNvSpPr>
            <a:spLocks noGrp="1"/>
          </p:cNvSpPr>
          <p:nvPr>
            <p:ph sz="quarter" idx="13"/>
          </p:nvPr>
        </p:nvSpPr>
        <p:spPr>
          <a:xfrm>
            <a:off x="457200" y="1600200"/>
            <a:ext cx="8232775" cy="974035"/>
          </a:xfrm>
        </p:spPr>
        <p:txBody>
          <a:bodyPr/>
          <a:lstStyle/>
          <a:p>
            <a:r>
              <a:rPr lang="en-US" altLang="en-US" dirty="0"/>
              <a:t>An array’s </a:t>
            </a:r>
            <a:r>
              <a:rPr lang="en-US" altLang="en-US" dirty="0">
                <a:latin typeface="Courier New" panose="02070309020205020404" pitchFamily="49" charset="0"/>
                <a:cs typeface="Courier New" panose="02070309020205020404" pitchFamily="49" charset="0"/>
              </a:rPr>
              <a:t>length</a:t>
            </a:r>
            <a:r>
              <a:rPr lang="en-US" altLang="en-US" dirty="0"/>
              <a:t> field stores its number of elements.</a:t>
            </a:r>
          </a:p>
          <a:p>
            <a:pPr marL="432" indent="0">
              <a:buNone/>
            </a:pPr>
            <a:r>
              <a:rPr lang="en-US" altLang="en-US" dirty="0"/>
              <a:t>Name.</a:t>
            </a:r>
            <a:r>
              <a:rPr lang="en-US" altLang="en-US" dirty="0">
                <a:latin typeface="Courier New" panose="02070309020205020404" pitchFamily="49" charset="0"/>
                <a:cs typeface="Courier New" panose="02070309020205020404" pitchFamily="49" charset="0"/>
              </a:rPr>
              <a:t>length</a:t>
            </a:r>
          </a:p>
        </p:txBody>
      </p:sp>
      <p:pic>
        <p:nvPicPr>
          <p:cNvPr id="3" name="Picture 3" descr="Computer code has 4 lines. The lines read as follows. Line 1. for left parenthesis i n t, i equals 0 semicolon i less than sign numbers period length semicolon i plus plus right parenthesis left brace. Line 2, indented once. System period out period print left parenthesis numbers left bracket i right bracket plus double quote double quote right parenthesis semicolon. Line 3. Right brace. Line 4. Forward slash forward slash output colon 0 2 4 6 8 10 12 14. A note reads, It does not use parentheses like a String’s period length length parenthesis right parenthesis. "/>
          <p:cNvPicPr>
            <a:picLocks noChangeAspect="1"/>
          </p:cNvPicPr>
          <p:nvPr/>
        </p:nvPicPr>
        <p:blipFill>
          <a:blip r:embed="rId2"/>
          <a:stretch>
            <a:fillRect/>
          </a:stretch>
        </p:blipFill>
        <p:spPr>
          <a:xfrm>
            <a:off x="1023765" y="2729946"/>
            <a:ext cx="7096469" cy="2014179"/>
          </a:xfrm>
          <a:prstGeom prst="rect">
            <a:avLst/>
          </a:prstGeom>
        </p:spPr>
      </p:pic>
      <p:sp>
        <p:nvSpPr>
          <p:cNvPr id="6" name="Content Placeholder 5"/>
          <p:cNvSpPr>
            <a:spLocks noGrp="1"/>
          </p:cNvSpPr>
          <p:nvPr>
            <p:ph sz="quarter" idx="14"/>
          </p:nvPr>
        </p:nvSpPr>
        <p:spPr>
          <a:xfrm>
            <a:off x="536713" y="4911960"/>
            <a:ext cx="8232775" cy="1329814"/>
          </a:xfrm>
        </p:spPr>
        <p:txBody>
          <a:bodyPr/>
          <a:lstStyle/>
          <a:p>
            <a:pPr marL="273050" indent="-273050"/>
            <a:r>
              <a:rPr lang="en-US" altLang="en-US" dirty="0"/>
              <a:t>What expressions refer to:</a:t>
            </a:r>
          </a:p>
          <a:p>
            <a:pPr marL="639763" lvl="1" indent="-246063"/>
            <a:r>
              <a:rPr lang="en-US" altLang="en-US" dirty="0"/>
              <a:t>The last element of any array?  </a:t>
            </a:r>
          </a:p>
          <a:p>
            <a:pPr marL="639763" lvl="1" indent="-246063"/>
            <a:r>
              <a:rPr lang="en-US" altLang="en-US" dirty="0"/>
              <a:t>The middle element?</a:t>
            </a:r>
          </a:p>
        </p:txBody>
      </p:sp>
    </p:spTree>
    <p:extLst>
      <p:ext uri="{BB962C8B-B14F-4D97-AF65-F5344CB8AC3E}">
        <p14:creationId xmlns:p14="http://schemas.microsoft.com/office/powerpoint/2010/main" val="1138368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1600" dirty="0"/>
              <a:t>Create the project and class </a:t>
            </a:r>
            <a:r>
              <a:rPr lang="en-US" sz="1600" b="1" dirty="0" err="1"/>
              <a:t>BoxOffice</a:t>
            </a:r>
            <a:r>
              <a:rPr lang="en-US" sz="1600" dirty="0"/>
              <a:t> in </a:t>
            </a:r>
            <a:r>
              <a:rPr lang="en-US" sz="1600" dirty="0" err="1" smtClean="0"/>
              <a:t>BlueJ</a:t>
            </a:r>
            <a:endParaRPr lang="en-US" sz="1600" dirty="0"/>
          </a:p>
          <a:p>
            <a:r>
              <a:rPr lang="en-US" sz="1600" dirty="0"/>
              <a:t>In the main program, do the following:</a:t>
            </a:r>
          </a:p>
          <a:p>
            <a:pPr lvl="1"/>
            <a:r>
              <a:rPr lang="en-US" sz="1600" dirty="0"/>
              <a:t>Create a Scanner object for keyboard input.</a:t>
            </a:r>
          </a:p>
          <a:p>
            <a:pPr lvl="1"/>
            <a:r>
              <a:rPr lang="en-US" sz="1600" dirty="0"/>
              <a:t>Prompt the user to enter the number of weeks of box office figures for the movie Black Panther. Store this value in an integer variable named </a:t>
            </a:r>
            <a:r>
              <a:rPr lang="en-US" sz="1600" b="1" dirty="0"/>
              <a:t>weeks</a:t>
            </a:r>
            <a:r>
              <a:rPr lang="en-US" sz="1600" dirty="0"/>
              <a:t>.</a:t>
            </a:r>
          </a:p>
          <a:p>
            <a:pPr lvl="1"/>
            <a:r>
              <a:rPr lang="en-US" sz="1600" dirty="0"/>
              <a:t>Declare a double array named </a:t>
            </a:r>
            <a:r>
              <a:rPr lang="en-US" sz="1600" b="1" dirty="0"/>
              <a:t>panther</a:t>
            </a:r>
            <a:r>
              <a:rPr lang="en-US" sz="1600" dirty="0"/>
              <a:t>, using the weeks variable for the number of elements.</a:t>
            </a:r>
          </a:p>
          <a:p>
            <a:pPr lvl="1"/>
            <a:r>
              <a:rPr lang="en-US" sz="1600" dirty="0"/>
              <a:t>Using a for loop going from 0 to one less than the length of the array, do the following:</a:t>
            </a:r>
          </a:p>
          <a:p>
            <a:pPr lvl="2"/>
            <a:r>
              <a:rPr lang="en-US" sz="1600" dirty="0"/>
              <a:t>Prompt the user to input the box office figures for each week of the movie’s run and store each figure in its correct position in the array.</a:t>
            </a:r>
          </a:p>
          <a:p>
            <a:pPr lvl="2"/>
            <a:r>
              <a:rPr lang="en-US" sz="1600" dirty="0"/>
              <a:t>Add this figure to a double variable named </a:t>
            </a:r>
            <a:r>
              <a:rPr lang="en-US" sz="1600" b="1" dirty="0"/>
              <a:t>total</a:t>
            </a:r>
            <a:r>
              <a:rPr lang="en-US" sz="1600" dirty="0"/>
              <a:t>.</a:t>
            </a:r>
          </a:p>
          <a:p>
            <a:pPr lvl="1"/>
            <a:r>
              <a:rPr lang="en-US" sz="1600" dirty="0"/>
              <a:t>Using another for loop, display the box office figures for each week. After this loop is finished, display the total.</a:t>
            </a:r>
          </a:p>
          <a:p>
            <a:pPr lvl="2"/>
            <a:r>
              <a:rPr lang="en-US" sz="1600" dirty="0"/>
              <a:t>For the first 6 weeks, enter the following figures: 291.9, 143.4, 85.5, 57.5, 35.9, 25.2. The total for 6 weeks should be 639.4 million dollars.</a:t>
            </a:r>
          </a:p>
        </p:txBody>
      </p:sp>
    </p:spTree>
    <p:extLst>
      <p:ext uri="{BB962C8B-B14F-4D97-AF65-F5344CB8AC3E}">
        <p14:creationId xmlns:p14="http://schemas.microsoft.com/office/powerpoint/2010/main" val="40954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Limitations of Arrays</a:t>
            </a:r>
            <a:endParaRPr lang="en-US" dirty="0"/>
          </a:p>
        </p:txBody>
      </p:sp>
      <p:sp>
        <p:nvSpPr>
          <p:cNvPr id="6" name="Text Placeholder 2"/>
          <p:cNvSpPr>
            <a:spLocks noGrp="1"/>
          </p:cNvSpPr>
          <p:nvPr>
            <p:ph sz="quarter" idx="13"/>
          </p:nvPr>
        </p:nvSpPr>
        <p:spPr>
          <a:xfrm>
            <a:off x="457200" y="1600200"/>
            <a:ext cx="8232775" cy="524979"/>
          </a:xfrm>
        </p:spPr>
        <p:txBody>
          <a:bodyPr/>
          <a:lstStyle/>
          <a:p>
            <a:r>
              <a:rPr lang="en-US" altLang="en-US" dirty="0"/>
              <a:t>You cannot resize an existing array:</a:t>
            </a:r>
          </a:p>
        </p:txBody>
      </p:sp>
      <p:pic>
        <p:nvPicPr>
          <p:cNvPr id="9" name="Picture 3" descr="Computer code has 2 lines. The lines read as follows. Line 1. i n t left bracket right bracket a equals new i n t left bracket 4 right bracket semicolon. Line 2. a period length equals 10 semicolon forward slash forward slash error."/>
          <p:cNvPicPr>
            <a:picLocks noChangeAspect="1"/>
          </p:cNvPicPr>
          <p:nvPr/>
        </p:nvPicPr>
        <p:blipFill rotWithShape="1">
          <a:blip r:embed="rId2"/>
          <a:srcRect t="9387" b="14588"/>
          <a:stretch/>
        </p:blipFill>
        <p:spPr>
          <a:xfrm>
            <a:off x="1795462" y="2231375"/>
            <a:ext cx="5553075" cy="506896"/>
          </a:xfrm>
          <a:prstGeom prst="rect">
            <a:avLst/>
          </a:prstGeom>
        </p:spPr>
      </p:pic>
      <p:sp>
        <p:nvSpPr>
          <p:cNvPr id="7" name="Text Placeholder 4"/>
          <p:cNvSpPr>
            <a:spLocks noGrp="1"/>
          </p:cNvSpPr>
          <p:nvPr>
            <p:ph sz="quarter" idx="14"/>
          </p:nvPr>
        </p:nvSpPr>
        <p:spPr>
          <a:xfrm>
            <a:off x="457200" y="2940460"/>
            <a:ext cx="8232775" cy="461217"/>
          </a:xfrm>
        </p:spPr>
        <p:txBody>
          <a:bodyPr/>
          <a:lstStyle/>
          <a:p>
            <a:r>
              <a:rPr lang="en-US" altLang="en-US" dirty="0"/>
              <a:t>You cannot compare arrays with == or equals:</a:t>
            </a:r>
          </a:p>
        </p:txBody>
      </p:sp>
      <p:pic>
        <p:nvPicPr>
          <p:cNvPr id="10" name="Picture 5" descr="Computer code has 4 lines. The lines read as follows. Line 1. i n t left bracket right bracket a 1 equals left brace 42 comma negative 7 comma 1 comma 15 right brace semicolon. Line 2. i n t left bracket right bracket a 2 equals left brace 42 comma negative 7 comma 1 comma 15 right brace semicolon. Line 3. if left parenthesis a 1 equals equals a 2 right parenthesis left brace unspecified right brace forward slash forward slash false exclamation point. Line 4. if left parenthesis a 1 period equals left parenthesis a 2 right parenthesis right parenthesis left brace unspecified right brace forward slash forward slash false exclamation point. "/>
          <p:cNvPicPr>
            <a:picLocks noChangeAspect="1"/>
          </p:cNvPicPr>
          <p:nvPr/>
        </p:nvPicPr>
        <p:blipFill rotWithShape="1">
          <a:blip r:embed="rId3"/>
          <a:srcRect t="5275" b="8960"/>
          <a:stretch/>
        </p:blipFill>
        <p:spPr>
          <a:xfrm>
            <a:off x="1042986" y="3572109"/>
            <a:ext cx="7058025" cy="1192696"/>
          </a:xfrm>
          <a:prstGeom prst="rect">
            <a:avLst/>
          </a:prstGeom>
        </p:spPr>
      </p:pic>
      <p:sp>
        <p:nvSpPr>
          <p:cNvPr id="3" name="Content Placeholder 6"/>
          <p:cNvSpPr>
            <a:spLocks noGrp="1"/>
          </p:cNvSpPr>
          <p:nvPr>
            <p:ph sz="quarter" idx="15"/>
          </p:nvPr>
        </p:nvSpPr>
        <p:spPr>
          <a:xfrm>
            <a:off x="457200" y="4930726"/>
            <a:ext cx="8232775" cy="451772"/>
          </a:xfrm>
        </p:spPr>
        <p:txBody>
          <a:bodyPr/>
          <a:lstStyle/>
          <a:p>
            <a:r>
              <a:rPr lang="en-US" altLang="en-US" dirty="0"/>
              <a:t>An array does not know how to print itself:</a:t>
            </a:r>
          </a:p>
        </p:txBody>
      </p:sp>
      <p:pic>
        <p:nvPicPr>
          <p:cNvPr id="11" name="Picture 7" descr="Computer code has 2 lines. The lines read as follows. Line 1. i n t left bracket right bracket a 1 equals left brace 42 comma negative 7 comma 1 comma 15 right brace semicolon. Line 2. System period out period print l n left parenthesis a 1 right parenthesis semicolon forward slash forward slash left bracket I at sign 9 8 f 8 c 4 right bracket."/>
          <p:cNvPicPr>
            <a:picLocks noChangeAspect="1"/>
          </p:cNvPicPr>
          <p:nvPr/>
        </p:nvPicPr>
        <p:blipFill rotWithShape="1">
          <a:blip r:embed="rId4"/>
          <a:srcRect t="10427" b="10974"/>
          <a:stretch/>
        </p:blipFill>
        <p:spPr>
          <a:xfrm>
            <a:off x="714374" y="5548419"/>
            <a:ext cx="7715250" cy="576471"/>
          </a:xfrm>
          <a:prstGeom prst="rect">
            <a:avLst/>
          </a:prstGeom>
        </p:spPr>
      </p:pic>
    </p:spTree>
    <p:extLst>
      <p:ext uri="{BB962C8B-B14F-4D97-AF65-F5344CB8AC3E}">
        <p14:creationId xmlns:p14="http://schemas.microsoft.com/office/powerpoint/2010/main" val="1703960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Quick Array Initialization</a:t>
            </a:r>
            <a:endParaRPr lang="en-US" dirty="0"/>
          </a:p>
        </p:txBody>
      </p:sp>
      <p:pic>
        <p:nvPicPr>
          <p:cNvPr id="7" name="Picture 2" descr="Computer code reads, type left bracket right bracket name equals left brace value comma value comma and so on to value right brace semicolon. Example. Computer code reads, i n t left bracket right bracket numbers equals left brace 12 comma 49 comma negative 2 comma 26 comma 5 comma 17 comma negative 6 right brace semicolon. "/>
          <p:cNvPicPr>
            <a:picLocks noChangeAspect="1"/>
          </p:cNvPicPr>
          <p:nvPr/>
        </p:nvPicPr>
        <p:blipFill>
          <a:blip r:embed="rId2"/>
          <a:stretch>
            <a:fillRect/>
          </a:stretch>
        </p:blipFill>
        <p:spPr>
          <a:xfrm>
            <a:off x="457200" y="1685063"/>
            <a:ext cx="7193666" cy="1931110"/>
          </a:xfrm>
          <a:prstGeom prst="rect">
            <a:avLst/>
          </a:prstGeom>
        </p:spPr>
      </p:pic>
      <p:pic>
        <p:nvPicPr>
          <p:cNvPr id="6" name="Picture 3" descr="A seven element array with indexes 0 to 6 contain the following values: 12, 49, negative 2, 26, 5, 17, and negative 6."/>
          <p:cNvPicPr>
            <a:picLocks noChangeAspect="1"/>
          </p:cNvPicPr>
          <p:nvPr/>
        </p:nvPicPr>
        <p:blipFill rotWithShape="1">
          <a:blip r:embed="rId3"/>
          <a:srcRect t="9347" b="9949"/>
          <a:stretch/>
        </p:blipFill>
        <p:spPr>
          <a:xfrm>
            <a:off x="2128837" y="3693360"/>
            <a:ext cx="4886325" cy="1006998"/>
          </a:xfrm>
          <a:prstGeom prst="rect">
            <a:avLst/>
          </a:prstGeom>
        </p:spPr>
      </p:pic>
      <p:sp>
        <p:nvSpPr>
          <p:cNvPr id="5" name="Content Placeholder 4"/>
          <p:cNvSpPr>
            <a:spLocks noGrp="1"/>
          </p:cNvSpPr>
          <p:nvPr>
            <p:ph sz="quarter" idx="13"/>
          </p:nvPr>
        </p:nvSpPr>
        <p:spPr>
          <a:xfrm>
            <a:off x="457200" y="4777545"/>
            <a:ext cx="8232775" cy="1573559"/>
          </a:xfrm>
        </p:spPr>
        <p:txBody>
          <a:bodyPr/>
          <a:lstStyle/>
          <a:p>
            <a:pPr marL="740664" lvl="1"/>
            <a:r>
              <a:rPr lang="en-US" altLang="en-US" dirty="0"/>
              <a:t>Useful when you know what the array’s elements will be</a:t>
            </a:r>
          </a:p>
          <a:p>
            <a:pPr marL="740664" lvl="1"/>
            <a:r>
              <a:rPr lang="en-US" altLang="en-US" dirty="0"/>
              <a:t>The compiler figures out the size by counting the values</a:t>
            </a:r>
          </a:p>
        </p:txBody>
      </p:sp>
    </p:spTree>
    <p:extLst>
      <p:ext uri="{BB962C8B-B14F-4D97-AF65-F5344CB8AC3E}">
        <p14:creationId xmlns:p14="http://schemas.microsoft.com/office/powerpoint/2010/main" val="2902616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Mystery” Problem</a:t>
            </a:r>
            <a:endParaRPr lang="en-US" dirty="0"/>
          </a:p>
        </p:txBody>
      </p:sp>
      <p:sp>
        <p:nvSpPr>
          <p:cNvPr id="4" name="Content Placeholder 3"/>
          <p:cNvSpPr>
            <a:spLocks noGrp="1"/>
          </p:cNvSpPr>
          <p:nvPr>
            <p:ph sz="quarter" idx="13"/>
          </p:nvPr>
        </p:nvSpPr>
        <p:spPr>
          <a:xfrm>
            <a:off x="457200" y="1600200"/>
            <a:ext cx="8232775" cy="1096701"/>
          </a:xfrm>
        </p:spPr>
        <p:txBody>
          <a:bodyPr/>
          <a:lstStyle/>
          <a:p>
            <a:r>
              <a:rPr lang="en-US" altLang="en-US" b="1" dirty="0"/>
              <a:t>traversal</a:t>
            </a:r>
            <a:r>
              <a:rPr lang="en-US" altLang="en-US" dirty="0"/>
              <a:t>: An examination of each element of an array.</a:t>
            </a:r>
          </a:p>
          <a:p>
            <a:r>
              <a:rPr lang="en-US" altLang="en-US" dirty="0"/>
              <a:t>What element values are stored in the following array? </a:t>
            </a:r>
          </a:p>
        </p:txBody>
      </p:sp>
      <p:pic>
        <p:nvPicPr>
          <p:cNvPr id="6" name="Picture 5" descr="Computer code has 6 lines. The lines read as follows. Line 1. i n t left bracket right bracket a equals left brace 1 comma 7 comma 5 comma 6 comma 4 comma 14 comma 11 right brace semicolon. Line 2. for left parenthesis i n t i equals 0 semicolon i less than sign a period length negative 1 semicolon i plus plus right parenthesis left brace. Line 3, indented once. if left parenthesis a left bracket i right bracket greater than sign a left bracket i plus 1 right bracket right parenthesis left brace. Line 4, indented twice. a left bracket i plus 1 right bracket equals a left bracket i plus 1 right bracket asterisk 2 semicolon. Line 5, indented once. right brace. Line 6. right brace. "/>
          <p:cNvPicPr>
            <a:picLocks noChangeAspect="1"/>
          </p:cNvPicPr>
          <p:nvPr/>
        </p:nvPicPr>
        <p:blipFill rotWithShape="1">
          <a:blip r:embed="rId2"/>
          <a:srcRect b="3676"/>
          <a:stretch/>
        </p:blipFill>
        <p:spPr>
          <a:xfrm>
            <a:off x="1919138" y="2845692"/>
            <a:ext cx="5305723" cy="1714733"/>
          </a:xfrm>
          <a:prstGeom prst="rect">
            <a:avLst/>
          </a:prstGeom>
        </p:spPr>
      </p:pic>
      <p:pic>
        <p:nvPicPr>
          <p:cNvPr id="9" name="Picture 8" descr="Two seven element arrays with indexes 1 to 6 contain the following values. The first array contain no values. Second array contains values as follows. 1, 7, 10, 12, 8, 14, and 22."/>
          <p:cNvPicPr>
            <a:picLocks noChangeAspect="1"/>
          </p:cNvPicPr>
          <p:nvPr/>
        </p:nvPicPr>
        <p:blipFill>
          <a:blip r:embed="rId3"/>
          <a:stretch>
            <a:fillRect/>
          </a:stretch>
        </p:blipFill>
        <p:spPr>
          <a:xfrm>
            <a:off x="2946822" y="4709216"/>
            <a:ext cx="3250353" cy="1526784"/>
          </a:xfrm>
          <a:prstGeom prst="rect">
            <a:avLst/>
          </a:prstGeom>
        </p:spPr>
      </p:pic>
    </p:spTree>
    <p:extLst>
      <p:ext uri="{BB962C8B-B14F-4D97-AF65-F5344CB8AC3E}">
        <p14:creationId xmlns:p14="http://schemas.microsoft.com/office/powerpoint/2010/main" val="3458038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Arrays as Parameters</a:t>
            </a:r>
            <a:endParaRPr lang="en-US" sz="3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78858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Parameter (Declare)</a:t>
            </a:r>
            <a:endParaRPr lang="en-US" dirty="0"/>
          </a:p>
        </p:txBody>
      </p:sp>
      <p:pic>
        <p:nvPicPr>
          <p:cNvPr id="7" name="Picture 2" descr="Computer code reads, public static type method Name left parenthesis type left bracket right bracket name right parenthesis left brace."/>
          <p:cNvPicPr>
            <a:picLocks noChangeAspect="1"/>
          </p:cNvPicPr>
          <p:nvPr/>
        </p:nvPicPr>
        <p:blipFill>
          <a:blip r:embed="rId2"/>
          <a:stretch>
            <a:fillRect/>
          </a:stretch>
        </p:blipFill>
        <p:spPr>
          <a:xfrm>
            <a:off x="457200" y="1574913"/>
            <a:ext cx="7943850" cy="381000"/>
          </a:xfrm>
          <a:prstGeom prst="rect">
            <a:avLst/>
          </a:prstGeom>
        </p:spPr>
      </p:pic>
      <p:sp>
        <p:nvSpPr>
          <p:cNvPr id="4" name="Text Placeholder 3"/>
          <p:cNvSpPr>
            <a:spLocks noGrp="1"/>
          </p:cNvSpPr>
          <p:nvPr>
            <p:ph sz="quarter" idx="13"/>
          </p:nvPr>
        </p:nvSpPr>
        <p:spPr>
          <a:xfrm>
            <a:off x="457200" y="2035820"/>
            <a:ext cx="8232775" cy="364712"/>
          </a:xfrm>
        </p:spPr>
        <p:txBody>
          <a:bodyPr/>
          <a:lstStyle/>
          <a:p>
            <a:pPr marL="273050" lvl="0" indent="-273050">
              <a:lnSpc>
                <a:spcPct val="90000"/>
              </a:lnSpc>
            </a:pPr>
            <a:r>
              <a:rPr lang="en-US" altLang="en-US" dirty="0">
                <a:solidFill>
                  <a:srgbClr val="000000"/>
                </a:solidFill>
              </a:rPr>
              <a:t>Example:</a:t>
            </a:r>
          </a:p>
        </p:txBody>
      </p:sp>
      <p:pic>
        <p:nvPicPr>
          <p:cNvPr id="8" name="Picture 4" descr="Computer code has 8 lines. The lines read as follows. Line 1. forward slash forward slash Returns the average of the given array of numbers period. Line 2. public static double average left parenthesis i n t left bracket right bracket numbers right parenthesis left brace. Line 3, indented once. i n t sum equals 0 semicolon. Line 4, indented once. for left parenthesis i n t, i equals 0 semicolon i less than sign numbers period length semicolon i plus plus right parenthesis left brace. Line 5, indented twice. sum plus equals numbers left bracket i right bracket semicolon. Line 6, indented once. right brace. Line 7, indented once. return left parenthesis double right parenthesis sum over numbers period length semicolon. Line 8. right brace. "/>
          <p:cNvPicPr>
            <a:picLocks noChangeAspect="1"/>
          </p:cNvPicPr>
          <p:nvPr/>
        </p:nvPicPr>
        <p:blipFill>
          <a:blip r:embed="rId3"/>
          <a:stretch>
            <a:fillRect/>
          </a:stretch>
        </p:blipFill>
        <p:spPr>
          <a:xfrm>
            <a:off x="925384" y="2603145"/>
            <a:ext cx="7293231" cy="2231944"/>
          </a:xfrm>
          <a:prstGeom prst="rect">
            <a:avLst/>
          </a:prstGeom>
        </p:spPr>
      </p:pic>
      <p:sp>
        <p:nvSpPr>
          <p:cNvPr id="5" name="Content Placeholder 5"/>
          <p:cNvSpPr>
            <a:spLocks noGrp="1"/>
          </p:cNvSpPr>
          <p:nvPr>
            <p:ph sz="quarter" idx="14"/>
          </p:nvPr>
        </p:nvSpPr>
        <p:spPr>
          <a:xfrm>
            <a:off x="457200" y="4919785"/>
            <a:ext cx="8232775" cy="922309"/>
          </a:xfrm>
        </p:spPr>
        <p:txBody>
          <a:bodyPr/>
          <a:lstStyle/>
          <a:p>
            <a:r>
              <a:rPr lang="en-US" altLang="en-US" dirty="0"/>
              <a:t>You don’t specify the array’s length (but you can examine it).</a:t>
            </a:r>
          </a:p>
        </p:txBody>
      </p:sp>
    </p:spTree>
    <p:extLst>
      <p:ext uri="{BB962C8B-B14F-4D97-AF65-F5344CB8AC3E}">
        <p14:creationId xmlns:p14="http://schemas.microsoft.com/office/powerpoint/2010/main" val="825459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Parameter (Call)</a:t>
            </a:r>
            <a:endParaRPr lang="en-US" dirty="0"/>
          </a:p>
        </p:txBody>
      </p:sp>
      <p:pic>
        <p:nvPicPr>
          <p:cNvPr id="5" name="Picture 2" descr="Computer code reads, method Name left parenthesis array Name right parenthesis semicolon."/>
          <p:cNvPicPr>
            <a:picLocks noChangeAspect="1"/>
          </p:cNvPicPr>
          <p:nvPr/>
        </p:nvPicPr>
        <p:blipFill>
          <a:blip r:embed="rId3"/>
          <a:stretch>
            <a:fillRect/>
          </a:stretch>
        </p:blipFill>
        <p:spPr>
          <a:xfrm>
            <a:off x="2495549" y="1604888"/>
            <a:ext cx="4152900" cy="361950"/>
          </a:xfrm>
          <a:prstGeom prst="rect">
            <a:avLst/>
          </a:prstGeom>
        </p:spPr>
      </p:pic>
      <p:sp>
        <p:nvSpPr>
          <p:cNvPr id="4" name="Text Placeholder 3"/>
          <p:cNvSpPr>
            <a:spLocks noGrp="1"/>
          </p:cNvSpPr>
          <p:nvPr>
            <p:ph sz="quarter" idx="13"/>
          </p:nvPr>
        </p:nvSpPr>
        <p:spPr>
          <a:xfrm>
            <a:off x="457200" y="2251442"/>
            <a:ext cx="8232775" cy="447261"/>
          </a:xfrm>
        </p:spPr>
        <p:txBody>
          <a:bodyPr/>
          <a:lstStyle/>
          <a:p>
            <a:pPr lvl="0">
              <a:lnSpc>
                <a:spcPct val="90000"/>
              </a:lnSpc>
            </a:pPr>
            <a:r>
              <a:rPr lang="en-US" altLang="en-US" dirty="0">
                <a:solidFill>
                  <a:srgbClr val="000000"/>
                </a:solidFill>
              </a:rPr>
              <a:t>Example:</a:t>
            </a:r>
          </a:p>
        </p:txBody>
      </p:sp>
      <p:pic>
        <p:nvPicPr>
          <p:cNvPr id="6" name="Picture 5" descr="Computer code has 8 lines. The lines read as follows. Line 1. public class My Program left brace. Line 2, indented once. public static void main left parenthesis String left bracket right bracket a r g s right parenthesis left brace. Line 3, indented twice. forward slash forward slash figure out the average T A, I Q. Line 4, indented twice. i n t left bracket right bracket i q equals left brace 126 comma 84 comma 149 comma 167 comma 95 right brace semicolon. Line 5, indented twice. double a v g equals average left parenthesis i q right parenthesis semicolon. Line 6, indented twice. System period out period print l n left parenthesis double quote Average I Q equals double quote plus a v g right parenthesis semicolon. Line 7, indented once. right brace. Line 8. Unspecified. "/>
          <p:cNvPicPr>
            <a:picLocks noChangeAspect="1"/>
          </p:cNvPicPr>
          <p:nvPr/>
        </p:nvPicPr>
        <p:blipFill>
          <a:blip r:embed="rId4"/>
          <a:stretch>
            <a:fillRect/>
          </a:stretch>
        </p:blipFill>
        <p:spPr>
          <a:xfrm>
            <a:off x="933761" y="3023063"/>
            <a:ext cx="7276477" cy="2309301"/>
          </a:xfrm>
          <a:prstGeom prst="rect">
            <a:avLst/>
          </a:prstGeom>
        </p:spPr>
      </p:pic>
      <p:sp>
        <p:nvSpPr>
          <p:cNvPr id="7" name="Content Placeholder 6"/>
          <p:cNvSpPr>
            <a:spLocks noGrp="1"/>
          </p:cNvSpPr>
          <p:nvPr>
            <p:ph sz="quarter" idx="14"/>
          </p:nvPr>
        </p:nvSpPr>
        <p:spPr>
          <a:xfrm>
            <a:off x="457200" y="5563767"/>
            <a:ext cx="4492487" cy="499103"/>
          </a:xfrm>
        </p:spPr>
        <p:txBody>
          <a:bodyPr/>
          <a:lstStyle/>
          <a:p>
            <a:r>
              <a:rPr lang="en-US" altLang="en-US" dirty="0"/>
              <a:t>Notice that you don’t write the</a:t>
            </a:r>
          </a:p>
        </p:txBody>
      </p:sp>
      <p:graphicFrame>
        <p:nvGraphicFramePr>
          <p:cNvPr id="8" name="Object 7" descr="Left bracket right bracket when passing the array."/>
          <p:cNvGraphicFramePr>
            <a:graphicFrameLocks noChangeAspect="1"/>
          </p:cNvGraphicFramePr>
          <p:nvPr>
            <p:extLst>
              <p:ext uri="{D42A27DB-BD31-4B8C-83A1-F6EECF244321}">
                <p14:modId xmlns:p14="http://schemas.microsoft.com/office/powerpoint/2010/main" val="3265613691"/>
              </p:ext>
            </p:extLst>
          </p:nvPr>
        </p:nvGraphicFramePr>
        <p:xfrm>
          <a:off x="4949687" y="5646785"/>
          <a:ext cx="3695700" cy="431800"/>
        </p:xfrm>
        <a:graphic>
          <a:graphicData uri="http://schemas.openxmlformats.org/presentationml/2006/ole">
            <mc:AlternateContent xmlns:mc="http://schemas.openxmlformats.org/markup-compatibility/2006">
              <mc:Choice xmlns:v="urn:schemas-microsoft-com:vml" Requires="v">
                <p:oleObj spid="_x0000_s2074" name="Equation" r:id="rId5" imgW="3695400" imgH="431640" progId="Equation.DSMT4">
                  <p:embed/>
                </p:oleObj>
              </mc:Choice>
              <mc:Fallback>
                <p:oleObj name="Equation" r:id="rId5" imgW="3695400" imgH="431640" progId="Equation.DSMT4">
                  <p:embed/>
                  <p:pic>
                    <p:nvPicPr>
                      <p:cNvPr id="4" name="Object 3"/>
                      <p:cNvPicPr/>
                      <p:nvPr/>
                    </p:nvPicPr>
                    <p:blipFill>
                      <a:blip r:embed="rId6"/>
                      <a:stretch>
                        <a:fillRect/>
                      </a:stretch>
                    </p:blipFill>
                    <p:spPr>
                      <a:xfrm>
                        <a:off x="4949687" y="5646785"/>
                        <a:ext cx="3695700" cy="431800"/>
                      </a:xfrm>
                      <a:prstGeom prst="rect">
                        <a:avLst/>
                      </a:prstGeom>
                    </p:spPr>
                  </p:pic>
                </p:oleObj>
              </mc:Fallback>
            </mc:AlternateContent>
          </a:graphicData>
        </a:graphic>
      </p:graphicFrame>
    </p:spTree>
    <p:extLst>
      <p:ext uri="{BB962C8B-B14F-4D97-AF65-F5344CB8AC3E}">
        <p14:creationId xmlns:p14="http://schemas.microsoft.com/office/powerpoint/2010/main" val="1868163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Pass by Reference</a:t>
            </a:r>
            <a:endParaRPr lang="en-US" dirty="0"/>
          </a:p>
        </p:txBody>
      </p:sp>
      <p:sp>
        <p:nvSpPr>
          <p:cNvPr id="4" name="Text Placeholder 3"/>
          <p:cNvSpPr>
            <a:spLocks noGrp="1"/>
          </p:cNvSpPr>
          <p:nvPr>
            <p:ph sz="quarter" idx="13"/>
          </p:nvPr>
        </p:nvSpPr>
        <p:spPr>
          <a:xfrm>
            <a:off x="457200" y="1600200"/>
            <a:ext cx="8232775" cy="799677"/>
          </a:xfrm>
        </p:spPr>
        <p:txBody>
          <a:bodyPr/>
          <a:lstStyle/>
          <a:p>
            <a:r>
              <a:rPr lang="en-US" altLang="en-US" sz="2000" dirty="0"/>
              <a:t>Arrays are passed as parameters by </a:t>
            </a:r>
            <a:r>
              <a:rPr lang="en-US" altLang="en-US" sz="2000" b="1" dirty="0"/>
              <a:t>reference</a:t>
            </a:r>
            <a:r>
              <a:rPr lang="en-US" altLang="en-US" sz="2000" i="1" dirty="0"/>
              <a:t>.</a:t>
            </a:r>
          </a:p>
          <a:p>
            <a:pPr marL="740664" lvl="1"/>
            <a:r>
              <a:rPr lang="en-US" altLang="en-US" sz="2000" dirty="0"/>
              <a:t>Changes made in the method are also seen by the caller</a:t>
            </a:r>
            <a:endParaRPr lang="en-US" sz="2000" dirty="0"/>
          </a:p>
        </p:txBody>
      </p:sp>
      <p:pic>
        <p:nvPicPr>
          <p:cNvPr id="5" name="Picture 4" descr="Computer code has 10 lines. The lines read as follows. Line 1. public static void main left parenthesis String left bracket right bracket a r g s right parenthesis left brace. Line 2, indented once. i n t left bracket right bracket i q equals left brace 126 comma 167 comma 95 right brace semicolon. Line 3, indented once. increase left parenthesis i q right parenthesis semicolon. Line 4, indented once. System period out period print l n left parenthesis Arrays period to String left parenthesis i q right parenthesis right parenthesis semicolon. Line 5. right brace. Line 6. public static void increase left parenthesis i n t left bracket right bracket a right parenthesis left brace. Line 7, indented once. for left parenthesis i n t, i equals 0 semicolon i less than sign a period length semicolon i plus plus right parenthesis left brace. Line 8, indented twice. a left bracket i right bracket equals a left bracket i right bracket asterisk 2 semicolon. Line 9, indented once. right brace. Line 10. Right brace. "/>
          <p:cNvPicPr>
            <a:picLocks noChangeAspect="1"/>
          </p:cNvPicPr>
          <p:nvPr/>
        </p:nvPicPr>
        <p:blipFill>
          <a:blip r:embed="rId2"/>
          <a:stretch>
            <a:fillRect/>
          </a:stretch>
        </p:blipFill>
        <p:spPr>
          <a:xfrm>
            <a:off x="1400175" y="2562227"/>
            <a:ext cx="5236368" cy="1970884"/>
          </a:xfrm>
          <a:prstGeom prst="rect">
            <a:avLst/>
          </a:prstGeom>
        </p:spPr>
      </p:pic>
      <p:sp>
        <p:nvSpPr>
          <p:cNvPr id="6" name="Content Placeholder 5"/>
          <p:cNvSpPr>
            <a:spLocks noGrp="1"/>
          </p:cNvSpPr>
          <p:nvPr>
            <p:ph sz="quarter" idx="14"/>
          </p:nvPr>
        </p:nvSpPr>
        <p:spPr>
          <a:xfrm>
            <a:off x="457200" y="4695461"/>
            <a:ext cx="2842591" cy="765646"/>
          </a:xfrm>
        </p:spPr>
        <p:txBody>
          <a:bodyPr/>
          <a:lstStyle/>
          <a:p>
            <a:pPr marL="740664" lvl="1">
              <a:lnSpc>
                <a:spcPct val="80000"/>
              </a:lnSpc>
            </a:pPr>
            <a:r>
              <a:rPr lang="en-US" altLang="en-US" sz="2000" dirty="0">
                <a:solidFill>
                  <a:srgbClr val="000000"/>
                </a:solidFill>
              </a:rPr>
              <a:t>Output:</a:t>
            </a:r>
          </a:p>
          <a:p>
            <a:pPr marL="393700" lvl="1" indent="0">
              <a:lnSpc>
                <a:spcPct val="80000"/>
              </a:lnSpc>
              <a:buNone/>
            </a:pPr>
            <a:r>
              <a:rPr lang="en-US" altLang="en-US" sz="2000" dirty="0">
                <a:solidFill>
                  <a:srgbClr val="000000"/>
                </a:solidFill>
              </a:rPr>
              <a:t>[252, 334, 190]</a:t>
            </a:r>
          </a:p>
        </p:txBody>
      </p:sp>
      <p:pic>
        <p:nvPicPr>
          <p:cNvPr id="33" name="Picture 6" descr="Two arrays with indexes 0, 1, and 2 contain the following values. First array: 126, 167, and 95. Reference object, a points to the array and reference object, i q points to the value, 167. Second array: 252, 334, and 190. Reference object, a points to the array and reference object, i q points to the value, 334."/>
          <p:cNvPicPr>
            <a:picLocks noChangeAspect="1"/>
          </p:cNvPicPr>
          <p:nvPr/>
        </p:nvPicPr>
        <p:blipFill>
          <a:blip r:embed="rId3"/>
          <a:stretch>
            <a:fillRect/>
          </a:stretch>
        </p:blipFill>
        <p:spPr>
          <a:xfrm>
            <a:off x="3479327" y="5078284"/>
            <a:ext cx="5207473" cy="1319414"/>
          </a:xfrm>
          <a:prstGeom prst="rect">
            <a:avLst/>
          </a:prstGeom>
        </p:spPr>
      </p:pic>
    </p:spTree>
    <p:extLst>
      <p:ext uri="{BB962C8B-B14F-4D97-AF65-F5344CB8AC3E}">
        <p14:creationId xmlns:p14="http://schemas.microsoft.com/office/powerpoint/2010/main" val="1441046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Return (Declare)</a:t>
            </a:r>
            <a:endParaRPr lang="en-US" dirty="0"/>
          </a:p>
        </p:txBody>
      </p:sp>
      <p:pic>
        <p:nvPicPr>
          <p:cNvPr id="7" name="Picture 6" descr="Computer code reads, public static type left bracket right bracket method Name left parenthesis parameters right parenthesis left brace. "/>
          <p:cNvPicPr>
            <a:picLocks noChangeAspect="1"/>
          </p:cNvPicPr>
          <p:nvPr/>
        </p:nvPicPr>
        <p:blipFill>
          <a:blip r:embed="rId2"/>
          <a:stretch>
            <a:fillRect/>
          </a:stretch>
        </p:blipFill>
        <p:spPr>
          <a:xfrm>
            <a:off x="457199" y="1643761"/>
            <a:ext cx="8039100" cy="438150"/>
          </a:xfrm>
          <a:prstGeom prst="rect">
            <a:avLst/>
          </a:prstGeom>
        </p:spPr>
      </p:pic>
      <p:sp>
        <p:nvSpPr>
          <p:cNvPr id="4" name="Content Placeholder 3"/>
          <p:cNvSpPr>
            <a:spLocks noGrp="1"/>
          </p:cNvSpPr>
          <p:nvPr>
            <p:ph sz="quarter" idx="13"/>
          </p:nvPr>
        </p:nvSpPr>
        <p:spPr>
          <a:xfrm>
            <a:off x="454025" y="2271069"/>
            <a:ext cx="8232775" cy="472446"/>
          </a:xfrm>
        </p:spPr>
        <p:txBody>
          <a:bodyPr/>
          <a:lstStyle/>
          <a:p>
            <a:r>
              <a:rPr lang="en-US" altLang="en-US" dirty="0"/>
              <a:t>Example:</a:t>
            </a:r>
          </a:p>
        </p:txBody>
      </p:sp>
      <p:pic>
        <p:nvPicPr>
          <p:cNvPr id="8" name="Picture 7" descr="Computer code has 10 lines. The lines read as follows. Line 1. forward slash forward slash Returns a new array with two copies of each value period. Line 2. forward slash forward slash Example colon left bracket 1 comma 4 comma 0 comma 7 right bracket dash right angle bracket left bracket 1 comma 1 comma 4 comma 4 comma 0 comma 0 comma 7 comma 7 right bracket. Line 3. public static i n t left bracket right bracket stutter left parenthesis i n t left bracket right bracket numbers right parenthesis left brace. Line 4, indented once. i n t left bracket right bracket result equals new i n t left bracket 2 asterisk numbers period length right bracket semicolon. Line 5, indented once. for left parenthesis i n t, i equals 0 semicolon i less than sign numbers period length semicolon i plus plus right parenthesis left brace. Line 6, indented twice. result left bracket 2 asterisk i right bracket equals numbers left bracket i right bracket semicolon. Line 7, indented twice. result left bracket 2 asterisk i plus 1 right bracket equals numbers left bracket i right bracket semicolon. Line 8, indented once. right brace. Line 9, indented once. return result semicolon. Line 10. right brace. "/>
          <p:cNvPicPr>
            <a:picLocks noChangeAspect="1"/>
          </p:cNvPicPr>
          <p:nvPr/>
        </p:nvPicPr>
        <p:blipFill>
          <a:blip r:embed="rId3"/>
          <a:stretch>
            <a:fillRect/>
          </a:stretch>
        </p:blipFill>
        <p:spPr>
          <a:xfrm>
            <a:off x="1011587" y="2932674"/>
            <a:ext cx="7117649" cy="2781984"/>
          </a:xfrm>
          <a:prstGeom prst="rect">
            <a:avLst/>
          </a:prstGeom>
        </p:spPr>
      </p:pic>
    </p:spTree>
    <p:extLst>
      <p:ext uri="{BB962C8B-B14F-4D97-AF65-F5344CB8AC3E}">
        <p14:creationId xmlns:p14="http://schemas.microsoft.com/office/powerpoint/2010/main" val="2412999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sz="quarter" idx="13"/>
          </p:nvPr>
        </p:nvSpPr>
        <p:spPr>
          <a:xfrm>
            <a:off x="457200" y="1600201"/>
            <a:ext cx="8232775" cy="1828800"/>
          </a:xfrm>
        </p:spPr>
        <p:txBody>
          <a:bodyPr/>
          <a:lstStyle/>
          <a:p>
            <a:r>
              <a:rPr lang="en-US" altLang="en-US" b="1" dirty="0"/>
              <a:t>array</a:t>
            </a:r>
            <a:r>
              <a:rPr lang="en-US" altLang="en-US" dirty="0"/>
              <a:t>: object that stores many values of the same type.</a:t>
            </a:r>
          </a:p>
          <a:p>
            <a:pPr marL="740664" lvl="1"/>
            <a:r>
              <a:rPr lang="en-US" altLang="en-US" b="1" dirty="0"/>
              <a:t>element</a:t>
            </a:r>
            <a:r>
              <a:rPr lang="en-US" altLang="en-US" dirty="0"/>
              <a:t>: One value in an array.</a:t>
            </a:r>
          </a:p>
          <a:p>
            <a:pPr marL="740664" lvl="1"/>
            <a:r>
              <a:rPr lang="en-US" altLang="en-US" b="1" dirty="0"/>
              <a:t>index</a:t>
            </a:r>
            <a:r>
              <a:rPr lang="en-US" altLang="en-US" dirty="0"/>
              <a:t>: A 0-based integer to access an element from an array.</a:t>
            </a:r>
          </a:p>
        </p:txBody>
      </p:sp>
      <p:pic>
        <p:nvPicPr>
          <p:cNvPr id="4" name="Picture 3" descr="A 10 element array with indexes 0 to 9 contain the following values: 12, 49, negative 2, 26, 5, 17, negative 6, 84, 72, and 3. Array values 12, 5, and 3 are indicated as element 0, element 4, and element 9."/>
          <p:cNvPicPr>
            <a:picLocks noChangeAspect="1"/>
          </p:cNvPicPr>
          <p:nvPr/>
        </p:nvPicPr>
        <p:blipFill>
          <a:blip r:embed="rId2"/>
          <a:stretch>
            <a:fillRect/>
          </a:stretch>
        </p:blipFill>
        <p:spPr>
          <a:xfrm>
            <a:off x="1223962" y="3716552"/>
            <a:ext cx="6696075" cy="2057400"/>
          </a:xfrm>
          <a:prstGeom prst="rect">
            <a:avLst/>
          </a:prstGeom>
        </p:spPr>
      </p:pic>
    </p:spTree>
    <p:extLst>
      <p:ext uri="{BB962C8B-B14F-4D97-AF65-F5344CB8AC3E}">
        <p14:creationId xmlns:p14="http://schemas.microsoft.com/office/powerpoint/2010/main" val="2232432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Return (Call)</a:t>
            </a:r>
            <a:endParaRPr lang="en-US" dirty="0"/>
          </a:p>
        </p:txBody>
      </p:sp>
      <p:pic>
        <p:nvPicPr>
          <p:cNvPr id="10" name="Picture 2" descr="Computer code reads, type left bracket right bracket name equals method Name left parenthesis parameters right parenthesis semicolon."/>
          <p:cNvPicPr>
            <a:picLocks noChangeAspect="1"/>
          </p:cNvPicPr>
          <p:nvPr/>
        </p:nvPicPr>
        <p:blipFill>
          <a:blip r:embed="rId2"/>
          <a:stretch>
            <a:fillRect/>
          </a:stretch>
        </p:blipFill>
        <p:spPr>
          <a:xfrm>
            <a:off x="1064200" y="1772202"/>
            <a:ext cx="6810375" cy="371475"/>
          </a:xfrm>
          <a:prstGeom prst="rect">
            <a:avLst/>
          </a:prstGeom>
        </p:spPr>
      </p:pic>
      <p:sp>
        <p:nvSpPr>
          <p:cNvPr id="8" name="Text Placeholder 3"/>
          <p:cNvSpPr>
            <a:spLocks noGrp="1"/>
          </p:cNvSpPr>
          <p:nvPr>
            <p:ph sz="quarter" idx="13"/>
          </p:nvPr>
        </p:nvSpPr>
        <p:spPr>
          <a:xfrm>
            <a:off x="457200" y="2264757"/>
            <a:ext cx="8232775" cy="522137"/>
          </a:xfrm>
        </p:spPr>
        <p:txBody>
          <a:bodyPr/>
          <a:lstStyle/>
          <a:p>
            <a:r>
              <a:rPr lang="en-US" altLang="en-US" dirty="0"/>
              <a:t>Example:</a:t>
            </a:r>
          </a:p>
        </p:txBody>
      </p:sp>
      <p:pic>
        <p:nvPicPr>
          <p:cNvPr id="11" name="Picture 4" descr="Computer code has 7 lines. The lines read as follows. Line 1. public class My Program left brace. Line 2, indented once. public static void main left parenthesis String left bracket right bracket a r g s right parenthesis left brace. Line 3, indented twice. i n t left bracket right bracket i q equals left brace 126 comma 84 comma 149 comma 167 comma 95 right brace semicolon. Line 4, indented twice. i n t left bracket right bracket stuttered equals stutter left parenthesis I q right parenthesis semicolon. Line 5, indented twice. System period out period print l n left parenthesis Arrays period to String left parenthesis stuttered right parenthesis right parenthesis semicolon. Line 6, indented once. right brace. Line 7, indented once. Unspecified. "/>
          <p:cNvPicPr>
            <a:picLocks noChangeAspect="1"/>
          </p:cNvPicPr>
          <p:nvPr/>
        </p:nvPicPr>
        <p:blipFill>
          <a:blip r:embed="rId3"/>
          <a:stretch>
            <a:fillRect/>
          </a:stretch>
        </p:blipFill>
        <p:spPr>
          <a:xfrm>
            <a:off x="613928" y="2882831"/>
            <a:ext cx="7710922" cy="1957388"/>
          </a:xfrm>
          <a:prstGeom prst="rect">
            <a:avLst/>
          </a:prstGeom>
        </p:spPr>
      </p:pic>
      <p:sp>
        <p:nvSpPr>
          <p:cNvPr id="5" name="Content Placeholder 5"/>
          <p:cNvSpPr>
            <a:spLocks noGrp="1"/>
          </p:cNvSpPr>
          <p:nvPr>
            <p:ph sz="quarter" idx="14"/>
          </p:nvPr>
        </p:nvSpPr>
        <p:spPr>
          <a:xfrm>
            <a:off x="457200" y="4936157"/>
            <a:ext cx="8232775" cy="448634"/>
          </a:xfrm>
        </p:spPr>
        <p:txBody>
          <a:bodyPr/>
          <a:lstStyle/>
          <a:p>
            <a:r>
              <a:rPr lang="en-US" altLang="en-US" dirty="0"/>
              <a:t>Output:</a:t>
            </a:r>
          </a:p>
        </p:txBody>
      </p:sp>
      <p:pic>
        <p:nvPicPr>
          <p:cNvPr id="12" name="Picture 6" descr="Computer code output reads, left bracket 126 comma 126 comma 84 comma 84 comma 149 comma 149 comma 167 comma 167 comma 95 comma 95 right bracket."/>
          <p:cNvPicPr>
            <a:picLocks noChangeAspect="1"/>
          </p:cNvPicPr>
          <p:nvPr/>
        </p:nvPicPr>
        <p:blipFill>
          <a:blip r:embed="rId4"/>
          <a:stretch>
            <a:fillRect/>
          </a:stretch>
        </p:blipFill>
        <p:spPr>
          <a:xfrm>
            <a:off x="676275" y="5693942"/>
            <a:ext cx="8010525" cy="381000"/>
          </a:xfrm>
          <a:prstGeom prst="rect">
            <a:avLst/>
          </a:prstGeom>
        </p:spPr>
      </p:pic>
    </p:spTree>
    <p:extLst>
      <p:ext uri="{BB962C8B-B14F-4D97-AF65-F5344CB8AC3E}">
        <p14:creationId xmlns:p14="http://schemas.microsoft.com/office/powerpoint/2010/main" val="1777235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D79B-5EE9-438D-8CF6-CB3E197D834F}"/>
              </a:ext>
            </a:extLst>
          </p:cNvPr>
          <p:cNvSpPr>
            <a:spLocks noGrp="1"/>
          </p:cNvSpPr>
          <p:nvPr>
            <p:ph type="title"/>
          </p:nvPr>
        </p:nvSpPr>
        <p:spPr>
          <a:xfrm>
            <a:off x="457200" y="215372"/>
            <a:ext cx="8229600" cy="728058"/>
          </a:xfrm>
        </p:spPr>
        <p:txBody>
          <a:bodyPr/>
          <a:lstStyle/>
          <a:p>
            <a:r>
              <a:rPr lang="en-US" dirty="0"/>
              <a:t>The for-each loop</a:t>
            </a:r>
          </a:p>
        </p:txBody>
      </p:sp>
      <p:sp>
        <p:nvSpPr>
          <p:cNvPr id="3" name="Content Placeholder 2">
            <a:extLst>
              <a:ext uri="{FF2B5EF4-FFF2-40B4-BE49-F238E27FC236}">
                <a16:creationId xmlns:a16="http://schemas.microsoft.com/office/drawing/2014/main" id="{B75139A4-959A-465F-BEF7-7BD7D78B7046}"/>
              </a:ext>
            </a:extLst>
          </p:cNvPr>
          <p:cNvSpPr>
            <a:spLocks noGrp="1"/>
          </p:cNvSpPr>
          <p:nvPr>
            <p:ph sz="quarter" idx="13"/>
          </p:nvPr>
        </p:nvSpPr>
        <p:spPr>
          <a:xfrm>
            <a:off x="454025" y="1212768"/>
            <a:ext cx="8232775" cy="2328718"/>
          </a:xfrm>
        </p:spPr>
        <p:txBody>
          <a:bodyPr/>
          <a:lstStyle/>
          <a:p>
            <a:r>
              <a:rPr lang="en-US" dirty="0"/>
              <a:t>Alternate loop structure</a:t>
            </a:r>
          </a:p>
          <a:p>
            <a:r>
              <a:rPr lang="en-US" dirty="0"/>
              <a:t>Used to examine each element of an array</a:t>
            </a:r>
          </a:p>
          <a:p>
            <a:r>
              <a:rPr lang="en-US" dirty="0"/>
              <a:t>Looks like this:</a:t>
            </a:r>
          </a:p>
          <a:p>
            <a:pPr lvl="1"/>
            <a:r>
              <a:rPr lang="en-US" sz="2800" b="1" dirty="0"/>
              <a:t>for</a:t>
            </a:r>
            <a:r>
              <a:rPr lang="en-US" sz="2800" dirty="0"/>
              <a:t> (&lt;type&gt; &lt;name&gt; : &lt;array&gt;) { …}</a:t>
            </a:r>
          </a:p>
        </p:txBody>
      </p:sp>
      <p:sp>
        <p:nvSpPr>
          <p:cNvPr id="4" name="Content Placeholder 3">
            <a:extLst>
              <a:ext uri="{FF2B5EF4-FFF2-40B4-BE49-F238E27FC236}">
                <a16:creationId xmlns:a16="http://schemas.microsoft.com/office/drawing/2014/main" id="{EB60F9A3-1190-440C-9C71-B6514D11F5CC}"/>
              </a:ext>
            </a:extLst>
          </p:cNvPr>
          <p:cNvSpPr>
            <a:spLocks noGrp="1"/>
          </p:cNvSpPr>
          <p:nvPr>
            <p:ph sz="quarter" idx="14"/>
          </p:nvPr>
        </p:nvSpPr>
        <p:spPr>
          <a:xfrm>
            <a:off x="454025" y="3451442"/>
            <a:ext cx="8232775" cy="2833244"/>
          </a:xfrm>
        </p:spPr>
        <p:txBody>
          <a:bodyPr/>
          <a:lstStyle/>
          <a:p>
            <a:r>
              <a:rPr lang="en-US" dirty="0"/>
              <a:t>Example:</a:t>
            </a:r>
          </a:p>
          <a:p>
            <a:endParaRPr lang="en-US" dirty="0"/>
          </a:p>
          <a:p>
            <a:endParaRPr lang="en-US" dirty="0"/>
          </a:p>
          <a:p>
            <a:r>
              <a:rPr lang="en-US" dirty="0"/>
              <a:t>Output:</a:t>
            </a:r>
          </a:p>
          <a:p>
            <a:endParaRPr lang="en-US" dirty="0"/>
          </a:p>
        </p:txBody>
      </p:sp>
      <p:pic>
        <p:nvPicPr>
          <p:cNvPr id="6" name="Picture 5">
            <a:extLst>
              <a:ext uri="{FF2B5EF4-FFF2-40B4-BE49-F238E27FC236}">
                <a16:creationId xmlns:a16="http://schemas.microsoft.com/office/drawing/2014/main" id="{51CD058E-DDD6-4889-8D57-799704A95090}"/>
              </a:ext>
            </a:extLst>
          </p:cNvPr>
          <p:cNvPicPr>
            <a:picLocks noChangeAspect="1"/>
          </p:cNvPicPr>
          <p:nvPr/>
        </p:nvPicPr>
        <p:blipFill>
          <a:blip r:embed="rId2"/>
          <a:stretch>
            <a:fillRect/>
          </a:stretch>
        </p:blipFill>
        <p:spPr>
          <a:xfrm>
            <a:off x="1022123" y="4070350"/>
            <a:ext cx="4638448" cy="1096736"/>
          </a:xfrm>
          <a:prstGeom prst="rect">
            <a:avLst/>
          </a:prstGeom>
        </p:spPr>
      </p:pic>
      <p:pic>
        <p:nvPicPr>
          <p:cNvPr id="7" name="Picture 6">
            <a:extLst>
              <a:ext uri="{FF2B5EF4-FFF2-40B4-BE49-F238E27FC236}">
                <a16:creationId xmlns:a16="http://schemas.microsoft.com/office/drawing/2014/main" id="{07FC8F85-DA6E-444E-A79F-5412014B65BA}"/>
              </a:ext>
            </a:extLst>
          </p:cNvPr>
          <p:cNvPicPr>
            <a:picLocks noChangeAspect="1"/>
          </p:cNvPicPr>
          <p:nvPr/>
        </p:nvPicPr>
        <p:blipFill>
          <a:blip r:embed="rId3"/>
          <a:stretch>
            <a:fillRect/>
          </a:stretch>
        </p:blipFill>
        <p:spPr>
          <a:xfrm>
            <a:off x="1022123" y="5645232"/>
            <a:ext cx="2983820" cy="525453"/>
          </a:xfrm>
          <a:prstGeom prst="rect">
            <a:avLst/>
          </a:prstGeom>
        </p:spPr>
      </p:pic>
    </p:spTree>
    <p:extLst>
      <p:ext uri="{BB962C8B-B14F-4D97-AF65-F5344CB8AC3E}">
        <p14:creationId xmlns:p14="http://schemas.microsoft.com/office/powerpoint/2010/main" val="3462630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758757"/>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50850" y="758756"/>
            <a:ext cx="8232775" cy="5632315"/>
          </a:xfrm>
        </p:spPr>
        <p:txBody>
          <a:bodyPr/>
          <a:lstStyle/>
          <a:p>
            <a:r>
              <a:rPr lang="en-US" sz="1600" dirty="0"/>
              <a:t>Modify the </a:t>
            </a:r>
            <a:r>
              <a:rPr lang="en-US" sz="1600" dirty="0" err="1"/>
              <a:t>BoxOffice</a:t>
            </a:r>
            <a:r>
              <a:rPr lang="en-US" sz="1600" dirty="0"/>
              <a:t> program by doing the following:</a:t>
            </a:r>
          </a:p>
          <a:p>
            <a:pPr lvl="1"/>
            <a:r>
              <a:rPr lang="en-US" sz="1600" dirty="0"/>
              <a:t>Declare an array named </a:t>
            </a:r>
            <a:r>
              <a:rPr lang="en-US" sz="1600" b="1" dirty="0" err="1"/>
              <a:t>incred</a:t>
            </a:r>
            <a:r>
              <a:rPr lang="en-US" sz="1600" dirty="0"/>
              <a:t> of type double and give it the following values in the declaration: 269.4, 124.7, 81.2, 44.2, 26.2, 19.8. This represents box office figures for the first 6 weeks of the movie Incredibles 2.</a:t>
            </a:r>
          </a:p>
          <a:p>
            <a:pPr lvl="1"/>
            <a:r>
              <a:rPr lang="en-US" sz="1600" dirty="0"/>
              <a:t>Create a method named </a:t>
            </a:r>
            <a:r>
              <a:rPr lang="en-US" sz="1600" b="1" dirty="0"/>
              <a:t>compare</a:t>
            </a:r>
            <a:r>
              <a:rPr lang="en-US" sz="1600" dirty="0"/>
              <a:t> that will accept two double arrays as parameters, which contain weekly box office figures for the two movies, and two String parameters, which are the titles of the two movies. The method will return a String array.</a:t>
            </a:r>
          </a:p>
          <a:p>
            <a:pPr lvl="1"/>
            <a:r>
              <a:rPr lang="en-US" sz="1600" dirty="0"/>
              <a:t>Declare a String array named </a:t>
            </a:r>
            <a:r>
              <a:rPr lang="en-US" sz="1600" b="1" dirty="0"/>
              <a:t>titles</a:t>
            </a:r>
            <a:r>
              <a:rPr lang="en-US" sz="1600" dirty="0"/>
              <a:t> whose length is the same as either of the two arrays passed in as parameters.</a:t>
            </a:r>
          </a:p>
          <a:p>
            <a:pPr lvl="1"/>
            <a:r>
              <a:rPr lang="en-US" sz="1600" dirty="0"/>
              <a:t>Use a for loop to do the following:</a:t>
            </a:r>
          </a:p>
          <a:p>
            <a:pPr lvl="2"/>
            <a:r>
              <a:rPr lang="en-US" sz="1600" dirty="0"/>
              <a:t>Compare the two box office figures for each week to determine which is </a:t>
            </a:r>
            <a:r>
              <a:rPr lang="en-US" sz="1600"/>
              <a:t>bigger </a:t>
            </a:r>
            <a:r>
              <a:rPr lang="en-US" sz="1600" smtClean="0"/>
              <a:t>and store </a:t>
            </a:r>
            <a:r>
              <a:rPr lang="en-US" sz="1600" dirty="0"/>
              <a:t>the title of the movie that had the bigger box office during each week in each respective element of the titles array.</a:t>
            </a:r>
          </a:p>
          <a:p>
            <a:pPr lvl="2"/>
            <a:r>
              <a:rPr lang="en-US" sz="1600" dirty="0"/>
              <a:t>When the method is finished, return the titles array.</a:t>
            </a:r>
          </a:p>
          <a:p>
            <a:pPr lvl="2"/>
            <a:r>
              <a:rPr lang="en-US" sz="1600" dirty="0"/>
              <a:t>In main, declare an array of Strings named </a:t>
            </a:r>
            <a:r>
              <a:rPr lang="en-US" sz="1600" b="1" dirty="0"/>
              <a:t>titles</a:t>
            </a:r>
            <a:r>
              <a:rPr lang="en-US" sz="1600" dirty="0"/>
              <a:t> that will accept the array returned by the compare method.</a:t>
            </a:r>
          </a:p>
          <a:p>
            <a:pPr lvl="2"/>
            <a:r>
              <a:rPr lang="en-US" sz="1600" dirty="0"/>
              <a:t>Using a for-each loop, print each element of the titles array in a sentence, like this:</a:t>
            </a:r>
          </a:p>
          <a:p>
            <a:pPr lvl="3"/>
            <a:r>
              <a:rPr lang="en-US" sz="1600" b="1" dirty="0"/>
              <a:t>Black Panther had the bigger box office figures in Week 1.</a:t>
            </a:r>
          </a:p>
        </p:txBody>
      </p:sp>
    </p:spTree>
    <p:extLst>
      <p:ext uri="{BB962C8B-B14F-4D97-AF65-F5344CB8AC3E}">
        <p14:creationId xmlns:p14="http://schemas.microsoft.com/office/powerpoint/2010/main" val="1109430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Arrays Class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809625"/>
          </a:xfrm>
        </p:spPr>
        <p:txBody>
          <a:bodyPr/>
          <a:lstStyle/>
          <a:p>
            <a:r>
              <a:rPr lang="en-US" altLang="en-US" dirty="0"/>
              <a:t>Class </a:t>
            </a:r>
            <a:r>
              <a:rPr lang="en-US" altLang="en-US" dirty="0">
                <a:latin typeface="Courier New" panose="02070309020205020404" pitchFamily="49" charset="0"/>
                <a:cs typeface="Courier New" panose="02070309020205020404" pitchFamily="49" charset="0"/>
              </a:rPr>
              <a:t>Arrays</a:t>
            </a:r>
            <a:r>
              <a:rPr lang="en-US" altLang="en-US" dirty="0"/>
              <a:t> in package </a:t>
            </a:r>
            <a:r>
              <a:rPr lang="en-US" altLang="en-US" dirty="0">
                <a:latin typeface="Courier New" panose="02070309020205020404" pitchFamily="49" charset="0"/>
                <a:cs typeface="Courier New" panose="02070309020205020404" pitchFamily="49" charset="0"/>
              </a:rPr>
              <a:t>java.util</a:t>
            </a:r>
            <a:r>
              <a:rPr lang="en-US" altLang="en-US" dirty="0"/>
              <a:t> has useful static methods for manipulating arrays:</a:t>
            </a:r>
          </a:p>
        </p:txBody>
      </p:sp>
      <p:graphicFrame>
        <p:nvGraphicFramePr>
          <p:cNvPr id="8" name="Table 7"/>
          <p:cNvGraphicFramePr>
            <a:graphicFrameLocks noGrp="1"/>
          </p:cNvGraphicFramePr>
          <p:nvPr>
            <p:extLst>
              <p:ext uri="{D42A27DB-BD31-4B8C-83A1-F6EECF244321}">
                <p14:modId xmlns:p14="http://schemas.microsoft.com/office/powerpoint/2010/main" val="690917489"/>
              </p:ext>
            </p:extLst>
          </p:nvPr>
        </p:nvGraphicFramePr>
        <p:xfrm>
          <a:off x="457200" y="2489488"/>
          <a:ext cx="8229600" cy="3383280"/>
        </p:xfrm>
        <a:graphic>
          <a:graphicData uri="http://schemas.openxmlformats.org/drawingml/2006/table">
            <a:tbl>
              <a:tblPr firstRow="1"/>
              <a:tblGrid>
                <a:gridCol w="2951922">
                  <a:extLst>
                    <a:ext uri="{9D8B030D-6E8A-4147-A177-3AD203B41FA5}">
                      <a16:colId xmlns:a16="http://schemas.microsoft.com/office/drawing/2014/main" val="3411326248"/>
                    </a:ext>
                  </a:extLst>
                </a:gridCol>
                <a:gridCol w="5277678">
                  <a:extLst>
                    <a:ext uri="{9D8B030D-6E8A-4147-A177-3AD203B41FA5}">
                      <a16:colId xmlns:a16="http://schemas.microsoft.com/office/drawing/2014/main" val="1729341795"/>
                    </a:ext>
                  </a:extLst>
                </a:gridCol>
              </a:tblGrid>
              <a:tr h="33380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Method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45159727"/>
                  </a:ext>
                </a:extLst>
              </a:tr>
              <a:tr h="53922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binarySearch</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value</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the index of the given value in a </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sorted</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array (or &lt; 0 if not found)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02826269"/>
                  </a:ext>
                </a:extLst>
              </a:tr>
              <a:tr h="3081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copyOf</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length</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a new copy of an array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08338719"/>
                  </a:ext>
                </a:extLst>
              </a:tr>
              <a:tr h="53922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equals</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array1</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array2</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true if the two arrays contain same elements in the same order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78518633"/>
                  </a:ext>
                </a:extLst>
              </a:tr>
              <a:tr h="3081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fill</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value</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sets every element to the given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06575608"/>
                  </a:ext>
                </a:extLst>
              </a:tr>
              <a:tr h="30812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sort</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arranges the elements into sorted order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81022720"/>
                  </a:ext>
                </a:extLst>
              </a:tr>
              <a:tr h="53922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toString</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array</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returns a string representing the array, such as “[10, 30, -25, 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60671020"/>
                  </a:ext>
                </a:extLst>
              </a:tr>
            </a:tbl>
          </a:graphicData>
        </a:graphic>
      </p:graphicFrame>
      <p:sp>
        <p:nvSpPr>
          <p:cNvPr id="4" name="Text Placeholder 3"/>
          <p:cNvSpPr>
            <a:spLocks noGrp="1"/>
          </p:cNvSpPr>
          <p:nvPr>
            <p:ph type="body" idx="13"/>
          </p:nvPr>
        </p:nvSpPr>
        <p:spPr>
          <a:xfrm>
            <a:off x="457200" y="5952432"/>
            <a:ext cx="8229600" cy="429483"/>
          </a:xfrm>
        </p:spPr>
        <p:txBody>
          <a:bodyPr/>
          <a:lstStyle/>
          <a:p>
            <a:r>
              <a:rPr lang="en-US" altLang="en-US" dirty="0"/>
              <a:t>Syntax:Arrays.</a:t>
            </a:r>
            <a:r>
              <a:rPr lang="en-US" altLang="en-US" b="1" dirty="0"/>
              <a:t>methodName</a:t>
            </a:r>
            <a:r>
              <a:rPr lang="en-US" altLang="en-US" dirty="0"/>
              <a:t>(</a:t>
            </a:r>
            <a:r>
              <a:rPr lang="en-US" altLang="en-US" b="1" dirty="0"/>
              <a:t>parameters</a:t>
            </a:r>
            <a:r>
              <a:rPr lang="en-US" altLang="en-US" dirty="0"/>
              <a:t>)</a:t>
            </a:r>
          </a:p>
        </p:txBody>
      </p:sp>
    </p:spTree>
    <p:extLst>
      <p:ext uri="{BB962C8B-B14F-4D97-AF65-F5344CB8AC3E}">
        <p14:creationId xmlns:p14="http://schemas.microsoft.com/office/powerpoint/2010/main" val="73991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Arrays.toString</a:t>
            </a:r>
            <a:endParaRPr lang="en-US" dirty="0">
              <a:latin typeface="Courier New" panose="02070309020205020404" pitchFamily="49" charset="0"/>
              <a:cs typeface="Courier New" panose="02070309020205020404" pitchFamily="49" charset="0"/>
            </a:endParaRPr>
          </a:p>
        </p:txBody>
      </p:sp>
      <p:sp>
        <p:nvSpPr>
          <p:cNvPr id="3" name="Text Placeholder 2"/>
          <p:cNvSpPr>
            <a:spLocks noGrp="1"/>
          </p:cNvSpPr>
          <p:nvPr>
            <p:ph type="body" idx="1"/>
          </p:nvPr>
        </p:nvSpPr>
        <p:spPr>
          <a:xfrm>
            <a:off x="457200" y="1600201"/>
            <a:ext cx="8229600" cy="876300"/>
          </a:xfrm>
        </p:spPr>
        <p:txBody>
          <a:bodyPr/>
          <a:lstStyle/>
          <a:p>
            <a:r>
              <a:rPr lang="en-US" altLang="en-US" dirty="0">
                <a:latin typeface="Courier New" panose="02070309020205020404" pitchFamily="49" charset="0"/>
                <a:cs typeface="Courier New" panose="02070309020205020404" pitchFamily="49" charset="0"/>
              </a:rPr>
              <a:t>Arrays.toString</a:t>
            </a:r>
            <a:r>
              <a:rPr lang="en-US" altLang="en-US" dirty="0"/>
              <a:t> accepts an array as a parameter and returns a </a:t>
            </a:r>
            <a:r>
              <a:rPr lang="en-US" altLang="en-US" dirty="0">
                <a:latin typeface="Courier New" panose="02070309020205020404" pitchFamily="49" charset="0"/>
                <a:cs typeface="Courier New" panose="02070309020205020404" pitchFamily="49" charset="0"/>
              </a:rPr>
              <a:t>String</a:t>
            </a:r>
            <a:r>
              <a:rPr lang="en-US" altLang="en-US" dirty="0"/>
              <a:t> representation of its elements.</a:t>
            </a:r>
          </a:p>
        </p:txBody>
      </p:sp>
      <p:pic>
        <p:nvPicPr>
          <p:cNvPr id="5" name="Picture 4" descr="Computer code and output. Computer code has 3 lines. The lines read as follow. Line 1. i n t left bracket right bracket e equals left brace 0, 2, 4, 6, 8 right brace semicolon. Line 2. e left bracket 1 right bracket equals e left bracket 3 right bracket plus e left bracket 4 right bracket semicolon. Line 3. System period out period print l n left parenthesis double quote e is plus Arrays period to string left parenthesis e right parenthesis parenthesis semicolon. The computer code output reads, e is left bracket 0, 14, 4, 6, 8 right bracket. A note below reads, Must import java period u t i l period asterisk semicolon."/>
          <p:cNvPicPr>
            <a:picLocks noChangeAspect="1"/>
          </p:cNvPicPr>
          <p:nvPr/>
        </p:nvPicPr>
        <p:blipFill rotWithShape="1">
          <a:blip r:embed="rId2"/>
          <a:srcRect t="4733"/>
          <a:stretch/>
        </p:blipFill>
        <p:spPr>
          <a:xfrm>
            <a:off x="1841087" y="2766349"/>
            <a:ext cx="5461825" cy="3576578"/>
          </a:xfrm>
          <a:prstGeom prst="rect">
            <a:avLst/>
          </a:prstGeom>
        </p:spPr>
      </p:pic>
    </p:spTree>
    <p:extLst>
      <p:ext uri="{BB962C8B-B14F-4D97-AF65-F5344CB8AC3E}">
        <p14:creationId xmlns:p14="http://schemas.microsoft.com/office/powerpoint/2010/main" val="56565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75289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altLang="en-US" dirty="0"/>
              <a:t>Array Declaration </a:t>
            </a:r>
            <a:r>
              <a:rPr lang="en-US" altLang="en-US" sz="2000" b="0" dirty="0"/>
              <a:t>(1 of 2)</a:t>
            </a:r>
            <a:endParaRPr lang="en-US" sz="2000" b="0" dirty="0"/>
          </a:p>
        </p:txBody>
      </p:sp>
      <p:pic>
        <p:nvPicPr>
          <p:cNvPr id="2" name="Picture 2" descr="Computer code reads, type left bracket right bracket name equals new type left bracket length right bracket semicolon. Example: Computer code reads, i n t left bracket right bracket numbers equals new i n t left bracket 10 right bracket semicolon. "/>
          <p:cNvPicPr>
            <a:picLocks noChangeAspect="1"/>
          </p:cNvPicPr>
          <p:nvPr/>
        </p:nvPicPr>
        <p:blipFill>
          <a:blip r:embed="rId2"/>
          <a:stretch>
            <a:fillRect/>
          </a:stretch>
        </p:blipFill>
        <p:spPr>
          <a:xfrm>
            <a:off x="1343025" y="1752875"/>
            <a:ext cx="6457950" cy="1866900"/>
          </a:xfrm>
          <a:prstGeom prst="rect">
            <a:avLst/>
          </a:prstGeom>
        </p:spPr>
      </p:pic>
      <p:pic>
        <p:nvPicPr>
          <p:cNvPr id="19" name="Picture 3" descr="A 10 element array with indexes 0 to 9 contains value 0."/>
          <p:cNvPicPr>
            <a:picLocks noChangeAspect="1"/>
          </p:cNvPicPr>
          <p:nvPr/>
        </p:nvPicPr>
        <p:blipFill>
          <a:blip r:embed="rId3"/>
          <a:stretch>
            <a:fillRect/>
          </a:stretch>
        </p:blipFill>
        <p:spPr>
          <a:xfrm>
            <a:off x="1400175" y="4077252"/>
            <a:ext cx="6343650" cy="1123950"/>
          </a:xfrm>
          <a:prstGeom prst="rect">
            <a:avLst/>
          </a:prstGeom>
        </p:spPr>
      </p:pic>
    </p:spTree>
    <p:extLst>
      <p:ext uri="{BB962C8B-B14F-4D97-AF65-F5344CB8AC3E}">
        <p14:creationId xmlns:p14="http://schemas.microsoft.com/office/powerpoint/2010/main" val="507403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Declaration </a:t>
            </a:r>
            <a:r>
              <a:rPr lang="en-US" altLang="en-US" sz="2000" b="0" dirty="0"/>
              <a:t>(2 of 2)</a:t>
            </a:r>
            <a:endParaRPr lang="en-US" dirty="0"/>
          </a:p>
        </p:txBody>
      </p:sp>
      <p:sp>
        <p:nvSpPr>
          <p:cNvPr id="4" name="Text Placeholder 3"/>
          <p:cNvSpPr>
            <a:spLocks noGrp="1"/>
          </p:cNvSpPr>
          <p:nvPr>
            <p:ph sz="quarter" idx="13"/>
          </p:nvPr>
        </p:nvSpPr>
        <p:spPr>
          <a:xfrm>
            <a:off x="457200" y="1600201"/>
            <a:ext cx="8232775" cy="520136"/>
          </a:xfrm>
        </p:spPr>
        <p:txBody>
          <a:bodyPr/>
          <a:lstStyle/>
          <a:p>
            <a:r>
              <a:rPr lang="en-US" altLang="en-US" dirty="0"/>
              <a:t>The length can be any integer expression.</a:t>
            </a:r>
          </a:p>
        </p:txBody>
      </p:sp>
      <p:pic>
        <p:nvPicPr>
          <p:cNvPr id="7" name="Picture 6" descr="Computer code has 2 lines. The lines read as follows. Line 1. i n t, x equals 2 times 3 plus 1 semicolon. Line 2. i n t left bracket right bracket data equals new i n t left bracket x percent 5 plus 2 right bracke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91" y="2337094"/>
            <a:ext cx="5636617" cy="904875"/>
          </a:xfrm>
          <a:prstGeom prst="rect">
            <a:avLst/>
          </a:prstGeom>
        </p:spPr>
      </p:pic>
      <p:sp>
        <p:nvSpPr>
          <p:cNvPr id="8" name="Content Placeholder 7"/>
          <p:cNvSpPr>
            <a:spLocks noGrp="1"/>
          </p:cNvSpPr>
          <p:nvPr>
            <p:ph sz="quarter" idx="14"/>
          </p:nvPr>
        </p:nvSpPr>
        <p:spPr>
          <a:xfrm>
            <a:off x="457200" y="3321699"/>
            <a:ext cx="8232775" cy="479161"/>
          </a:xfrm>
        </p:spPr>
        <p:txBody>
          <a:bodyPr/>
          <a:lstStyle/>
          <a:p>
            <a:pPr lvl="0"/>
            <a:r>
              <a:rPr lang="en-US" altLang="en-US" dirty="0">
                <a:solidFill>
                  <a:srgbClr val="000000"/>
                </a:solidFill>
              </a:rPr>
              <a:t>Each element initially gets a “zero-equivalent” value.</a:t>
            </a:r>
          </a:p>
        </p:txBody>
      </p:sp>
      <p:graphicFrame>
        <p:nvGraphicFramePr>
          <p:cNvPr id="6" name="Table 5"/>
          <p:cNvGraphicFramePr>
            <a:graphicFrameLocks noGrp="1"/>
          </p:cNvGraphicFramePr>
          <p:nvPr>
            <p:extLst>
              <p:ext uri="{D42A27DB-BD31-4B8C-83A1-F6EECF244321}">
                <p14:modId xmlns:p14="http://schemas.microsoft.com/office/powerpoint/2010/main" val="3065445308"/>
              </p:ext>
            </p:extLst>
          </p:nvPr>
        </p:nvGraphicFramePr>
        <p:xfrm>
          <a:off x="1123121" y="4097130"/>
          <a:ext cx="6897756" cy="2123440"/>
        </p:xfrm>
        <a:graphic>
          <a:graphicData uri="http://schemas.openxmlformats.org/drawingml/2006/table">
            <a:tbl>
              <a:tblPr firstRow="1" bandRow="1">
                <a:tableStyleId>{5940675A-B579-460E-94D1-54222C63F5DA}</a:tableStyleId>
              </a:tblPr>
              <a:tblGrid>
                <a:gridCol w="3448878">
                  <a:extLst>
                    <a:ext uri="{9D8B030D-6E8A-4147-A177-3AD203B41FA5}">
                      <a16:colId xmlns:a16="http://schemas.microsoft.com/office/drawing/2014/main" val="144503032"/>
                    </a:ext>
                  </a:extLst>
                </a:gridCol>
                <a:gridCol w="3448878">
                  <a:extLst>
                    <a:ext uri="{9D8B030D-6E8A-4147-A177-3AD203B41FA5}">
                      <a16:colId xmlns:a16="http://schemas.microsoft.com/office/drawing/2014/main" val="4216867538"/>
                    </a:ext>
                  </a:extLst>
                </a:gridCol>
              </a:tblGrid>
              <a:tr h="370840">
                <a:tc>
                  <a:txBody>
                    <a:bodyPr/>
                    <a:lstStyle/>
                    <a:p>
                      <a:r>
                        <a:rPr lang="en-US" sz="1800" b="1" dirty="0"/>
                        <a:t>Type</a:t>
                      </a:r>
                    </a:p>
                  </a:txBody>
                  <a:tcPr/>
                </a:tc>
                <a:tc>
                  <a:txBody>
                    <a:bodyPr/>
                    <a:lstStyle/>
                    <a:p>
                      <a:r>
                        <a:rPr lang="en-US" sz="1800" b="1" dirty="0"/>
                        <a:t>Default value</a:t>
                      </a:r>
                    </a:p>
                  </a:txBody>
                  <a:tcPr/>
                </a:tc>
                <a:extLst>
                  <a:ext uri="{0D108BD9-81ED-4DB2-BD59-A6C34878D82A}">
                    <a16:rowId xmlns:a16="http://schemas.microsoft.com/office/drawing/2014/main" val="4060744513"/>
                  </a:ext>
                </a:extLst>
              </a:tr>
              <a:tr h="370840">
                <a:tc>
                  <a:txBody>
                    <a:bodyPr/>
                    <a:lstStyle/>
                    <a:p>
                      <a:r>
                        <a:rPr lang="en-US" sz="1800" dirty="0"/>
                        <a:t>int</a:t>
                      </a:r>
                    </a:p>
                  </a:txBody>
                  <a:tcPr/>
                </a:tc>
                <a:tc>
                  <a:txBody>
                    <a:bodyPr/>
                    <a:lstStyle/>
                    <a:p>
                      <a:r>
                        <a:rPr lang="en-US" sz="1800" dirty="0"/>
                        <a:t>0</a:t>
                      </a:r>
                    </a:p>
                  </a:txBody>
                  <a:tcPr/>
                </a:tc>
                <a:extLst>
                  <a:ext uri="{0D108BD9-81ED-4DB2-BD59-A6C34878D82A}">
                    <a16:rowId xmlns:a16="http://schemas.microsoft.com/office/drawing/2014/main" val="1228398723"/>
                  </a:ext>
                </a:extLst>
              </a:tr>
              <a:tr h="370840">
                <a:tc>
                  <a:txBody>
                    <a:bodyPr/>
                    <a:lstStyle/>
                    <a:p>
                      <a:r>
                        <a:rPr lang="en-US" sz="1800" dirty="0"/>
                        <a:t>double</a:t>
                      </a:r>
                    </a:p>
                  </a:txBody>
                  <a:tcPr/>
                </a:tc>
                <a:tc>
                  <a:txBody>
                    <a:bodyPr/>
                    <a:lstStyle/>
                    <a:p>
                      <a:r>
                        <a:rPr lang="en-US" sz="1800" dirty="0"/>
                        <a:t>0.0</a:t>
                      </a:r>
                    </a:p>
                  </a:txBody>
                  <a:tcPr/>
                </a:tc>
                <a:extLst>
                  <a:ext uri="{0D108BD9-81ED-4DB2-BD59-A6C34878D82A}">
                    <a16:rowId xmlns:a16="http://schemas.microsoft.com/office/drawing/2014/main" val="1463658109"/>
                  </a:ext>
                </a:extLst>
              </a:tr>
              <a:tr h="370840">
                <a:tc>
                  <a:txBody>
                    <a:bodyPr/>
                    <a:lstStyle/>
                    <a:p>
                      <a:r>
                        <a:rPr lang="en-US" sz="1800" dirty="0"/>
                        <a:t>boolean</a:t>
                      </a:r>
                    </a:p>
                  </a:txBody>
                  <a:tcPr/>
                </a:tc>
                <a:tc>
                  <a:txBody>
                    <a:bodyPr/>
                    <a:lstStyle/>
                    <a:p>
                      <a:r>
                        <a:rPr lang="en-US" sz="1800" dirty="0"/>
                        <a:t>false</a:t>
                      </a:r>
                    </a:p>
                  </a:txBody>
                  <a:tcPr/>
                </a:tc>
                <a:extLst>
                  <a:ext uri="{0D108BD9-81ED-4DB2-BD59-A6C34878D82A}">
                    <a16:rowId xmlns:a16="http://schemas.microsoft.com/office/drawing/2014/main" val="2009707624"/>
                  </a:ext>
                </a:extLst>
              </a:tr>
              <a:tr h="370840">
                <a:tc>
                  <a:txBody>
                    <a:bodyPr/>
                    <a:lstStyle/>
                    <a:p>
                      <a:r>
                        <a:rPr lang="en-US" sz="1800" dirty="0"/>
                        <a:t>String</a:t>
                      </a:r>
                      <a:r>
                        <a:rPr lang="en-US" sz="1800" baseline="0" dirty="0"/>
                        <a:t> </a:t>
                      </a:r>
                      <a:r>
                        <a:rPr lang="en-US" sz="1800" dirty="0"/>
                        <a:t>or</a:t>
                      </a:r>
                      <a:r>
                        <a:rPr lang="en-US" sz="1800" baseline="0" dirty="0"/>
                        <a:t> other object</a:t>
                      </a:r>
                      <a:endParaRPr lang="en-US" sz="1800" dirty="0"/>
                    </a:p>
                  </a:txBody>
                  <a:tcPr/>
                </a:tc>
                <a:tc>
                  <a:txBody>
                    <a:bodyPr/>
                    <a:lstStyle/>
                    <a:p>
                      <a:r>
                        <a:rPr lang="en-US" sz="1800" dirty="0"/>
                        <a:t>Null</a:t>
                      </a:r>
                    </a:p>
                    <a:p>
                      <a:r>
                        <a:rPr lang="en-US" sz="1800" dirty="0"/>
                        <a:t>(means, “no object”</a:t>
                      </a:r>
                    </a:p>
                  </a:txBody>
                  <a:tcPr/>
                </a:tc>
                <a:extLst>
                  <a:ext uri="{0D108BD9-81ED-4DB2-BD59-A6C34878D82A}">
                    <a16:rowId xmlns:a16="http://schemas.microsoft.com/office/drawing/2014/main" val="1292461971"/>
                  </a:ext>
                </a:extLst>
              </a:tr>
            </a:tbl>
          </a:graphicData>
        </a:graphic>
      </p:graphicFrame>
    </p:spTree>
    <p:extLst>
      <p:ext uri="{BB962C8B-B14F-4D97-AF65-F5344CB8AC3E}">
        <p14:creationId xmlns:p14="http://schemas.microsoft.com/office/powerpoint/2010/main" val="853549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Elements</a:t>
            </a:r>
            <a:endParaRPr lang="en-US" dirty="0"/>
          </a:p>
        </p:txBody>
      </p:sp>
      <p:pic>
        <p:nvPicPr>
          <p:cNvPr id="4" name="Picture 3" descr="Computer code has 2 lines. The lines read as follows. Line 1. name left bracket index right bracket forward slash forward slash access. Line 2. name left bracket index right bracket equals value semicolon forward slash forward slash modify. Example: Computer code has 6 lines. The lines read as follows. Line 1. numbers left bracket 0 right bracket equals 27 semicolon. Line 2. numbers left bracket 3 right bracket equals negative 6 semicolon. Line 3. System period out period print l n left parenthesis numbers left bracket 0 right bracket right parenthesis semicolon. Line 4. if left parenthesis numbers left bracket 3 right bracket less than sign 0 right bracket left brace. Line 5, indented once. System period out period print l n left parenthesis double quote Element 3 is negative period double quote right parenthesis semicolon. Line 6. Right brace."/>
          <p:cNvPicPr>
            <a:picLocks noChangeAspect="1"/>
          </p:cNvPicPr>
          <p:nvPr/>
        </p:nvPicPr>
        <p:blipFill rotWithShape="1">
          <a:blip r:embed="rId2">
            <a:extLst>
              <a:ext uri="{28A0092B-C50C-407E-A947-70E740481C1C}">
                <a14:useLocalDpi xmlns:a14="http://schemas.microsoft.com/office/drawing/2010/main" val="0"/>
              </a:ext>
            </a:extLst>
          </a:blip>
          <a:srcRect b="2420"/>
          <a:stretch/>
        </p:blipFill>
        <p:spPr>
          <a:xfrm>
            <a:off x="1095375" y="1600201"/>
            <a:ext cx="6953250" cy="2912164"/>
          </a:xfrm>
          <a:prstGeom prst="rect">
            <a:avLst/>
          </a:prstGeom>
        </p:spPr>
      </p:pic>
      <p:pic>
        <p:nvPicPr>
          <p:cNvPr id="7" name="Picture 6" descr="Two ten element arrays with indexes 1 to 9 contain the following values. The first array contains value 0 in each index. Second array contains the following values: 27, 0, 0, negative 6, 0, 0, 0, 0,0, and 0."/>
          <p:cNvPicPr>
            <a:picLocks noChangeAspect="1"/>
          </p:cNvPicPr>
          <p:nvPr/>
        </p:nvPicPr>
        <p:blipFill>
          <a:blip r:embed="rId3"/>
          <a:stretch>
            <a:fillRect/>
          </a:stretch>
        </p:blipFill>
        <p:spPr>
          <a:xfrm>
            <a:off x="1843916" y="4661112"/>
            <a:ext cx="5456168" cy="1638594"/>
          </a:xfrm>
          <a:prstGeom prst="rect">
            <a:avLst/>
          </a:prstGeom>
        </p:spPr>
      </p:pic>
    </p:spTree>
    <p:extLst>
      <p:ext uri="{BB962C8B-B14F-4D97-AF65-F5344CB8AC3E}">
        <p14:creationId xmlns:p14="http://schemas.microsoft.com/office/powerpoint/2010/main" val="142460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Other Types</a:t>
            </a:r>
            <a:endParaRPr lang="en-US" dirty="0"/>
          </a:p>
        </p:txBody>
      </p:sp>
      <p:pic>
        <p:nvPicPr>
          <p:cNvPr id="7" name="Picture 6" descr="Two sets of computer code with corresponding arrays. First computer code has 3 lines. The lines read as follows. Line 1. Double left bracket right bracket results equals new double left bracket 5 right bracket semicolon. Line 2. results left bracket 2 right bracket equals 3 period 4 semicolon. Line 3. results left bracket 4 right bracket equals negative 0 period 5 semicolon. A five element array has the following values in indexes 0 to 4: 0.0, 0.0, 3.4, 0.0, and -0.5. Second computer code has 2 lines. The lines read as follows. Line 1. boolean left bracket right bracket tests equals new boolean left bracket 6 right bracket semicolon. Line 2. tests left bracket 3 right bracket equals true semicolon. A six element array has the following values in indexes 0 to 5: false, false, true, false, false, and false."/>
          <p:cNvPicPr>
            <a:picLocks noChangeAspect="1"/>
          </p:cNvPicPr>
          <p:nvPr/>
        </p:nvPicPr>
        <p:blipFill>
          <a:blip r:embed="rId2"/>
          <a:stretch>
            <a:fillRect/>
          </a:stretch>
        </p:blipFill>
        <p:spPr>
          <a:xfrm>
            <a:off x="737478" y="1593411"/>
            <a:ext cx="7143750" cy="4391025"/>
          </a:xfrm>
          <a:prstGeom prst="rect">
            <a:avLst/>
          </a:prstGeom>
        </p:spPr>
      </p:pic>
    </p:spTree>
    <p:extLst>
      <p:ext uri="{BB962C8B-B14F-4D97-AF65-F5344CB8AC3E}">
        <p14:creationId xmlns:p14="http://schemas.microsoft.com/office/powerpoint/2010/main" val="2153865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Out-Of-Bounds</a:t>
            </a:r>
            <a:endParaRPr lang="en-US" dirty="0"/>
          </a:p>
        </p:txBody>
      </p:sp>
      <p:sp>
        <p:nvSpPr>
          <p:cNvPr id="5" name="Text Placeholder 4"/>
          <p:cNvSpPr>
            <a:spLocks noGrp="1"/>
          </p:cNvSpPr>
          <p:nvPr>
            <p:ph sz="quarter" idx="13"/>
          </p:nvPr>
        </p:nvSpPr>
        <p:spPr>
          <a:xfrm>
            <a:off x="457200" y="1600200"/>
            <a:ext cx="8232775" cy="1238067"/>
          </a:xfrm>
        </p:spPr>
        <p:txBody>
          <a:bodyPr/>
          <a:lstStyle/>
          <a:p>
            <a:r>
              <a:rPr lang="en-US" altLang="en-US" dirty="0"/>
              <a:t>Legal indexes: between </a:t>
            </a:r>
            <a:r>
              <a:rPr lang="en-US" altLang="en-US" b="1" dirty="0"/>
              <a:t>0</a:t>
            </a:r>
            <a:r>
              <a:rPr lang="en-US" altLang="en-US" dirty="0"/>
              <a:t> and the </a:t>
            </a:r>
            <a:r>
              <a:rPr lang="en-US" altLang="en-US" b="1" dirty="0"/>
              <a:t>array's length −1</a:t>
            </a:r>
            <a:r>
              <a:rPr lang="en-US" altLang="en-US" dirty="0"/>
              <a:t>.</a:t>
            </a:r>
          </a:p>
          <a:p>
            <a:pPr marL="740664" lvl="1"/>
            <a:r>
              <a:rPr lang="en-US" altLang="en-US" dirty="0"/>
              <a:t>Reading or writing any index outside this range will throw an</a:t>
            </a:r>
          </a:p>
        </p:txBody>
      </p:sp>
      <p:pic>
        <p:nvPicPr>
          <p:cNvPr id="4" name="Picture 3" descr="Array Index Out of Bounds Exception period."/>
          <p:cNvPicPr>
            <a:picLocks noChangeAspect="1"/>
          </p:cNvPicPr>
          <p:nvPr/>
        </p:nvPicPr>
        <p:blipFill>
          <a:blip r:embed="rId2"/>
          <a:stretch>
            <a:fillRect/>
          </a:stretch>
        </p:blipFill>
        <p:spPr>
          <a:xfrm>
            <a:off x="1857374" y="2912675"/>
            <a:ext cx="5429250" cy="304800"/>
          </a:xfrm>
          <a:prstGeom prst="rect">
            <a:avLst/>
          </a:prstGeom>
        </p:spPr>
      </p:pic>
      <p:sp>
        <p:nvSpPr>
          <p:cNvPr id="7" name="Content Placeholder 6"/>
          <p:cNvSpPr>
            <a:spLocks noGrp="1"/>
          </p:cNvSpPr>
          <p:nvPr>
            <p:ph sz="quarter" idx="14"/>
          </p:nvPr>
        </p:nvSpPr>
        <p:spPr>
          <a:xfrm>
            <a:off x="457200" y="3291882"/>
            <a:ext cx="8232775" cy="421161"/>
          </a:xfrm>
        </p:spPr>
        <p:txBody>
          <a:bodyPr/>
          <a:lstStyle/>
          <a:p>
            <a:r>
              <a:rPr lang="en-US" altLang="en-US" dirty="0"/>
              <a:t>Example:</a:t>
            </a:r>
          </a:p>
        </p:txBody>
      </p:sp>
      <p:pic>
        <p:nvPicPr>
          <p:cNvPr id="6" name="Picture 5" descr="Computer code has 5 lines. The lines read as follows. Line 1. Line 1. i n t left bracket right bracket data equals new i n t left bracket 10 right bracket semicolon. Line 2. System period out period print l n left parenthesis data left bracket 0 right bracket right parenthesis semicolon forward slash forward slash okay. Line 3. System period out period print l n left parenthesis data left bracket 9 right bracket right parenthesis semicolon forward slash forward slash okay. Line 4. System period out period print l n left parenthesis data left bracket negative 1 right bracket right parenthesis semicolon forward slash forward slash exception. Line 5. System period out period print l n left parenthesis data left bracket 10 right bracket right parenthesis semicolon forward slash forward slash exception. "/>
          <p:cNvPicPr>
            <a:picLocks noChangeAspect="1"/>
          </p:cNvPicPr>
          <p:nvPr/>
        </p:nvPicPr>
        <p:blipFill rotWithShape="1">
          <a:blip r:embed="rId3"/>
          <a:srcRect b="6488"/>
          <a:stretch/>
        </p:blipFill>
        <p:spPr>
          <a:xfrm>
            <a:off x="794734" y="3861857"/>
            <a:ext cx="7554531" cy="1555313"/>
          </a:xfrm>
          <a:prstGeom prst="rect">
            <a:avLst/>
          </a:prstGeom>
        </p:spPr>
      </p:pic>
      <p:pic>
        <p:nvPicPr>
          <p:cNvPr id="8" name="Picture 7" descr="A 10 element array with indexes 0 to 9 contain value zero."/>
          <p:cNvPicPr>
            <a:picLocks noChangeAspect="1"/>
          </p:cNvPicPr>
          <p:nvPr/>
        </p:nvPicPr>
        <p:blipFill>
          <a:blip r:embed="rId4"/>
          <a:stretch>
            <a:fillRect/>
          </a:stretch>
        </p:blipFill>
        <p:spPr>
          <a:xfrm>
            <a:off x="1695450" y="5565985"/>
            <a:ext cx="5753100" cy="819150"/>
          </a:xfrm>
          <a:prstGeom prst="rect">
            <a:avLst/>
          </a:prstGeom>
        </p:spPr>
      </p:pic>
    </p:spTree>
    <p:extLst>
      <p:ext uri="{BB962C8B-B14F-4D97-AF65-F5344CB8AC3E}">
        <p14:creationId xmlns:p14="http://schemas.microsoft.com/office/powerpoint/2010/main" val="113710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Array Elements</a:t>
            </a:r>
            <a:endParaRPr lang="en-US" dirty="0"/>
          </a:p>
        </p:txBody>
      </p:sp>
      <p:pic>
        <p:nvPicPr>
          <p:cNvPr id="4" name="Picture 3" descr="Computer code has 7 lines. The lines read as follows. Line 1. i n t left bracket right bracket numbers equals new i n t left bracket 8 right bracket semicolon. Line 2. numbers left bracket 1 right bracket equals 3 semicolon. Line 3. numbers left bracket 4 right bracket equals 99 semicolon. Line 4. numbers left bracket 6 right bracket equals 2 semicolon. Line 5. i n t, x equals numbers left bracket 1 right bracket semicolon. Line 6. numbers left bracket x right bracket equals 42 semicolon. Line 7. numbers left bracket numbers left bracket 6 right bracket right bracket equals 11 semicolon forward slash forward slash use numbers left bracket 6 right bracket as index. "/>
          <p:cNvPicPr>
            <a:picLocks noChangeAspect="1"/>
          </p:cNvPicPr>
          <p:nvPr/>
        </p:nvPicPr>
        <p:blipFill>
          <a:blip r:embed="rId2"/>
          <a:stretch>
            <a:fillRect/>
          </a:stretch>
        </p:blipFill>
        <p:spPr>
          <a:xfrm>
            <a:off x="1200150" y="1630150"/>
            <a:ext cx="6743700" cy="1946796"/>
          </a:xfrm>
          <a:prstGeom prst="rect">
            <a:avLst/>
          </a:prstGeom>
        </p:spPr>
      </p:pic>
      <p:pic>
        <p:nvPicPr>
          <p:cNvPr id="10" name="Picture 9" descr="Two 8 element arrays with indexes 0 to 7 contain the following values. First array has no values. Variable x contains no value. Second array: 0, 4, 11, 42, 99, 0, 2, and 0. Variable x contains number 3."/>
          <p:cNvPicPr>
            <a:picLocks noChangeAspect="1"/>
          </p:cNvPicPr>
          <p:nvPr/>
        </p:nvPicPr>
        <p:blipFill rotWithShape="1">
          <a:blip r:embed="rId3"/>
          <a:srcRect l="3597" r="9230"/>
          <a:stretch/>
        </p:blipFill>
        <p:spPr>
          <a:xfrm>
            <a:off x="1649895" y="3911697"/>
            <a:ext cx="5844209" cy="2369643"/>
          </a:xfrm>
          <a:prstGeom prst="rect">
            <a:avLst/>
          </a:prstGeom>
        </p:spPr>
      </p:pic>
    </p:spTree>
    <p:extLst>
      <p:ext uri="{BB962C8B-B14F-4D97-AF65-F5344CB8AC3E}">
        <p14:creationId xmlns:p14="http://schemas.microsoft.com/office/powerpoint/2010/main" val="305874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Arrays and for Loops</a:t>
            </a:r>
            <a:endParaRPr lang="en-US" dirty="0">
              <a:latin typeface="Times New Roman" panose="02020603050405020304" pitchFamily="18" charset="0"/>
              <a:cs typeface="Times New Roman" panose="02020603050405020304" pitchFamily="18" charset="0"/>
            </a:endParaRPr>
          </a:p>
        </p:txBody>
      </p:sp>
      <p:sp>
        <p:nvSpPr>
          <p:cNvPr id="4" name="Text Placeholder 2"/>
          <p:cNvSpPr>
            <a:spLocks noGrp="1"/>
          </p:cNvSpPr>
          <p:nvPr>
            <p:ph sz="quarter" idx="13"/>
          </p:nvPr>
        </p:nvSpPr>
        <p:spPr>
          <a:xfrm>
            <a:off x="457200" y="1600201"/>
            <a:ext cx="8232775" cy="477078"/>
          </a:xfrm>
        </p:spPr>
        <p:txBody>
          <a:bodyPr/>
          <a:lstStyle/>
          <a:p>
            <a:r>
              <a:rPr lang="en-US" altLang="en-US" dirty="0"/>
              <a:t>It is common to use for loops to access array elements.</a:t>
            </a:r>
          </a:p>
        </p:txBody>
      </p:sp>
      <p:pic>
        <p:nvPicPr>
          <p:cNvPr id="7" name="Picture 3" descr="Computer code has 4 lines. The lines read as follows. Line 1. for left parenthesis i n t, I equals 0 semicolon i less than sign 8 semicolon i plus plus right parenthesis left brace. Line 2, indented once. System period out print left parenthesis numbers left bracket i right bracket plus double quote double quote right parenthesis semicolon. Line 3. Right brace. Line 4. System period out period print l n left parenthesis right parenthesis semicolon forward slash forward slash output colon 0 4 11 0 44 0 0 2."/>
          <p:cNvPicPr>
            <a:picLocks noChangeAspect="1"/>
          </p:cNvPicPr>
          <p:nvPr/>
        </p:nvPicPr>
        <p:blipFill rotWithShape="1">
          <a:blip r:embed="rId2"/>
          <a:srcRect t="6449" b="10345"/>
          <a:stretch/>
        </p:blipFill>
        <p:spPr>
          <a:xfrm>
            <a:off x="507188" y="2315816"/>
            <a:ext cx="8191500" cy="1212575"/>
          </a:xfrm>
          <a:prstGeom prst="rect">
            <a:avLst/>
          </a:prstGeom>
        </p:spPr>
      </p:pic>
      <p:sp>
        <p:nvSpPr>
          <p:cNvPr id="6" name="Content Placeholder 4"/>
          <p:cNvSpPr>
            <a:spLocks noGrp="1"/>
          </p:cNvSpPr>
          <p:nvPr>
            <p:ph sz="quarter" idx="14"/>
          </p:nvPr>
        </p:nvSpPr>
        <p:spPr>
          <a:xfrm>
            <a:off x="465913" y="3718645"/>
            <a:ext cx="8232775" cy="500912"/>
          </a:xfrm>
        </p:spPr>
        <p:txBody>
          <a:bodyPr/>
          <a:lstStyle/>
          <a:p>
            <a:r>
              <a:rPr lang="en-US" altLang="en-US" dirty="0"/>
              <a:t>Sometimes we assign each element a value in a loop.</a:t>
            </a:r>
          </a:p>
        </p:txBody>
      </p:sp>
      <p:pic>
        <p:nvPicPr>
          <p:cNvPr id="8" name="Picture 5" descr="Computer code has 3 lines. The lines read as follows. Line 1. for left parenthesis i n t, i equals 0 semicolon i less than sign 8 semicolon i plus plus right parenthesis let brace. Line 2, indented once. numbers left bracket i right bracket equals 2 times i semicolon. Line 3. Right brace."/>
          <p:cNvPicPr>
            <a:picLocks noChangeAspect="1"/>
          </p:cNvPicPr>
          <p:nvPr/>
        </p:nvPicPr>
        <p:blipFill rotWithShape="1">
          <a:blip r:embed="rId3"/>
          <a:srcRect t="12522"/>
          <a:stretch/>
        </p:blipFill>
        <p:spPr>
          <a:xfrm>
            <a:off x="1821638" y="4414432"/>
            <a:ext cx="5562600" cy="966544"/>
          </a:xfrm>
          <a:prstGeom prst="rect">
            <a:avLst/>
          </a:prstGeom>
        </p:spPr>
      </p:pic>
      <p:pic>
        <p:nvPicPr>
          <p:cNvPr id="10" name="Picture 6" descr="An eight element array with indexes 0 to 7 has the following values: 0, 2, 4, 6, 8, 10, 12, and 14."/>
          <p:cNvPicPr>
            <a:picLocks noChangeAspect="1"/>
          </p:cNvPicPr>
          <p:nvPr/>
        </p:nvPicPr>
        <p:blipFill rotWithShape="1">
          <a:blip r:embed="rId4"/>
          <a:srcRect t="5433" b="13545"/>
          <a:stretch/>
        </p:blipFill>
        <p:spPr>
          <a:xfrm>
            <a:off x="2474843" y="5536096"/>
            <a:ext cx="4256190" cy="685800"/>
          </a:xfrm>
          <a:prstGeom prst="rect">
            <a:avLst/>
          </a:prstGeom>
        </p:spPr>
      </p:pic>
    </p:spTree>
    <p:extLst>
      <p:ext uri="{BB962C8B-B14F-4D97-AF65-F5344CB8AC3E}">
        <p14:creationId xmlns:p14="http://schemas.microsoft.com/office/powerpoint/2010/main" val="99076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5634</TotalTime>
  <Words>1054</Words>
  <Application>Microsoft Office PowerPoint</Application>
  <PresentationFormat>On-screen Show (4:3)</PresentationFormat>
  <Paragraphs>127</Paragraphs>
  <Slides>25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Courier New</vt:lpstr>
      <vt:lpstr>Noto Sans Symbols</vt:lpstr>
      <vt:lpstr>Times New Roman</vt:lpstr>
      <vt:lpstr>Verdana</vt:lpstr>
      <vt:lpstr>Wingdings</vt:lpstr>
      <vt:lpstr>508 Lecture</vt:lpstr>
      <vt:lpstr>Equation</vt:lpstr>
      <vt:lpstr>Building Java Programs</vt:lpstr>
      <vt:lpstr>Arrays</vt:lpstr>
      <vt:lpstr>Array Declaration (1 of 2)</vt:lpstr>
      <vt:lpstr>Array Declaration (2 of 2)</vt:lpstr>
      <vt:lpstr>Accessing Elements</vt:lpstr>
      <vt:lpstr>Arrays of Other Types</vt:lpstr>
      <vt:lpstr>Out-Of-Bounds</vt:lpstr>
      <vt:lpstr>Accessing Array Elements</vt:lpstr>
      <vt:lpstr>Arrays and for Loops</vt:lpstr>
      <vt:lpstr>The Length Field</vt:lpstr>
      <vt:lpstr>In-Class Assignment 1, Part 1</vt:lpstr>
      <vt:lpstr>Limitations of Arrays</vt:lpstr>
      <vt:lpstr>Quick Array Initialization</vt:lpstr>
      <vt:lpstr>“Array Mystery” Problem</vt:lpstr>
      <vt:lpstr>Arrays as Parameters</vt:lpstr>
      <vt:lpstr>Array Parameter (Declare)</vt:lpstr>
      <vt:lpstr>Array Parameter (Call)</vt:lpstr>
      <vt:lpstr>Arrays Pass by Reference</vt:lpstr>
      <vt:lpstr>Array Return (Declare)</vt:lpstr>
      <vt:lpstr>Array Return (Call)</vt:lpstr>
      <vt:lpstr>The for-each loop</vt:lpstr>
      <vt:lpstr>In-Class Assignment 1, Part 2</vt:lpstr>
      <vt:lpstr>The Arrays Class</vt:lpstr>
      <vt:lpstr>Arrays.toString</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Kyle Muldrow</cp:lastModifiedBy>
  <cp:revision>351</cp:revision>
  <dcterms:modified xsi:type="dcterms:W3CDTF">2019-05-06T16:37:23Z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