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handoutMasterIdLst>
    <p:handoutMasterId r:id="rId29"/>
  </p:handoutMasterIdLst>
  <p:sldIdLst>
    <p:sldId id="407" r:id="rId2"/>
    <p:sldId id="469" r:id="rId3"/>
    <p:sldId id="426" r:id="rId4"/>
    <p:sldId id="470" r:id="rId5"/>
    <p:sldId id="473" r:id="rId6"/>
    <p:sldId id="474" r:id="rId7"/>
    <p:sldId id="471" r:id="rId8"/>
    <p:sldId id="472" r:id="rId9"/>
    <p:sldId id="475" r:id="rId10"/>
    <p:sldId id="476" r:id="rId11"/>
    <p:sldId id="428" r:id="rId12"/>
    <p:sldId id="430" r:id="rId13"/>
    <p:sldId id="431" r:id="rId14"/>
    <p:sldId id="429" r:id="rId15"/>
    <p:sldId id="439" r:id="rId16"/>
    <p:sldId id="477" r:id="rId17"/>
    <p:sldId id="478" r:id="rId18"/>
    <p:sldId id="432" r:id="rId19"/>
    <p:sldId id="479" r:id="rId20"/>
    <p:sldId id="480" r:id="rId21"/>
    <p:sldId id="481" r:id="rId22"/>
    <p:sldId id="482" r:id="rId23"/>
    <p:sldId id="483" r:id="rId24"/>
    <p:sldId id="486" r:id="rId25"/>
    <p:sldId id="487" r:id="rId26"/>
    <p:sldId id="465" r:id="rId2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55" autoAdjust="0"/>
    <p:restoredTop sz="86427" autoAdjust="0"/>
  </p:normalViewPr>
  <p:slideViewPr>
    <p:cSldViewPr snapToGrid="0" snapToObjects="1">
      <p:cViewPr varScale="1">
        <p:scale>
          <a:sx n="99" d="100"/>
          <a:sy n="99" d="100"/>
        </p:scale>
        <p:origin x="156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5/8/2019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4589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dirty="0"/>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2379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dirty="0"/>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5612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26</a:t>
            </a:fld>
            <a:endParaRPr lang="en-US" dirty="0"/>
          </a:p>
        </p:txBody>
      </p:sp>
    </p:spTree>
    <p:extLst>
      <p:ext uri="{BB962C8B-B14F-4D97-AF65-F5344CB8AC3E}">
        <p14:creationId xmlns:p14="http://schemas.microsoft.com/office/powerpoint/2010/main" val="1342841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a:t>
            </a:r>
            <a:r>
              <a:rPr lang="en-US" altLang="en-US" sz="1200" b="0" dirty="0">
                <a:latin typeface="Verdana"/>
                <a:ea typeface="Verdana" panose="020B0604030504040204" pitchFamily="34" charset="0"/>
                <a:cs typeface="Verdana" panose="020B0604030504040204" pitchFamily="34" charset="0"/>
              </a:rPr>
              <a:t> Pearson Education, Inc. All Rights Reserved</a:t>
            </a:r>
          </a:p>
        </p:txBody>
      </p:sp>
      <p:sp>
        <p:nvSpPr>
          <p:cNvPr id="3" name="Content Placeholder 2"/>
          <p:cNvSpPr>
            <a:spLocks noGrp="1"/>
          </p:cNvSpPr>
          <p:nvPr>
            <p:ph sz="quarter" idx="13"/>
          </p:nvPr>
        </p:nvSpPr>
        <p:spPr>
          <a:xfrm>
            <a:off x="457200" y="1600200"/>
            <a:ext cx="8232775" cy="4525963"/>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 2014, 2011 Pearson Education, Inc. All Rights Reserved</a:t>
            </a:r>
          </a:p>
        </p:txBody>
      </p:sp>
    </p:spTree>
    <p:extLst>
      <p:ext uri="{BB962C8B-B14F-4D97-AF65-F5344CB8AC3E}">
        <p14:creationId xmlns:p14="http://schemas.microsoft.com/office/powerpoint/2010/main" val="2989016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3"/>
          </p:nvPr>
        </p:nvSpPr>
        <p:spPr>
          <a:xfrm>
            <a:off x="457200" y="1600200"/>
            <a:ext cx="8232775" cy="1425011"/>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quarter" idx="14"/>
          </p:nvPr>
        </p:nvSpPr>
        <p:spPr>
          <a:xfrm>
            <a:off x="457200" y="3291882"/>
            <a:ext cx="8232775" cy="103757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a:t>
            </a:r>
            <a:r>
              <a:rPr lang="en-US" altLang="en-US" sz="1200" b="0" dirty="0">
                <a:latin typeface="Verdana"/>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1329024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3"/>
          </p:nvPr>
        </p:nvSpPr>
        <p:spPr>
          <a:xfrm>
            <a:off x="457200" y="1600200"/>
            <a:ext cx="8232775" cy="1425011"/>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quarter" idx="14"/>
          </p:nvPr>
        </p:nvSpPr>
        <p:spPr>
          <a:xfrm>
            <a:off x="457200" y="3291882"/>
            <a:ext cx="8232775" cy="103757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sz="quarter" idx="15"/>
          </p:nvPr>
        </p:nvSpPr>
        <p:spPr>
          <a:xfrm>
            <a:off x="454025" y="4437866"/>
            <a:ext cx="8232775" cy="103757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a:t>
            </a:r>
            <a:r>
              <a:rPr lang="en-US" altLang="en-US" sz="1200" b="0" dirty="0">
                <a:latin typeface="Verdana"/>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1867783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3"/>
          </p:nvPr>
        </p:nvSpPr>
        <p:spPr>
          <a:xfrm>
            <a:off x="457200" y="1600200"/>
            <a:ext cx="8232775" cy="43369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14"/>
          </p:nvPr>
        </p:nvSpPr>
        <p:spPr>
          <a:xfrm>
            <a:off x="457200" y="2162175"/>
            <a:ext cx="8305800" cy="434975"/>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p:cNvSpPr>
            <a:spLocks noGrp="1"/>
          </p:cNvSpPr>
          <p:nvPr>
            <p:ph sz="quarter" idx="15"/>
          </p:nvPr>
        </p:nvSpPr>
        <p:spPr>
          <a:xfrm>
            <a:off x="457200" y="2725738"/>
            <a:ext cx="8305800" cy="436562"/>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16"/>
          </p:nvPr>
        </p:nvSpPr>
        <p:spPr>
          <a:xfrm>
            <a:off x="457200" y="3338513"/>
            <a:ext cx="8396288" cy="455612"/>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6"/>
          <p:cNvSpPr>
            <a:spLocks noGrp="1"/>
          </p:cNvSpPr>
          <p:nvPr>
            <p:ph sz="quarter" idx="17"/>
          </p:nvPr>
        </p:nvSpPr>
        <p:spPr>
          <a:xfrm>
            <a:off x="457200" y="3900488"/>
            <a:ext cx="8396288" cy="422275"/>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7"/>
          <p:cNvSpPr>
            <a:spLocks noGrp="1"/>
          </p:cNvSpPr>
          <p:nvPr>
            <p:ph sz="quarter" idx="18"/>
          </p:nvPr>
        </p:nvSpPr>
        <p:spPr>
          <a:xfrm>
            <a:off x="457200" y="4464050"/>
            <a:ext cx="8396288" cy="355600"/>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8"/>
          <p:cNvSpPr>
            <a:spLocks noGrp="1"/>
          </p:cNvSpPr>
          <p:nvPr>
            <p:ph sz="quarter" idx="19"/>
          </p:nvPr>
        </p:nvSpPr>
        <p:spPr>
          <a:xfrm>
            <a:off x="457200" y="4975225"/>
            <a:ext cx="8396288" cy="357188"/>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9"/>
          <p:cNvSpPr>
            <a:spLocks noGrp="1"/>
          </p:cNvSpPr>
          <p:nvPr>
            <p:ph sz="quarter" idx="20"/>
          </p:nvPr>
        </p:nvSpPr>
        <p:spPr>
          <a:xfrm>
            <a:off x="457200" y="5540375"/>
            <a:ext cx="8464550" cy="392113"/>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a:t>
            </a:r>
            <a:r>
              <a:rPr lang="en-US" altLang="en-US" sz="1200" b="0" dirty="0">
                <a:latin typeface="Verdana"/>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1821545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buNone/>
              <a:defRPr/>
            </a:lvl1pPr>
          </a:lstStyle>
          <a:p>
            <a:pPr lvl="0"/>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a:t>
            </a:r>
            <a:r>
              <a:rPr lang="en-US" altLang="en-US" sz="1200" b="0" dirty="0">
                <a:latin typeface="Verdana"/>
                <a:ea typeface="Verdana" panose="020B0604030504040204" pitchFamily="34" charset="0"/>
                <a:cs typeface="Verdana" panose="020B0604030504040204" pitchFamily="34" charset="0"/>
              </a:rPr>
              <a:t> Pearson Education, Inc. All Rights Reserved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 2014, 2011 Pearson Education, Inc. All Rights Reserved</a:t>
            </a:r>
          </a:p>
        </p:txBody>
      </p:sp>
    </p:spTree>
    <p:extLst>
      <p:ext uri="{BB962C8B-B14F-4D97-AF65-F5344CB8AC3E}">
        <p14:creationId xmlns:p14="http://schemas.microsoft.com/office/powerpoint/2010/main" val="1423686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 2014, 2011 Pearson Education, Inc. All Rights Reserved</a:t>
            </a:r>
          </a:p>
        </p:txBody>
      </p:sp>
    </p:spTree>
    <p:extLst>
      <p:ext uri="{BB962C8B-B14F-4D97-AF65-F5344CB8AC3E}">
        <p14:creationId xmlns:p14="http://schemas.microsoft.com/office/powerpoint/2010/main" val="3449661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1160781"/>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 2014, 2011 Pearson Education, Inc. All Rights Reserved</a:t>
            </a:r>
          </a:p>
        </p:txBody>
      </p:sp>
      <p:sp>
        <p:nvSpPr>
          <p:cNvPr id="8" name="Shape 26"/>
          <p:cNvSpPr txBox="1">
            <a:spLocks noGrp="1"/>
          </p:cNvSpPr>
          <p:nvPr>
            <p:ph type="body" idx="13" hasCustomPrompt="1"/>
          </p:nvPr>
        </p:nvSpPr>
        <p:spPr>
          <a:xfrm>
            <a:off x="457200" y="3777682"/>
            <a:ext cx="8229600" cy="946188"/>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9" name="Shape 26"/>
          <p:cNvSpPr txBox="1">
            <a:spLocks noGrp="1"/>
          </p:cNvSpPr>
          <p:nvPr>
            <p:ph type="body" idx="14" hasCustomPrompt="1"/>
          </p:nvPr>
        </p:nvSpPr>
        <p:spPr>
          <a:xfrm>
            <a:off x="457200" y="4876270"/>
            <a:ext cx="8229600" cy="946188"/>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Tree>
    <p:extLst>
      <p:ext uri="{BB962C8B-B14F-4D97-AF65-F5344CB8AC3E}">
        <p14:creationId xmlns:p14="http://schemas.microsoft.com/office/powerpoint/2010/main" val="1469955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2">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64" r:id="rId2"/>
    <p:sldLayoutId id="2147483665" r:id="rId3"/>
    <p:sldLayoutId id="2147483660" r:id="rId4"/>
    <p:sldLayoutId id="2147483651" r:id="rId5"/>
    <p:sldLayoutId id="2147483653" r:id="rId6"/>
    <p:sldLayoutId id="2147483666" r:id="rId7"/>
    <p:sldLayoutId id="2147483667" r:id="rId8"/>
    <p:sldLayoutId id="214748366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descr="Building Java Programs Fourth Edition by Reges and Stepp."/>
          <p:cNvSpPr txBox="1">
            <a:spLocks noGrp="1"/>
          </p:cNvSpPr>
          <p:nvPr>
            <p:ph type="title"/>
          </p:nvPr>
        </p:nvSpPr>
        <p:spPr>
          <a:xfrm>
            <a:off x="457200" y="215371"/>
            <a:ext cx="8229600" cy="500246"/>
          </a:xfrm>
          <a:prstGeom prst="rect">
            <a:avLst/>
          </a:prstGeom>
          <a:noFill/>
          <a:ln>
            <a:noFill/>
          </a:ln>
        </p:spPr>
        <p:txBody>
          <a:bodyPr lIns="0" tIns="0" rIns="0" bIns="0" anchor="t" anchorCtr="0">
            <a:noAutofit/>
          </a:bodyPr>
          <a:lstStyle/>
          <a:p>
            <a:pPr lvl="0">
              <a:buSzPct val="25000"/>
            </a:pPr>
            <a:r>
              <a:rPr lang="en-US" dirty="0"/>
              <a:t>Building Java Programs</a:t>
            </a:r>
          </a:p>
        </p:txBody>
      </p:sp>
      <p:sp>
        <p:nvSpPr>
          <p:cNvPr id="196" name="Text Placeholder 2"/>
          <p:cNvSpPr txBox="1">
            <a:spLocks noGrp="1"/>
          </p:cNvSpPr>
          <p:nvPr>
            <p:ph type="body" idx="1"/>
          </p:nvPr>
        </p:nvSpPr>
        <p:spPr>
          <a:prstGeom prst="rect">
            <a:avLst/>
          </a:prstGeom>
          <a:noFill/>
          <a:ln>
            <a:noFill/>
          </a:ln>
        </p:spPr>
        <p:txBody>
          <a:bodyPr lIns="0" tIns="0" rIns="0" bIns="0" anchor="t" anchorCtr="0">
            <a:noAutofit/>
          </a:bodyPr>
          <a:lstStyle/>
          <a:p>
            <a:pPr marL="0" marR="0" lvl="0" indent="0" algn="l" rtl="0">
              <a:spcBef>
                <a:spcPts val="0"/>
              </a:spcBef>
              <a:buClr>
                <a:srgbClr val="007FA3"/>
              </a:buClr>
              <a:buSzPct val="25000"/>
              <a:buFont typeface="Arial"/>
              <a:buNone/>
            </a:pPr>
            <a:r>
              <a:rPr lang="en-US" dirty="0"/>
              <a:t>Fourth</a:t>
            </a:r>
            <a:r>
              <a:rPr lang="en-US" sz="2000" b="0" i="0" u="none" strike="noStrike" cap="none" dirty="0">
                <a:solidFill>
                  <a:srgbClr val="007FA3"/>
                </a:solidFill>
                <a:ea typeface="Arial"/>
                <a:cs typeface="Arial"/>
                <a:sym typeface="Arial"/>
              </a:rPr>
              <a:t> Edition</a:t>
            </a:r>
          </a:p>
        </p:txBody>
      </p:sp>
      <p:sp>
        <p:nvSpPr>
          <p:cNvPr id="198" name="Text Placeholder 3"/>
          <p:cNvSpPr txBox="1">
            <a:spLocks noGrp="1"/>
          </p:cNvSpPr>
          <p:nvPr>
            <p:ph type="body" idx="2"/>
          </p:nvPr>
        </p:nvSpPr>
        <p:spPr>
          <a:prstGeom prst="rect">
            <a:avLst/>
          </a:prstGeom>
          <a:noFill/>
          <a:ln>
            <a:noFill/>
          </a:ln>
        </p:spPr>
        <p:txBody>
          <a:bodyPr lIns="0" tIns="0" rIns="0" bIns="0" anchor="b" anchorCtr="0">
            <a:noAutofit/>
          </a:bodyPr>
          <a:lstStyle/>
          <a:p>
            <a:pPr marL="0" marR="0" lvl="0" indent="0" rtl="0">
              <a:spcBef>
                <a:spcPts val="0"/>
              </a:spcBef>
              <a:buClr>
                <a:srgbClr val="007FA3"/>
              </a:buClr>
              <a:buSzPct val="25000"/>
              <a:buFont typeface="Arial"/>
              <a:buNone/>
            </a:pPr>
            <a:r>
              <a:rPr lang="en-US" sz="3000" i="0" u="none" strike="noStrike" cap="none" dirty="0">
                <a:solidFill>
                  <a:schemeClr val="dk1"/>
                </a:solidFill>
                <a:ea typeface="Arial"/>
                <a:cs typeface="Arial"/>
                <a:sym typeface="Arial"/>
              </a:rPr>
              <a:t>Chapter 7, Sections 7.2 and 7.3</a:t>
            </a:r>
          </a:p>
        </p:txBody>
      </p:sp>
      <p:sp>
        <p:nvSpPr>
          <p:cNvPr id="199" name="Text Placeholder 4"/>
          <p:cNvSpPr txBox="1">
            <a:spLocks noGrp="1"/>
          </p:cNvSpPr>
          <p:nvPr>
            <p:ph type="body" idx="3"/>
          </p:nvPr>
        </p:nvSpPr>
        <p:spPr>
          <a:xfrm>
            <a:off x="5029200" y="3220278"/>
            <a:ext cx="3657600" cy="1182757"/>
          </a:xfrm>
          <a:prstGeom prst="rect">
            <a:avLst/>
          </a:prstGeom>
          <a:noFill/>
          <a:ln>
            <a:noFill/>
          </a:ln>
        </p:spPr>
        <p:txBody>
          <a:bodyPr lIns="0" tIns="0" rIns="0" bIns="0" anchor="t" anchorCtr="0">
            <a:noAutofit/>
          </a:bodyPr>
          <a:lstStyle/>
          <a:p>
            <a:pPr lvl="0">
              <a:buSzPct val="25000"/>
            </a:pPr>
            <a:r>
              <a:rPr lang="en-US" dirty="0"/>
              <a:t>Arrays</a:t>
            </a:r>
          </a:p>
        </p:txBody>
      </p:sp>
      <p:pic>
        <p:nvPicPr>
          <p:cNvPr id="8" name="Picture 5" descr="Front Cover: Building Java Programs Fourth Edition by Reges and Stepp."/>
          <p:cNvPicPr preferRelativeResize="0"/>
          <p:nvPr/>
        </p:nvPicPr>
        <p:blipFill>
          <a:blip r:embed="rId3">
            <a:extLst>
              <a:ext uri="{28A0092B-C50C-407E-A947-70E740481C1C}">
                <a14:useLocalDpi xmlns:a14="http://schemas.microsoft.com/office/drawing/2010/main" val="0"/>
              </a:ext>
            </a:extLst>
          </a:blip>
          <a:stretch>
            <a:fillRect/>
          </a:stretch>
        </p:blipFill>
        <p:spPr>
          <a:xfrm>
            <a:off x="900308" y="1600200"/>
            <a:ext cx="3506490" cy="4578192"/>
          </a:xfrm>
          <a:prstGeom prst="rect">
            <a:avLst/>
          </a:prstGeom>
        </p:spPr>
      </p:pic>
      <p:sp>
        <p:nvSpPr>
          <p:cNvPr id="2" name="Text Placeholder 6"/>
          <p:cNvSpPr>
            <a:spLocks noGrp="1"/>
          </p:cNvSpPr>
          <p:nvPr>
            <p:ph type="body" sz="quarter" idx="13"/>
          </p:nvPr>
        </p:nvSpPr>
        <p:spPr>
          <a:xfrm>
            <a:off x="1968500" y="6383338"/>
            <a:ext cx="6796088" cy="223837"/>
          </a:xfrm>
        </p:spPr>
        <p:txBody>
          <a:bodyPr/>
          <a:lstStyle/>
          <a:p>
            <a:pPr algn="r"/>
            <a:r>
              <a:rPr lang="en-US" altLang="en-US" sz="1200" dirty="0">
                <a:latin typeface="Verdana"/>
                <a:ea typeface="Verdana" panose="020B0604030504040204" pitchFamily="34" charset="0"/>
                <a:cs typeface="Verdana" panose="020B0604030504040204" pitchFamily="34" charset="0"/>
              </a:rPr>
              <a:t>Copyright © 2017, 2014, 2011 Pearson Education, Inc. All Rights Reserved</a:t>
            </a:r>
            <a:endParaRPr lang="en-US" sz="1200" dirty="0"/>
          </a:p>
        </p:txBody>
      </p:sp>
    </p:spTree>
    <p:extLst>
      <p:ext uri="{BB962C8B-B14F-4D97-AF65-F5344CB8AC3E}">
        <p14:creationId xmlns:p14="http://schemas.microsoft.com/office/powerpoint/2010/main" val="7985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xfrm>
            <a:off x="460375" y="0"/>
            <a:ext cx="8229600" cy="1097279"/>
          </a:xfrm>
          <a:solidFill>
            <a:srgbClr val="00B0F0"/>
          </a:solidFill>
        </p:spPr>
        <p:txBody>
          <a:bodyPr/>
          <a:lstStyle/>
          <a:p>
            <a:r>
              <a:rPr lang="en-US" sz="4400" dirty="0">
                <a:solidFill>
                  <a:schemeClr val="bg1"/>
                </a:solidFill>
              </a:rPr>
              <a:t>In-Class Assignment 2, Part 1</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sz="quarter" idx="13"/>
          </p:nvPr>
        </p:nvSpPr>
        <p:spPr>
          <a:xfrm>
            <a:off x="460375" y="1097280"/>
            <a:ext cx="8232775" cy="5289006"/>
          </a:xfrm>
        </p:spPr>
        <p:txBody>
          <a:bodyPr/>
          <a:lstStyle/>
          <a:p>
            <a:r>
              <a:rPr lang="en-US" sz="1600" dirty="0"/>
              <a:t>Create a project and class named </a:t>
            </a:r>
            <a:r>
              <a:rPr lang="en-US" sz="1600" b="1" dirty="0"/>
              <a:t>MoreArrays</a:t>
            </a:r>
            <a:r>
              <a:rPr lang="en-US" sz="1600" dirty="0"/>
              <a:t> in BlueJ.</a:t>
            </a:r>
          </a:p>
          <a:p>
            <a:r>
              <a:rPr lang="en-US" sz="1600" dirty="0"/>
              <a:t>In main(), declare an array of type String named </a:t>
            </a:r>
            <a:r>
              <a:rPr lang="en-US" sz="1600" b="1" dirty="0"/>
              <a:t>array4</a:t>
            </a:r>
            <a:r>
              <a:rPr lang="en-US" sz="1600" dirty="0"/>
              <a:t>, which should look like this:</a:t>
            </a:r>
          </a:p>
          <a:p>
            <a:pPr marL="0" indent="0">
              <a:buNone/>
            </a:pPr>
            <a:endParaRPr lang="en-US" sz="1600" dirty="0"/>
          </a:p>
          <a:p>
            <a:r>
              <a:rPr lang="en-US" sz="1600" dirty="0"/>
              <a:t>Create methods named </a:t>
            </a:r>
            <a:r>
              <a:rPr lang="en-US" sz="1600" b="1" dirty="0"/>
              <a:t>count</a:t>
            </a:r>
            <a:r>
              <a:rPr lang="en-US" sz="1600" dirty="0"/>
              <a:t>, </a:t>
            </a:r>
            <a:r>
              <a:rPr lang="en-US" sz="1600" b="1" dirty="0"/>
              <a:t>indexOf</a:t>
            </a:r>
            <a:r>
              <a:rPr lang="en-US" sz="1600" dirty="0"/>
              <a:t> and </a:t>
            </a:r>
            <a:r>
              <a:rPr lang="en-US" sz="1600" b="1" dirty="0"/>
              <a:t>replaceAll</a:t>
            </a:r>
            <a:r>
              <a:rPr lang="en-US" sz="1600" dirty="0"/>
              <a:t> just like the ones in the examples, except the ones you make need to handle arrays of type String.</a:t>
            </a:r>
          </a:p>
          <a:p>
            <a:pPr lvl="1"/>
            <a:r>
              <a:rPr lang="en-US" sz="1600" dirty="0"/>
              <a:t>This means you will have to use the </a:t>
            </a:r>
            <a:r>
              <a:rPr lang="en-US" sz="1600" b="1" dirty="0"/>
              <a:t>equals()</a:t>
            </a:r>
            <a:r>
              <a:rPr lang="en-US" sz="1600" dirty="0"/>
              <a:t> method for Strings.</a:t>
            </a:r>
          </a:p>
          <a:p>
            <a:r>
              <a:rPr lang="en-US" sz="1600" dirty="0"/>
              <a:t>In the main program, do the following:</a:t>
            </a:r>
          </a:p>
          <a:p>
            <a:pPr lvl="1"/>
            <a:r>
              <a:rPr lang="en-US" sz="1600" dirty="0"/>
              <a:t>Use the Array.toString method to display array4.</a:t>
            </a:r>
          </a:p>
          <a:p>
            <a:pPr lvl="1"/>
            <a:r>
              <a:rPr lang="en-US" sz="1600" dirty="0"/>
              <a:t>Use the count method to display the number of times the word “hockey” appears in the array</a:t>
            </a:r>
          </a:p>
          <a:p>
            <a:pPr lvl="1"/>
            <a:r>
              <a:rPr lang="en-US" sz="1600" dirty="0"/>
              <a:t>Use the indexOf method to display the index of the first occurrence of the word “rubgy”.</a:t>
            </a:r>
          </a:p>
          <a:p>
            <a:pPr lvl="1"/>
            <a:r>
              <a:rPr lang="en-US" sz="1600" dirty="0"/>
              <a:t>Use the replaceAll method to replace all occurrences of the word “football” with the word “tennis”.</a:t>
            </a:r>
          </a:p>
          <a:p>
            <a:pPr lvl="1"/>
            <a:r>
              <a:rPr lang="en-US" sz="1600" dirty="0"/>
              <a:t>Use the Array.toString method to display array4 again.</a:t>
            </a:r>
          </a:p>
        </p:txBody>
      </p:sp>
      <p:pic>
        <p:nvPicPr>
          <p:cNvPr id="4" name="Picture 3"/>
          <p:cNvPicPr>
            <a:picLocks noChangeAspect="1"/>
          </p:cNvPicPr>
          <p:nvPr/>
        </p:nvPicPr>
        <p:blipFill>
          <a:blip r:embed="rId2"/>
          <a:stretch>
            <a:fillRect/>
          </a:stretch>
        </p:blipFill>
        <p:spPr>
          <a:xfrm>
            <a:off x="109052" y="1949316"/>
            <a:ext cx="8932245" cy="447374"/>
          </a:xfrm>
          <a:prstGeom prst="rect">
            <a:avLst/>
          </a:prstGeom>
        </p:spPr>
      </p:pic>
    </p:spTree>
    <p:extLst>
      <p:ext uri="{BB962C8B-B14F-4D97-AF65-F5344CB8AC3E}">
        <p14:creationId xmlns:p14="http://schemas.microsoft.com/office/powerpoint/2010/main" val="7823979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Title 1"/>
          <p:cNvSpPr txBox="1">
            <a:spLocks noGrp="1"/>
          </p:cNvSpPr>
          <p:nvPr>
            <p:ph type="ctrTitle"/>
          </p:nvPr>
        </p:nvSpPr>
        <p:spPr>
          <a:xfrm>
            <a:off x="685800" y="762000"/>
            <a:ext cx="7772400" cy="2838451"/>
          </a:xfrm>
          <a:prstGeom prst="rect">
            <a:avLst/>
          </a:prstGeom>
          <a:noFill/>
          <a:ln>
            <a:noFill/>
          </a:ln>
        </p:spPr>
        <p:txBody>
          <a:bodyPr lIns="0" tIns="0" rIns="0" bIns="0" anchor="b" anchorCtr="0">
            <a:noAutofit/>
          </a:bodyPr>
          <a:lstStyle/>
          <a:p>
            <a:pPr lvl="0">
              <a:buSzPct val="25000"/>
            </a:pPr>
            <a:r>
              <a:rPr lang="en-US" dirty="0"/>
              <a:t>Reversing an Array</a:t>
            </a:r>
            <a:endParaRPr lang="en-US" sz="3600" b="1" i="0" u="none" strike="noStrike" cap="none"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78858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Array Reversal Question</a:t>
            </a:r>
            <a:endParaRPr lang="en-US" dirty="0"/>
          </a:p>
        </p:txBody>
      </p:sp>
      <p:sp>
        <p:nvSpPr>
          <p:cNvPr id="4" name="Content Placeholder 3"/>
          <p:cNvSpPr>
            <a:spLocks noGrp="1"/>
          </p:cNvSpPr>
          <p:nvPr>
            <p:ph sz="quarter" idx="13"/>
          </p:nvPr>
        </p:nvSpPr>
        <p:spPr/>
        <p:txBody>
          <a:bodyPr/>
          <a:lstStyle/>
          <a:p>
            <a:r>
              <a:rPr lang="en-US" altLang="en-US" dirty="0"/>
              <a:t>Write code that reverses the elements of an array.</a:t>
            </a:r>
          </a:p>
          <a:p>
            <a:pPr lvl="1"/>
            <a:r>
              <a:rPr lang="en-US" altLang="en-US" dirty="0"/>
              <a:t>For example, if the array initially stores:</a:t>
            </a:r>
          </a:p>
          <a:p>
            <a:pPr lvl="1">
              <a:buFontTx/>
              <a:buNone/>
            </a:pPr>
            <a:r>
              <a:rPr lang="en-US" altLang="en-US" dirty="0"/>
              <a:t>	[11, 42, -5, 27, 0, 89]</a:t>
            </a:r>
          </a:p>
          <a:p>
            <a:pPr lvl="1"/>
            <a:r>
              <a:rPr lang="en-US" altLang="en-US" dirty="0"/>
              <a:t>Then after your reversal code, it should store:</a:t>
            </a:r>
          </a:p>
          <a:p>
            <a:pPr lvl="1">
              <a:buFontTx/>
              <a:buNone/>
            </a:pPr>
            <a:r>
              <a:rPr lang="en-US" altLang="en-US" dirty="0"/>
              <a:t>	[89, 0, 27, -5, 42, 11]</a:t>
            </a:r>
          </a:p>
          <a:p>
            <a:pPr lvl="2"/>
            <a:r>
              <a:rPr lang="en-US" altLang="en-US" dirty="0"/>
              <a:t>The code should work for an array of any size.</a:t>
            </a:r>
          </a:p>
          <a:p>
            <a:pPr lvl="2"/>
            <a:r>
              <a:rPr lang="en-US" altLang="en-US" dirty="0"/>
              <a:t>Hint: think about swapping various elements...</a:t>
            </a:r>
          </a:p>
        </p:txBody>
      </p:sp>
    </p:spTree>
    <p:extLst>
      <p:ext uri="{BB962C8B-B14F-4D97-AF65-F5344CB8AC3E}">
        <p14:creationId xmlns:p14="http://schemas.microsoft.com/office/powerpoint/2010/main" val="2941864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Algorithm Idea</a:t>
            </a:r>
            <a:endParaRPr lang="en-US" dirty="0"/>
          </a:p>
        </p:txBody>
      </p:sp>
      <p:sp>
        <p:nvSpPr>
          <p:cNvPr id="4" name="Content Placeholder 3"/>
          <p:cNvSpPr>
            <a:spLocks noGrp="1"/>
          </p:cNvSpPr>
          <p:nvPr>
            <p:ph sz="quarter" idx="13"/>
          </p:nvPr>
        </p:nvSpPr>
        <p:spPr>
          <a:xfrm>
            <a:off x="457200" y="1600200"/>
            <a:ext cx="8232775" cy="495301"/>
          </a:xfrm>
        </p:spPr>
        <p:txBody>
          <a:bodyPr/>
          <a:lstStyle/>
          <a:p>
            <a:r>
              <a:rPr lang="en-US" altLang="en-US" dirty="0"/>
              <a:t>Swap pairs of elements from the edges; work inwards:</a:t>
            </a:r>
          </a:p>
        </p:txBody>
      </p:sp>
      <p:pic>
        <p:nvPicPr>
          <p:cNvPr id="18" name="Picture 4" descr="Six element arrays illustrate the process of swapping pairs. Initially, the array with indexes 0 to 5 contain the following values from left to right: 11, 42, negative 5, 27, 0, and 89. The values in element 0, and 5 are swapped. Subsequently, values in element 1, and 4 and values in element 2, and 3 are swapped."/>
          <p:cNvPicPr>
            <a:picLocks noChangeAspect="1"/>
          </p:cNvPicPr>
          <p:nvPr/>
        </p:nvPicPr>
        <p:blipFill rotWithShape="1">
          <a:blip r:embed="rId2"/>
          <a:srcRect t="1898" b="2121"/>
          <a:stretch/>
        </p:blipFill>
        <p:spPr>
          <a:xfrm>
            <a:off x="2334444" y="2383051"/>
            <a:ext cx="4475111" cy="3818966"/>
          </a:xfrm>
          <a:prstGeom prst="rect">
            <a:avLst/>
          </a:prstGeom>
        </p:spPr>
      </p:pic>
    </p:spTree>
    <p:extLst>
      <p:ext uri="{BB962C8B-B14F-4D97-AF65-F5344CB8AC3E}">
        <p14:creationId xmlns:p14="http://schemas.microsoft.com/office/powerpoint/2010/main" val="3289185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Swapping Values</a:t>
            </a:r>
            <a:endParaRPr lang="en-US" dirty="0"/>
          </a:p>
        </p:txBody>
      </p:sp>
      <p:sp>
        <p:nvSpPr>
          <p:cNvPr id="4" name="Text Placeholder 3"/>
          <p:cNvSpPr>
            <a:spLocks noGrp="1"/>
          </p:cNvSpPr>
          <p:nvPr>
            <p:ph sz="quarter" idx="13"/>
          </p:nvPr>
        </p:nvSpPr>
        <p:spPr>
          <a:xfrm>
            <a:off x="457200" y="1600201"/>
            <a:ext cx="8232775" cy="477078"/>
          </a:xfrm>
        </p:spPr>
        <p:txBody>
          <a:bodyPr/>
          <a:lstStyle/>
          <a:p>
            <a:r>
              <a:rPr lang="en-US" altLang="en-US" dirty="0"/>
              <a:t>What is wrong with this code? What is its output?</a:t>
            </a:r>
          </a:p>
        </p:txBody>
      </p:sp>
      <p:pic>
        <p:nvPicPr>
          <p:cNvPr id="5" name="Picture 4" descr="Computer code has 8 lines. The lines read as follows. Line 1. public static void main left parenthesis String left bracket right bracket a r g s right parenthesis left brace. Line 2, indented once. i n t, a equals 7 semicolon. Line 3, indented once. i n t, b equals 35 semicolon. Line 4, indented once. Forward slash forward slash swap a with b question mark. Line 5, indented once. a equals b semicolon. Line 6, indented once. b equals a semicolon. Line 7, indented once. System period out period print l n left parenthesis a plus double quote double quote plus b right parenthesis semicolon."/>
          <p:cNvPicPr>
            <a:picLocks noChangeAspect="1"/>
          </p:cNvPicPr>
          <p:nvPr/>
        </p:nvPicPr>
        <p:blipFill>
          <a:blip r:embed="rId2"/>
          <a:stretch>
            <a:fillRect/>
          </a:stretch>
        </p:blipFill>
        <p:spPr>
          <a:xfrm>
            <a:off x="1840553" y="2276080"/>
            <a:ext cx="5462894" cy="2101113"/>
          </a:xfrm>
          <a:prstGeom prst="rect">
            <a:avLst/>
          </a:prstGeom>
        </p:spPr>
      </p:pic>
      <p:sp>
        <p:nvSpPr>
          <p:cNvPr id="7" name="Content Placeholder 5"/>
          <p:cNvSpPr>
            <a:spLocks noGrp="1"/>
          </p:cNvSpPr>
          <p:nvPr>
            <p:ph sz="quarter" idx="14"/>
          </p:nvPr>
        </p:nvSpPr>
        <p:spPr>
          <a:xfrm>
            <a:off x="665162" y="4624021"/>
            <a:ext cx="8232775" cy="524449"/>
          </a:xfrm>
        </p:spPr>
        <p:txBody>
          <a:bodyPr/>
          <a:lstStyle/>
          <a:p>
            <a:r>
              <a:rPr lang="en-US" altLang="en-US" dirty="0"/>
              <a:t>The red code should be replaced with:</a:t>
            </a:r>
          </a:p>
        </p:txBody>
      </p:sp>
      <p:pic>
        <p:nvPicPr>
          <p:cNvPr id="6" name="Picture 6" descr="Computer code has 3 lines. The lines read as follows. Line 1. i n t, t e m p equals a semicolon. Line 2. a equals b semicolon. Line 3. b equals t e m p semicolon."/>
          <p:cNvPicPr>
            <a:picLocks noChangeAspect="1"/>
          </p:cNvPicPr>
          <p:nvPr/>
        </p:nvPicPr>
        <p:blipFill rotWithShape="1">
          <a:blip r:embed="rId3"/>
          <a:srcRect t="8128" b="8577"/>
          <a:stretch/>
        </p:blipFill>
        <p:spPr>
          <a:xfrm>
            <a:off x="2792894" y="5388650"/>
            <a:ext cx="2369567" cy="892880"/>
          </a:xfrm>
          <a:prstGeom prst="rect">
            <a:avLst/>
          </a:prstGeom>
        </p:spPr>
      </p:pic>
    </p:spTree>
    <p:extLst>
      <p:ext uri="{BB962C8B-B14F-4D97-AF65-F5344CB8AC3E}">
        <p14:creationId xmlns:p14="http://schemas.microsoft.com/office/powerpoint/2010/main" val="2792862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A Swap Method?</a:t>
            </a:r>
            <a:endParaRPr lang="en-US"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quarter" idx="13"/>
          </p:nvPr>
        </p:nvSpPr>
        <p:spPr>
          <a:xfrm>
            <a:off x="457200" y="1600201"/>
            <a:ext cx="8232775" cy="506896"/>
          </a:xfrm>
        </p:spPr>
        <p:txBody>
          <a:bodyPr/>
          <a:lstStyle/>
          <a:p>
            <a:r>
              <a:rPr lang="en-US" altLang="en-US" dirty="0"/>
              <a:t>Does the following </a:t>
            </a:r>
            <a:r>
              <a:rPr lang="en-US" altLang="en-US" dirty="0">
                <a:latin typeface="Courier New" panose="02070309020205020404" pitchFamily="49" charset="0"/>
                <a:cs typeface="Courier New" panose="02070309020205020404" pitchFamily="49" charset="0"/>
              </a:rPr>
              <a:t>swap</a:t>
            </a:r>
            <a:r>
              <a:rPr lang="en-US" altLang="en-US" dirty="0"/>
              <a:t> method work? Why or why not?</a:t>
            </a:r>
          </a:p>
        </p:txBody>
      </p:sp>
      <p:pic>
        <p:nvPicPr>
          <p:cNvPr id="4" name="Picture 3" descr="Computer code has 12 lines. The lines read as follows. Line 1. public static void main left parenthesis String left bracket right bracket a r g s right parenthesis left brace. Line 2, indented once. i n t a equals 7 semicolon. Line 3, indented once. i n t b equals 35 semicolon. Line 4, indented once. forward slash forward slash swap a with b question mark. Line 5, indented once. swap left parenthesis a comma b right parenthesis semicolon. Line 6, indented once. System period out period print l n left parenthesis a plus double quote double quote plus b right parenthesis semicolon. Line 7. right brace. Line 8. public static void swap left parenthesis i n t a comma i n t b right parenthesis left brace. Line 9, indented once. i n t, t e m p equals a semicolon. Line 10, indented once. a equals b semicolon. Line 11, indented once. b equals t e m p semicolon. Line 12. right brace. "/>
          <p:cNvPicPr>
            <a:picLocks noChangeAspect="1"/>
          </p:cNvPicPr>
          <p:nvPr/>
        </p:nvPicPr>
        <p:blipFill>
          <a:blip r:embed="rId2"/>
          <a:stretch>
            <a:fillRect/>
          </a:stretch>
        </p:blipFill>
        <p:spPr>
          <a:xfrm>
            <a:off x="1476374" y="2300287"/>
            <a:ext cx="5857875" cy="3913061"/>
          </a:xfrm>
          <a:prstGeom prst="rect">
            <a:avLst/>
          </a:prstGeom>
        </p:spPr>
      </p:pic>
    </p:spTree>
    <p:extLst>
      <p:ext uri="{BB962C8B-B14F-4D97-AF65-F5344CB8AC3E}">
        <p14:creationId xmlns:p14="http://schemas.microsoft.com/office/powerpoint/2010/main" val="2214058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A Swap Method – for real this time…</a:t>
            </a:r>
            <a:endParaRPr lang="en-US"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quarter" idx="13"/>
          </p:nvPr>
        </p:nvSpPr>
        <p:spPr>
          <a:xfrm>
            <a:off x="457200" y="1600201"/>
            <a:ext cx="8232775" cy="506896"/>
          </a:xfrm>
        </p:spPr>
        <p:txBody>
          <a:bodyPr/>
          <a:lstStyle/>
          <a:p>
            <a:r>
              <a:rPr lang="en-US" altLang="en-US" dirty="0"/>
              <a:t>The previous method doesn’t work because we are using the primitive type of int for the parameters.</a:t>
            </a:r>
          </a:p>
          <a:p>
            <a:r>
              <a:rPr lang="en-US" altLang="en-US" dirty="0"/>
              <a:t>Those parameters will not keep the changed values once the method ends.</a:t>
            </a:r>
          </a:p>
          <a:p>
            <a:r>
              <a:rPr lang="en-US" altLang="en-US" dirty="0"/>
              <a:t>But…array parameters keep changed values when the method ends, so…</a:t>
            </a:r>
          </a:p>
        </p:txBody>
      </p:sp>
      <p:pic>
        <p:nvPicPr>
          <p:cNvPr id="3" name="Picture 2"/>
          <p:cNvPicPr>
            <a:picLocks noChangeAspect="1"/>
          </p:cNvPicPr>
          <p:nvPr/>
        </p:nvPicPr>
        <p:blipFill>
          <a:blip r:embed="rId2"/>
          <a:stretch>
            <a:fillRect/>
          </a:stretch>
        </p:blipFill>
        <p:spPr>
          <a:xfrm>
            <a:off x="930442" y="4335027"/>
            <a:ext cx="7274902" cy="1719264"/>
          </a:xfrm>
          <a:prstGeom prst="rect">
            <a:avLst/>
          </a:prstGeom>
        </p:spPr>
      </p:pic>
    </p:spTree>
    <p:extLst>
      <p:ext uri="{BB962C8B-B14F-4D97-AF65-F5344CB8AC3E}">
        <p14:creationId xmlns:p14="http://schemas.microsoft.com/office/powerpoint/2010/main" val="463726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622027"/>
          </a:xfrm>
        </p:spPr>
        <p:txBody>
          <a:bodyPr/>
          <a:lstStyle/>
          <a:p>
            <a:r>
              <a:rPr lang="en-US" dirty="0"/>
              <a:t>Calling the swap method</a:t>
            </a:r>
          </a:p>
        </p:txBody>
      </p:sp>
      <p:sp>
        <p:nvSpPr>
          <p:cNvPr id="3" name="Content Placeholder 2"/>
          <p:cNvSpPr>
            <a:spLocks noGrp="1"/>
          </p:cNvSpPr>
          <p:nvPr>
            <p:ph sz="quarter" idx="13"/>
          </p:nvPr>
        </p:nvSpPr>
        <p:spPr>
          <a:xfrm>
            <a:off x="454025" y="849430"/>
            <a:ext cx="8232775" cy="5329989"/>
          </a:xfrm>
        </p:spPr>
        <p:txBody>
          <a:bodyPr/>
          <a:lstStyle/>
          <a:p>
            <a:r>
              <a:rPr lang="en-US" sz="2000" dirty="0"/>
              <a:t>We need to figure out what integer parameters (indexes) to send to the swap method each time we call it.</a:t>
            </a:r>
          </a:p>
          <a:p>
            <a:r>
              <a:rPr lang="en-US" sz="2000" dirty="0"/>
              <a:t>First time</a:t>
            </a:r>
          </a:p>
          <a:p>
            <a:pPr lvl="1"/>
            <a:r>
              <a:rPr lang="en-US" sz="2000" dirty="0"/>
              <a:t>We send index </a:t>
            </a:r>
            <a:r>
              <a:rPr lang="en-US" sz="2000" b="1" dirty="0"/>
              <a:t>0(=</a:t>
            </a:r>
            <a:r>
              <a:rPr lang="en-US" sz="2000" b="1" dirty="0" err="1"/>
              <a:t>i</a:t>
            </a:r>
            <a:r>
              <a:rPr lang="en-US" sz="2000" b="1" dirty="0"/>
              <a:t>)</a:t>
            </a:r>
            <a:r>
              <a:rPr lang="en-US" sz="2000" dirty="0"/>
              <a:t> and index </a:t>
            </a:r>
            <a:r>
              <a:rPr lang="en-US" sz="2000" b="1" dirty="0" err="1"/>
              <a:t>list.length</a:t>
            </a:r>
            <a:r>
              <a:rPr lang="en-US" sz="2000" b="1" dirty="0"/>
              <a:t> – 1(=j)</a:t>
            </a:r>
          </a:p>
          <a:p>
            <a:pPr lvl="1"/>
            <a:r>
              <a:rPr lang="en-US" sz="2000" dirty="0"/>
              <a:t>1=0+1,so list.length-1=</a:t>
            </a:r>
            <a:r>
              <a:rPr lang="en-US" sz="2000" dirty="0" err="1"/>
              <a:t>list.length</a:t>
            </a:r>
            <a:r>
              <a:rPr lang="en-US" sz="2000" dirty="0"/>
              <a:t>-(0+1)=list.length-</a:t>
            </a:r>
            <a:r>
              <a:rPr lang="en-US" sz="2000" b="1" dirty="0"/>
              <a:t>0</a:t>
            </a:r>
            <a:r>
              <a:rPr lang="en-US" sz="2000" dirty="0"/>
              <a:t>-1</a:t>
            </a:r>
          </a:p>
          <a:p>
            <a:r>
              <a:rPr lang="en-US" sz="2000" dirty="0"/>
              <a:t>Second time</a:t>
            </a:r>
          </a:p>
          <a:p>
            <a:pPr lvl="1"/>
            <a:r>
              <a:rPr lang="en-US" sz="2000" dirty="0"/>
              <a:t>We send index </a:t>
            </a:r>
            <a:r>
              <a:rPr lang="en-US" sz="2000" b="1" dirty="0"/>
              <a:t>1(=</a:t>
            </a:r>
            <a:r>
              <a:rPr lang="en-US" sz="2000" b="1" dirty="0" err="1"/>
              <a:t>i</a:t>
            </a:r>
            <a:r>
              <a:rPr lang="en-US" sz="2000" b="1" dirty="0"/>
              <a:t>)</a:t>
            </a:r>
            <a:r>
              <a:rPr lang="en-US" sz="2000" dirty="0"/>
              <a:t> and index </a:t>
            </a:r>
            <a:r>
              <a:rPr lang="en-US" sz="2000" b="1" dirty="0" err="1"/>
              <a:t>list.length</a:t>
            </a:r>
            <a:r>
              <a:rPr lang="en-US" sz="2000" b="1" dirty="0"/>
              <a:t> – 2(=j)</a:t>
            </a:r>
          </a:p>
          <a:p>
            <a:pPr lvl="1"/>
            <a:r>
              <a:rPr lang="en-US" sz="2000" dirty="0"/>
              <a:t>2=1+1,so list.length-2=</a:t>
            </a:r>
            <a:r>
              <a:rPr lang="en-US" sz="2000" dirty="0" err="1"/>
              <a:t>list.length</a:t>
            </a:r>
            <a:r>
              <a:rPr lang="en-US" sz="2000" dirty="0"/>
              <a:t>-(1+1)=list.length-</a:t>
            </a:r>
            <a:r>
              <a:rPr lang="en-US" sz="2000" b="1" dirty="0"/>
              <a:t>1</a:t>
            </a:r>
            <a:r>
              <a:rPr lang="en-US" sz="2000" dirty="0"/>
              <a:t>-1</a:t>
            </a:r>
          </a:p>
          <a:p>
            <a:r>
              <a:rPr lang="en-US" sz="2000" dirty="0"/>
              <a:t>Third time</a:t>
            </a:r>
          </a:p>
          <a:p>
            <a:pPr lvl="1"/>
            <a:r>
              <a:rPr lang="en-US" sz="2000" dirty="0"/>
              <a:t>We send index </a:t>
            </a:r>
            <a:r>
              <a:rPr lang="en-US" sz="2000" b="1" dirty="0"/>
              <a:t>2(=</a:t>
            </a:r>
            <a:r>
              <a:rPr lang="en-US" sz="2000" b="1" dirty="0" err="1"/>
              <a:t>i</a:t>
            </a:r>
            <a:r>
              <a:rPr lang="en-US" sz="2000" b="1" dirty="0"/>
              <a:t>)</a:t>
            </a:r>
            <a:r>
              <a:rPr lang="en-US" sz="2000" dirty="0"/>
              <a:t> and index </a:t>
            </a:r>
            <a:r>
              <a:rPr lang="en-US" sz="2000" b="1" dirty="0" err="1"/>
              <a:t>list.length</a:t>
            </a:r>
            <a:r>
              <a:rPr lang="en-US" sz="2000" b="1" dirty="0"/>
              <a:t> – 3(=j)</a:t>
            </a:r>
          </a:p>
          <a:p>
            <a:pPr lvl="1"/>
            <a:r>
              <a:rPr lang="en-US" sz="2000" dirty="0"/>
              <a:t>3=2+1,so list.length-3=</a:t>
            </a:r>
            <a:r>
              <a:rPr lang="en-US" sz="2000" dirty="0" err="1"/>
              <a:t>list.length</a:t>
            </a:r>
            <a:r>
              <a:rPr lang="en-US" sz="2000" dirty="0"/>
              <a:t>-(2+1)=list.length-</a:t>
            </a:r>
            <a:r>
              <a:rPr lang="en-US" sz="2000" b="1" dirty="0"/>
              <a:t>2</a:t>
            </a:r>
            <a:r>
              <a:rPr lang="en-US" sz="2000" dirty="0"/>
              <a:t>-1</a:t>
            </a:r>
          </a:p>
          <a:p>
            <a:r>
              <a:rPr lang="en-US" sz="2000" dirty="0"/>
              <a:t>This means j = </a:t>
            </a:r>
            <a:r>
              <a:rPr lang="en-US" sz="2000" dirty="0" err="1"/>
              <a:t>list.length</a:t>
            </a:r>
            <a:r>
              <a:rPr lang="en-US" sz="2000" dirty="0"/>
              <a:t> – </a:t>
            </a:r>
            <a:r>
              <a:rPr lang="en-US" sz="2000" b="1" dirty="0" err="1"/>
              <a:t>i</a:t>
            </a:r>
            <a:r>
              <a:rPr lang="en-US" sz="2000" dirty="0"/>
              <a:t> - 1</a:t>
            </a:r>
          </a:p>
        </p:txBody>
      </p:sp>
    </p:spTree>
    <p:extLst>
      <p:ext uri="{BB962C8B-B14F-4D97-AF65-F5344CB8AC3E}">
        <p14:creationId xmlns:p14="http://schemas.microsoft.com/office/powerpoint/2010/main" val="50472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Flawed Algorithm</a:t>
            </a:r>
            <a:endParaRPr lang="en-US" dirty="0"/>
          </a:p>
        </p:txBody>
      </p:sp>
      <p:sp>
        <p:nvSpPr>
          <p:cNvPr id="4" name="Text Placeholder 3"/>
          <p:cNvSpPr>
            <a:spLocks noGrp="1"/>
          </p:cNvSpPr>
          <p:nvPr>
            <p:ph sz="quarter" idx="13"/>
          </p:nvPr>
        </p:nvSpPr>
        <p:spPr>
          <a:xfrm>
            <a:off x="457200" y="1600201"/>
            <a:ext cx="8232775" cy="490130"/>
          </a:xfrm>
        </p:spPr>
        <p:txBody>
          <a:bodyPr/>
          <a:lstStyle/>
          <a:p>
            <a:r>
              <a:rPr lang="en-US" altLang="en-US" dirty="0"/>
              <a:t>What’s wrong with this code?</a:t>
            </a:r>
          </a:p>
        </p:txBody>
      </p:sp>
      <p:pic>
        <p:nvPicPr>
          <p:cNvPr id="5" name="Picture 4" descr="Computer code has 7 lines. The lines read as follows. Line 1. i n t left bracket right bracket numbers equals left bracket 11 comma 42 comma negative 5 comma 27 comma 0 comma 89 right bracket semicolon. Line 2. forward slash forward slash reverse the array. Line 3. for left parenthesis i n t, i equals 0 semicolon i less than sign numbers period length semicolon i plus plus right parenthesis left brace. Line 4, indented once. i n t, t e m p equals numbers left bracket i right bracket semicolon. Line 5, indented once. numbers left bracket i right bracket equals numbers left bracket numbers period length negative 1 negative i right bracket semicolon. Line 6, indented once. numbers left bracket numbers period length negative 1 negative i right bracket equals t e m p semicolon. Line 7. right brace. "/>
          <p:cNvPicPr>
            <a:picLocks noChangeAspect="1"/>
          </p:cNvPicPr>
          <p:nvPr/>
        </p:nvPicPr>
        <p:blipFill rotWithShape="1">
          <a:blip r:embed="rId2"/>
          <a:srcRect t="-1" b="3783"/>
          <a:stretch/>
        </p:blipFill>
        <p:spPr>
          <a:xfrm>
            <a:off x="1061315" y="2220190"/>
            <a:ext cx="7018194" cy="1893778"/>
          </a:xfrm>
          <a:prstGeom prst="rect">
            <a:avLst/>
          </a:prstGeom>
        </p:spPr>
      </p:pic>
      <p:sp>
        <p:nvSpPr>
          <p:cNvPr id="7" name="Content Placeholder 6"/>
          <p:cNvSpPr>
            <a:spLocks noGrp="1"/>
          </p:cNvSpPr>
          <p:nvPr>
            <p:ph sz="quarter" idx="14"/>
          </p:nvPr>
        </p:nvSpPr>
        <p:spPr>
          <a:xfrm>
            <a:off x="454025" y="4169375"/>
            <a:ext cx="8232775" cy="784592"/>
          </a:xfrm>
        </p:spPr>
        <p:txBody>
          <a:bodyPr/>
          <a:lstStyle/>
          <a:p>
            <a:r>
              <a:rPr lang="en-US" altLang="en-US" dirty="0"/>
              <a:t>The loop goes too far and un-reverses the array!  Fixed version:</a:t>
            </a:r>
          </a:p>
        </p:txBody>
      </p:sp>
      <p:pic>
        <p:nvPicPr>
          <p:cNvPr id="6" name="Picture 7" descr="Computer code has 5 lines. The lines read as follows. Line 1. for left parenthesis i n t, i equals 0 semicolon i less than sign numbers period length forward slash 2 semicolon i plus plus right parenthesis left brace. Line 2, indented once. i n t, t e m p equals numbers left bracket i right bracket semicolon. Line 3, indented once. numbers left bracket i right bracket equals numbers left bracket numbers period length negative 1 negative i right bracket semicolon. Line 4, indented once. numbers left bracket numbers period length negative 1 negative i right bracket equals temp semicolon. Line 5. right brace. "/>
          <p:cNvPicPr>
            <a:picLocks noChangeAspect="1"/>
          </p:cNvPicPr>
          <p:nvPr/>
        </p:nvPicPr>
        <p:blipFill>
          <a:blip r:embed="rId3"/>
          <a:stretch>
            <a:fillRect/>
          </a:stretch>
        </p:blipFill>
        <p:spPr>
          <a:xfrm>
            <a:off x="1339056" y="5064781"/>
            <a:ext cx="6462712" cy="1223066"/>
          </a:xfrm>
          <a:prstGeom prst="rect">
            <a:avLst/>
          </a:prstGeom>
        </p:spPr>
      </p:pic>
    </p:spTree>
    <p:extLst>
      <p:ext uri="{BB962C8B-B14F-4D97-AF65-F5344CB8AC3E}">
        <p14:creationId xmlns:p14="http://schemas.microsoft.com/office/powerpoint/2010/main" val="3591658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xfrm>
            <a:off x="460375" y="0"/>
            <a:ext cx="8229600" cy="1097279"/>
          </a:xfrm>
          <a:solidFill>
            <a:srgbClr val="00B0F0"/>
          </a:solidFill>
        </p:spPr>
        <p:txBody>
          <a:bodyPr/>
          <a:lstStyle/>
          <a:p>
            <a:r>
              <a:rPr lang="en-US" sz="4400" dirty="0">
                <a:solidFill>
                  <a:schemeClr val="bg1"/>
                </a:solidFill>
              </a:rPr>
              <a:t>In-Class Assignment 2, Part 2</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sz="quarter" idx="13"/>
          </p:nvPr>
        </p:nvSpPr>
        <p:spPr>
          <a:xfrm>
            <a:off x="460375" y="1097280"/>
            <a:ext cx="8232775" cy="5289006"/>
          </a:xfrm>
        </p:spPr>
        <p:txBody>
          <a:bodyPr/>
          <a:lstStyle/>
          <a:p>
            <a:r>
              <a:rPr lang="en-US" dirty="0"/>
              <a:t>Modify the </a:t>
            </a:r>
            <a:r>
              <a:rPr lang="en-US" b="1" dirty="0" err="1"/>
              <a:t>ArrayStuff</a:t>
            </a:r>
            <a:r>
              <a:rPr lang="en-US" dirty="0"/>
              <a:t> class in </a:t>
            </a:r>
            <a:r>
              <a:rPr lang="en-US" dirty="0" err="1"/>
              <a:t>BluJ</a:t>
            </a:r>
            <a:r>
              <a:rPr lang="en-US" dirty="0"/>
              <a:t> as follows:</a:t>
            </a:r>
          </a:p>
          <a:p>
            <a:r>
              <a:rPr lang="en-US" dirty="0"/>
              <a:t>Create a swap method like the one shown earlier in this presentation.</a:t>
            </a:r>
          </a:p>
          <a:p>
            <a:r>
              <a:rPr lang="en-US" dirty="0"/>
              <a:t>In the main program, do the following:</a:t>
            </a:r>
          </a:p>
          <a:p>
            <a:pPr lvl="1"/>
            <a:r>
              <a:rPr lang="en-US" dirty="0"/>
              <a:t>Use a for loop to reverse array3. Call the swap method within the for loop.</a:t>
            </a:r>
          </a:p>
          <a:p>
            <a:pPr lvl="1"/>
            <a:r>
              <a:rPr lang="en-US" dirty="0"/>
              <a:t>Use the </a:t>
            </a:r>
            <a:r>
              <a:rPr lang="en-US" dirty="0" err="1"/>
              <a:t>Array.toString</a:t>
            </a:r>
            <a:r>
              <a:rPr lang="en-US" dirty="0"/>
              <a:t> method to display array3 after it has been reversed.</a:t>
            </a:r>
          </a:p>
        </p:txBody>
      </p:sp>
    </p:spTree>
    <p:extLst>
      <p:ext uri="{BB962C8B-B14F-4D97-AF65-F5344CB8AC3E}">
        <p14:creationId xmlns:p14="http://schemas.microsoft.com/office/powerpoint/2010/main" val="4130029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Title 1"/>
          <p:cNvSpPr txBox="1">
            <a:spLocks noGrp="1"/>
          </p:cNvSpPr>
          <p:nvPr>
            <p:ph type="ctrTitle"/>
          </p:nvPr>
        </p:nvSpPr>
        <p:spPr>
          <a:xfrm>
            <a:off x="685800" y="762000"/>
            <a:ext cx="7772400" cy="2838451"/>
          </a:xfrm>
          <a:prstGeom prst="rect">
            <a:avLst/>
          </a:prstGeom>
          <a:noFill/>
          <a:ln>
            <a:noFill/>
          </a:ln>
        </p:spPr>
        <p:txBody>
          <a:bodyPr lIns="0" tIns="0" rIns="0" bIns="0" anchor="b" anchorCtr="0">
            <a:noAutofit/>
          </a:bodyPr>
          <a:lstStyle/>
          <a:p>
            <a:pPr lvl="0">
              <a:buSzPct val="25000"/>
            </a:pPr>
            <a:r>
              <a:rPr lang="en-US" dirty="0"/>
              <a:t>Array-Traversal Algorithms</a:t>
            </a:r>
            <a:endParaRPr lang="en-US" sz="3600" b="1" i="0" u="none" strike="noStrike" cap="none"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20809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Reference Semantics</a:t>
            </a:r>
          </a:p>
        </p:txBody>
      </p:sp>
    </p:spTree>
    <p:extLst>
      <p:ext uri="{BB962C8B-B14F-4D97-AF65-F5344CB8AC3E}">
        <p14:creationId xmlns:p14="http://schemas.microsoft.com/office/powerpoint/2010/main" val="1906696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Value Semantics</a:t>
            </a:r>
            <a:endParaRPr lang="en-US" dirty="0"/>
          </a:p>
        </p:txBody>
      </p:sp>
      <p:sp>
        <p:nvSpPr>
          <p:cNvPr id="5" name="Content Placeholder 2"/>
          <p:cNvSpPr>
            <a:spLocks noGrp="1"/>
          </p:cNvSpPr>
          <p:nvPr>
            <p:ph sz="quarter" idx="13"/>
          </p:nvPr>
        </p:nvSpPr>
        <p:spPr>
          <a:xfrm>
            <a:off x="457200" y="1600200"/>
            <a:ext cx="8232775" cy="3160643"/>
          </a:xfrm>
        </p:spPr>
        <p:txBody>
          <a:bodyPr/>
          <a:lstStyle/>
          <a:p>
            <a:r>
              <a:rPr lang="en-US" altLang="en-US" b="1" dirty="0"/>
              <a:t>value semantics</a:t>
            </a:r>
            <a:r>
              <a:rPr lang="en-US" altLang="en-US" dirty="0"/>
              <a:t>: Behavior where values are copied when assigned, passed as parameters, or returned.</a:t>
            </a:r>
            <a:endParaRPr lang="en-US" altLang="en-US" sz="900" dirty="0"/>
          </a:p>
          <a:p>
            <a:pPr lvl="1"/>
            <a:r>
              <a:rPr lang="en-US" altLang="en-US" dirty="0"/>
              <a:t>All primitive types in Java use value semantics.</a:t>
            </a:r>
          </a:p>
          <a:p>
            <a:pPr lvl="1"/>
            <a:r>
              <a:rPr lang="en-US" altLang="en-US" dirty="0"/>
              <a:t>When one variable is assigned to another, its value is copied.</a:t>
            </a:r>
          </a:p>
          <a:p>
            <a:pPr lvl="1"/>
            <a:r>
              <a:rPr lang="en-US" altLang="en-US" dirty="0"/>
              <a:t>Modifying the value of one variable does not affect others.</a:t>
            </a:r>
          </a:p>
        </p:txBody>
      </p:sp>
      <p:pic>
        <p:nvPicPr>
          <p:cNvPr id="4" name="Picture 3" descr="Computer code has 4 lines. The lines read as follows. Line 1. i n t, x equals 5 semicolon. Line 2. i n t, y equals x semicolon forward slash forward slash x equals 5 comma y equals 5. Line 3. y equals 17 semicolon x equals 5 comma y equals 17. Line 4. x equals 8 semicolon forward slash forward slash x equals 8 comma y equals 17."/>
          <p:cNvPicPr>
            <a:picLocks noChangeAspect="1"/>
          </p:cNvPicPr>
          <p:nvPr/>
        </p:nvPicPr>
        <p:blipFill rotWithShape="1">
          <a:blip r:embed="rId2"/>
          <a:srcRect t="9193" b="15043"/>
          <a:stretch/>
        </p:blipFill>
        <p:spPr>
          <a:xfrm>
            <a:off x="1700212" y="4929809"/>
            <a:ext cx="5743575" cy="1351721"/>
          </a:xfrm>
          <a:prstGeom prst="rect">
            <a:avLst/>
          </a:prstGeom>
        </p:spPr>
      </p:pic>
    </p:spTree>
    <p:extLst>
      <p:ext uri="{BB962C8B-B14F-4D97-AF65-F5344CB8AC3E}">
        <p14:creationId xmlns:p14="http://schemas.microsoft.com/office/powerpoint/2010/main" val="4116222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Reference Semantics (Objects) </a:t>
            </a:r>
            <a:r>
              <a:rPr lang="en-US" altLang="en-US" sz="2000" b="0" dirty="0"/>
              <a:t>(1 of 2)</a:t>
            </a:r>
            <a:endParaRPr lang="en-US" sz="2000" b="0" dirty="0"/>
          </a:p>
        </p:txBody>
      </p:sp>
      <p:sp>
        <p:nvSpPr>
          <p:cNvPr id="11" name="Content Placeholder 10"/>
          <p:cNvSpPr>
            <a:spLocks noGrp="1"/>
          </p:cNvSpPr>
          <p:nvPr>
            <p:ph sz="quarter" idx="13"/>
          </p:nvPr>
        </p:nvSpPr>
        <p:spPr>
          <a:xfrm>
            <a:off x="457200" y="1600201"/>
            <a:ext cx="8232775" cy="2107096"/>
          </a:xfrm>
        </p:spPr>
        <p:txBody>
          <a:bodyPr/>
          <a:lstStyle/>
          <a:p>
            <a:r>
              <a:rPr lang="en-US" altLang="en-US" b="1" dirty="0"/>
              <a:t>reference semantics</a:t>
            </a:r>
            <a:r>
              <a:rPr lang="en-US" altLang="en-US" dirty="0"/>
              <a:t>: Behavior where variables actually store the address of an object in memory.</a:t>
            </a:r>
            <a:endParaRPr lang="en-US" altLang="en-US" sz="900" dirty="0"/>
          </a:p>
          <a:p>
            <a:pPr lvl="1"/>
            <a:r>
              <a:rPr lang="en-US" altLang="en-US" dirty="0"/>
              <a:t>When one variable is assigned to another, the object is not copied; both variables refer to the same object.</a:t>
            </a:r>
          </a:p>
          <a:p>
            <a:pPr lvl="1"/>
            <a:r>
              <a:rPr lang="en-US" altLang="en-US" dirty="0"/>
              <a:t>Modifying the value of one variable will affect others.</a:t>
            </a:r>
            <a:endParaRPr lang="en-US" altLang="en-US" sz="900" dirty="0">
              <a:latin typeface="Courier New" panose="02070309020205020404" pitchFamily="49" charset="0"/>
            </a:endParaRPr>
          </a:p>
        </p:txBody>
      </p:sp>
      <p:pic>
        <p:nvPicPr>
          <p:cNvPr id="4" name="Picture 3" descr="Computer code has 4 lines. The lines read as follows. Line 1. I n t left bracket right bracket a 1 equals left brace 4 comma 15 comma 8 right brace semicolon. Line 2. I n t left brace right brace a 2 equals a 1 semicolon forward slash forward slash refer to same array as a 1. Line 3. a 2 left bracket 0 right bracket equals 7 semicolon. Line 4. System period out period print l n left parenthesis Arrays period to String left parenthesis a 1 right parenthesis right parenthesis semicolon forward slash forward slash left bracket 7 comma 15 comma 8 right bracket."/>
          <p:cNvPicPr>
            <a:picLocks noChangeAspect="1"/>
          </p:cNvPicPr>
          <p:nvPr/>
        </p:nvPicPr>
        <p:blipFill>
          <a:blip r:embed="rId2"/>
          <a:stretch>
            <a:fillRect/>
          </a:stretch>
        </p:blipFill>
        <p:spPr>
          <a:xfrm>
            <a:off x="1000125" y="3918244"/>
            <a:ext cx="7143750" cy="1218059"/>
          </a:xfrm>
          <a:prstGeom prst="rect">
            <a:avLst/>
          </a:prstGeom>
        </p:spPr>
      </p:pic>
      <p:pic>
        <p:nvPicPr>
          <p:cNvPr id="5" name="Picture 4" descr="A three element array with indexes of 0, 1, and 2 contain the following values: 4, 15, and 8. Reference object, a 1 points to the array."/>
          <p:cNvPicPr>
            <a:picLocks noChangeAspect="1"/>
          </p:cNvPicPr>
          <p:nvPr/>
        </p:nvPicPr>
        <p:blipFill rotWithShape="1">
          <a:blip r:embed="rId3"/>
          <a:srcRect t="12509"/>
          <a:stretch/>
        </p:blipFill>
        <p:spPr>
          <a:xfrm>
            <a:off x="2543175" y="5347251"/>
            <a:ext cx="4457700" cy="966683"/>
          </a:xfrm>
          <a:prstGeom prst="rect">
            <a:avLst/>
          </a:prstGeom>
        </p:spPr>
      </p:pic>
    </p:spTree>
    <p:extLst>
      <p:ext uri="{BB962C8B-B14F-4D97-AF65-F5344CB8AC3E}">
        <p14:creationId xmlns:p14="http://schemas.microsoft.com/office/powerpoint/2010/main" val="1460697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Reference Semantics (Objects) </a:t>
            </a:r>
            <a:r>
              <a:rPr lang="en-US" altLang="en-US" sz="2000" b="0" dirty="0"/>
              <a:t>(2 of 2)</a:t>
            </a:r>
            <a:endParaRPr lang="en-US" sz="2000" b="0" dirty="0"/>
          </a:p>
        </p:txBody>
      </p:sp>
      <p:pic>
        <p:nvPicPr>
          <p:cNvPr id="3" name="Picture 2" descr="A three element array with indexes of 0, 1, and 2 contain the following values: 4, 15, and 8. Reference object, a 1 points to the array. Reference object, a 2 points to the array. A three element array with indexes of 0, 1, and 2 contain the following values: 7, 15, and 8.&#10;Reference object, a 1 points to the array. Reference object, a 2 points to the array.&#10;"/>
          <p:cNvPicPr>
            <a:picLocks noChangeAspect="1"/>
          </p:cNvPicPr>
          <p:nvPr/>
        </p:nvPicPr>
        <p:blipFill>
          <a:blip r:embed="rId2"/>
          <a:stretch>
            <a:fillRect/>
          </a:stretch>
        </p:blipFill>
        <p:spPr>
          <a:xfrm>
            <a:off x="1209675" y="2546488"/>
            <a:ext cx="6724650" cy="2838450"/>
          </a:xfrm>
          <a:prstGeom prst="rect">
            <a:avLst/>
          </a:prstGeom>
        </p:spPr>
      </p:pic>
    </p:spTree>
    <p:extLst>
      <p:ext uri="{BB962C8B-B14F-4D97-AF65-F5344CB8AC3E}">
        <p14:creationId xmlns:p14="http://schemas.microsoft.com/office/powerpoint/2010/main" val="3138154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Arrays Pass by Reference</a:t>
            </a:r>
            <a:endParaRPr lang="en-US" dirty="0"/>
          </a:p>
        </p:txBody>
      </p:sp>
      <p:sp>
        <p:nvSpPr>
          <p:cNvPr id="4" name="Text Placeholder 3"/>
          <p:cNvSpPr>
            <a:spLocks noGrp="1"/>
          </p:cNvSpPr>
          <p:nvPr>
            <p:ph sz="quarter" idx="13"/>
          </p:nvPr>
        </p:nvSpPr>
        <p:spPr>
          <a:xfrm>
            <a:off x="457200" y="1600200"/>
            <a:ext cx="8232775" cy="799677"/>
          </a:xfrm>
        </p:spPr>
        <p:txBody>
          <a:bodyPr/>
          <a:lstStyle/>
          <a:p>
            <a:r>
              <a:rPr lang="en-US" altLang="en-US" sz="2000" dirty="0"/>
              <a:t>Arrays are passed as parameters by </a:t>
            </a:r>
            <a:r>
              <a:rPr lang="en-US" altLang="en-US" sz="2000" b="1" dirty="0"/>
              <a:t>reference</a:t>
            </a:r>
            <a:r>
              <a:rPr lang="en-US" altLang="en-US" sz="2000" i="1" dirty="0"/>
              <a:t>.</a:t>
            </a:r>
          </a:p>
          <a:p>
            <a:pPr marL="740664" lvl="1"/>
            <a:r>
              <a:rPr lang="en-US" altLang="en-US" sz="2000" dirty="0"/>
              <a:t>Changes made in the method are also seen by the caller</a:t>
            </a:r>
            <a:endParaRPr lang="en-US" sz="2000" dirty="0"/>
          </a:p>
        </p:txBody>
      </p:sp>
      <p:pic>
        <p:nvPicPr>
          <p:cNvPr id="5" name="Picture 4" descr="Computer code has 10 lines. The lines read as follows. Line 1. public static void main left parenthesis String left bracket right bracket a r g s right parenthesis left brace. Line 2, indented once. i n t left bracket right bracket i q equals left brace 126 comma 167 comma 95 right brace semicolon. Line 3, indented once. increase left parenthesis i q right parenthesis semicolon. Line 4, indented once. System period out period print l n left parenthesis Arrays period to String left parenthesis i q right parenthesis right parenthesis semicolon. Line 5. right brace. Line 6. public static void increase left parenthesis i n t left bracket right bracket a right parenthesis left brace. Line 7, indented once. for left parenthesis i n t, i equals 0 semicolon i less than sign a period length semicolon i plus plus right parenthesis left brace. Line 8, indented twice. a left bracket i right bracket equals a left bracket i right bracket asterisk 2 semicolon. Line 9, indented once. right brace. Line 10. Right brace. "/>
          <p:cNvPicPr>
            <a:picLocks noChangeAspect="1"/>
          </p:cNvPicPr>
          <p:nvPr/>
        </p:nvPicPr>
        <p:blipFill>
          <a:blip r:embed="rId2"/>
          <a:stretch>
            <a:fillRect/>
          </a:stretch>
        </p:blipFill>
        <p:spPr>
          <a:xfrm>
            <a:off x="1400175" y="2562227"/>
            <a:ext cx="5236368" cy="1970884"/>
          </a:xfrm>
          <a:prstGeom prst="rect">
            <a:avLst/>
          </a:prstGeom>
        </p:spPr>
      </p:pic>
      <p:sp>
        <p:nvSpPr>
          <p:cNvPr id="6" name="Content Placeholder 5"/>
          <p:cNvSpPr>
            <a:spLocks noGrp="1"/>
          </p:cNvSpPr>
          <p:nvPr>
            <p:ph sz="quarter" idx="14"/>
          </p:nvPr>
        </p:nvSpPr>
        <p:spPr>
          <a:xfrm>
            <a:off x="457200" y="4695461"/>
            <a:ext cx="2842591" cy="765646"/>
          </a:xfrm>
        </p:spPr>
        <p:txBody>
          <a:bodyPr/>
          <a:lstStyle/>
          <a:p>
            <a:pPr marL="740664" lvl="1">
              <a:lnSpc>
                <a:spcPct val="80000"/>
              </a:lnSpc>
            </a:pPr>
            <a:r>
              <a:rPr lang="en-US" altLang="en-US" sz="2000" dirty="0">
                <a:solidFill>
                  <a:srgbClr val="000000"/>
                </a:solidFill>
              </a:rPr>
              <a:t>Output:</a:t>
            </a:r>
          </a:p>
          <a:p>
            <a:pPr marL="393700" lvl="1" indent="0">
              <a:lnSpc>
                <a:spcPct val="80000"/>
              </a:lnSpc>
              <a:buNone/>
            </a:pPr>
            <a:r>
              <a:rPr lang="en-US" altLang="en-US" sz="2000" dirty="0">
                <a:solidFill>
                  <a:srgbClr val="000000"/>
                </a:solidFill>
              </a:rPr>
              <a:t>[252, 334, 190]</a:t>
            </a:r>
          </a:p>
        </p:txBody>
      </p:sp>
      <p:pic>
        <p:nvPicPr>
          <p:cNvPr id="33" name="Picture 6" descr="Two arrays with indexes 0, 1, and 2 contain the following values. First array: 126, 167, and 95. Reference object, a points to the array and reference object, i q points to the value, 167. Second array: 252, 334, and 190. Reference object, a points to the array and reference object, i q points to the value, 334."/>
          <p:cNvPicPr>
            <a:picLocks noChangeAspect="1"/>
          </p:cNvPicPr>
          <p:nvPr/>
        </p:nvPicPr>
        <p:blipFill>
          <a:blip r:embed="rId3"/>
          <a:stretch>
            <a:fillRect/>
          </a:stretch>
        </p:blipFill>
        <p:spPr>
          <a:xfrm>
            <a:off x="3479327" y="5078284"/>
            <a:ext cx="5207473" cy="1319414"/>
          </a:xfrm>
          <a:prstGeom prst="rect">
            <a:avLst/>
          </a:prstGeom>
        </p:spPr>
      </p:pic>
    </p:spTree>
    <p:extLst>
      <p:ext uri="{BB962C8B-B14F-4D97-AF65-F5344CB8AC3E}">
        <p14:creationId xmlns:p14="http://schemas.microsoft.com/office/powerpoint/2010/main" val="2228808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xfrm>
            <a:off x="460375" y="0"/>
            <a:ext cx="8229600" cy="1097279"/>
          </a:xfrm>
          <a:solidFill>
            <a:srgbClr val="00B0F0"/>
          </a:solidFill>
        </p:spPr>
        <p:txBody>
          <a:bodyPr/>
          <a:lstStyle/>
          <a:p>
            <a:r>
              <a:rPr lang="en-US" sz="4400" dirty="0">
                <a:solidFill>
                  <a:schemeClr val="bg1"/>
                </a:solidFill>
              </a:rPr>
              <a:t>In-Class Assignment 2, Part 3</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sz="quarter" idx="13"/>
          </p:nvPr>
        </p:nvSpPr>
        <p:spPr>
          <a:xfrm>
            <a:off x="460375" y="1097280"/>
            <a:ext cx="8232775" cy="5157606"/>
          </a:xfrm>
        </p:spPr>
        <p:txBody>
          <a:bodyPr/>
          <a:lstStyle/>
          <a:p>
            <a:r>
              <a:rPr lang="en-US" sz="1600"/>
              <a:t>Add </a:t>
            </a:r>
            <a:r>
              <a:rPr lang="en-US" sz="1600" dirty="0"/>
              <a:t>code to the MoreArrays project as :</a:t>
            </a:r>
          </a:p>
          <a:p>
            <a:pPr lvl="1"/>
            <a:r>
              <a:rPr lang="en-US" sz="1600" dirty="0"/>
              <a:t>Create two integer arrays named a1 and a2. Initialize them as follows:</a:t>
            </a:r>
          </a:p>
          <a:p>
            <a:pPr lvl="2"/>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a1 = {10, 22, 15, 33, 25, 41, 38};</a:t>
            </a:r>
          </a:p>
          <a:p>
            <a:pPr lvl="2"/>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a2 = {51, 98, 47, 29, 62, 76, 81};</a:t>
            </a:r>
          </a:p>
          <a:p>
            <a:pPr lvl="1"/>
            <a:r>
              <a:rPr lang="en-US" sz="1600" dirty="0"/>
              <a:t>Declare another integer array named a3 and set it equal to a1.</a:t>
            </a:r>
          </a:p>
          <a:p>
            <a:pPr lvl="1"/>
            <a:r>
              <a:rPr lang="en-US" sz="1600" dirty="0"/>
              <a:t>Declare another integer array named a4 and set it equal to a2.</a:t>
            </a:r>
          </a:p>
          <a:p>
            <a:pPr lvl="1"/>
            <a:r>
              <a:rPr lang="en-US" sz="1600" dirty="0"/>
              <a:t>Use </a:t>
            </a:r>
            <a:r>
              <a:rPr lang="en-US" sz="1600" dirty="0" err="1"/>
              <a:t>Arrays.toString</a:t>
            </a:r>
            <a:r>
              <a:rPr lang="en-US" sz="1600" dirty="0"/>
              <a:t> to print all 4 arrays, one at a time.</a:t>
            </a:r>
          </a:p>
          <a:p>
            <a:pPr lvl="1"/>
            <a:r>
              <a:rPr lang="en-US" sz="1600" dirty="0"/>
              <a:t>Create a void method called </a:t>
            </a:r>
            <a:r>
              <a:rPr lang="en-US" sz="1600" b="1" dirty="0"/>
              <a:t>decrease</a:t>
            </a:r>
            <a:r>
              <a:rPr lang="en-US" sz="1600" dirty="0"/>
              <a:t> that accepts an integer array as a parameter and uses a for loop to decrease each element of the array by 15.</a:t>
            </a:r>
          </a:p>
          <a:p>
            <a:pPr lvl="1"/>
            <a:r>
              <a:rPr lang="en-US" sz="1600" dirty="0"/>
              <a:t>Call the decrease method and pass a1 as a parameter.</a:t>
            </a:r>
          </a:p>
          <a:p>
            <a:pPr lvl="1"/>
            <a:r>
              <a:rPr lang="en-US" sz="1600" dirty="0"/>
              <a:t>Create a void method called </a:t>
            </a:r>
            <a:r>
              <a:rPr lang="en-US" sz="1600" b="1" dirty="0"/>
              <a:t>increase</a:t>
            </a:r>
            <a:r>
              <a:rPr lang="en-US" sz="1600" dirty="0"/>
              <a:t> that accepts an integer array as a parameter and uses a for loop to increase each element of the array by 15.</a:t>
            </a:r>
          </a:p>
          <a:p>
            <a:pPr lvl="1"/>
            <a:r>
              <a:rPr lang="en-US" sz="1600" dirty="0"/>
              <a:t>Call the decrease method and pass a2 as a parameter.</a:t>
            </a:r>
          </a:p>
          <a:p>
            <a:pPr lvl="1"/>
            <a:r>
              <a:rPr lang="en-US" sz="1600" dirty="0"/>
              <a:t>Use </a:t>
            </a:r>
            <a:r>
              <a:rPr lang="en-US" sz="1600" dirty="0" err="1"/>
              <a:t>Arrays.toString</a:t>
            </a:r>
            <a:r>
              <a:rPr lang="en-US" sz="1600" dirty="0"/>
              <a:t> to print all 4 arrays, one at a time.</a:t>
            </a:r>
          </a:p>
        </p:txBody>
      </p:sp>
    </p:spTree>
    <p:extLst>
      <p:ext uri="{BB962C8B-B14F-4D97-AF65-F5344CB8AC3E}">
        <p14:creationId xmlns:p14="http://schemas.microsoft.com/office/powerpoint/2010/main" val="2254781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extLst>
      <p:ext uri="{BB962C8B-B14F-4D97-AF65-F5344CB8AC3E}">
        <p14:creationId xmlns:p14="http://schemas.microsoft.com/office/powerpoint/2010/main" val="3752895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Searching for a value in an array</a:t>
            </a:r>
          </a:p>
        </p:txBody>
      </p:sp>
      <p:sp>
        <p:nvSpPr>
          <p:cNvPr id="3" name="Text Placeholder 2"/>
          <p:cNvSpPr>
            <a:spLocks noGrp="1"/>
          </p:cNvSpPr>
          <p:nvPr>
            <p:ph type="body" idx="1"/>
          </p:nvPr>
        </p:nvSpPr>
        <p:spPr/>
        <p:txBody>
          <a:bodyPr/>
          <a:lstStyle/>
          <a:p>
            <a:pPr indent="-256032"/>
            <a:r>
              <a:rPr lang="en-US" altLang="en-US" sz="2000" dirty="0">
                <a:solidFill>
                  <a:schemeClr val="tx1"/>
                </a:solidFill>
              </a:rPr>
              <a:t>Suppose you want to find out how many times a certain value appears in an integer array.</a:t>
            </a:r>
          </a:p>
          <a:p>
            <a:pPr indent="-256032"/>
            <a:r>
              <a:rPr lang="en-US" altLang="en-US" sz="2000" dirty="0">
                <a:solidFill>
                  <a:schemeClr val="tx1"/>
                </a:solidFill>
              </a:rPr>
              <a:t>Call the array </a:t>
            </a:r>
            <a:r>
              <a:rPr lang="en-US" altLang="en-US" sz="2000" b="1" dirty="0">
                <a:solidFill>
                  <a:schemeClr val="tx1"/>
                </a:solidFill>
              </a:rPr>
              <a:t>list</a:t>
            </a:r>
            <a:r>
              <a:rPr lang="en-US" altLang="en-US" sz="2000" dirty="0">
                <a:solidFill>
                  <a:schemeClr val="tx1"/>
                </a:solidFill>
              </a:rPr>
              <a:t> and call the value </a:t>
            </a:r>
            <a:r>
              <a:rPr lang="en-US" altLang="en-US" sz="2000" b="1" dirty="0">
                <a:solidFill>
                  <a:schemeClr val="tx1"/>
                </a:solidFill>
              </a:rPr>
              <a:t>target</a:t>
            </a:r>
            <a:r>
              <a:rPr lang="en-US" altLang="en-US" sz="2000" dirty="0">
                <a:solidFill>
                  <a:schemeClr val="tx1"/>
                </a:solidFill>
              </a:rPr>
              <a:t>.</a:t>
            </a:r>
          </a:p>
          <a:p>
            <a:pPr indent="-256032"/>
            <a:r>
              <a:rPr lang="en-US" altLang="en-US" sz="2000" dirty="0">
                <a:solidFill>
                  <a:schemeClr val="tx1"/>
                </a:solidFill>
              </a:rPr>
              <a:t>How do we do this?</a:t>
            </a:r>
          </a:p>
          <a:p>
            <a:pPr lvl="1" indent="-256032"/>
            <a:r>
              <a:rPr lang="en-US" altLang="en-US" sz="2000" dirty="0">
                <a:solidFill>
                  <a:schemeClr val="tx1"/>
                </a:solidFill>
              </a:rPr>
              <a:t>Check each value in the array to see if it matches the target value.</a:t>
            </a:r>
          </a:p>
          <a:p>
            <a:pPr lvl="1" indent="-256032"/>
            <a:r>
              <a:rPr lang="en-US" altLang="en-US" sz="2000" dirty="0">
                <a:solidFill>
                  <a:schemeClr val="tx1"/>
                </a:solidFill>
              </a:rPr>
              <a:t>If it does, increase the count by 1.</a:t>
            </a:r>
          </a:p>
          <a:p>
            <a:pPr lvl="1" indent="-256032"/>
            <a:r>
              <a:rPr lang="en-US" altLang="en-US" sz="2000" dirty="0">
                <a:solidFill>
                  <a:schemeClr val="tx1"/>
                </a:solidFill>
              </a:rPr>
              <a:t>Do this for each element of the array.</a:t>
            </a:r>
          </a:p>
          <a:p>
            <a:pPr indent="-256032"/>
            <a:r>
              <a:rPr lang="en-US" altLang="en-US" sz="2000" dirty="0">
                <a:solidFill>
                  <a:schemeClr val="tx1"/>
                </a:solidFill>
              </a:rPr>
              <a:t>This means we’re going to need to have a counter variable and use a loop (for or for-each) to traverse the array.</a:t>
            </a:r>
          </a:p>
        </p:txBody>
      </p:sp>
    </p:spTree>
    <p:extLst>
      <p:ext uri="{BB962C8B-B14F-4D97-AF65-F5344CB8AC3E}">
        <p14:creationId xmlns:p14="http://schemas.microsoft.com/office/powerpoint/2010/main" val="1331999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133" y="215371"/>
            <a:ext cx="8787865" cy="1097279"/>
          </a:xfrm>
        </p:spPr>
        <p:txBody>
          <a:bodyPr/>
          <a:lstStyle/>
          <a:p>
            <a:r>
              <a:rPr lang="en-US" dirty="0"/>
              <a:t>Code for searching for appearances of a value</a:t>
            </a:r>
          </a:p>
        </p:txBody>
      </p:sp>
      <p:pic>
        <p:nvPicPr>
          <p:cNvPr id="4" name="Content Placeholder 3"/>
          <p:cNvPicPr>
            <a:picLocks noGrp="1" noChangeAspect="1"/>
          </p:cNvPicPr>
          <p:nvPr>
            <p:ph sz="quarter" idx="13"/>
          </p:nvPr>
        </p:nvPicPr>
        <p:blipFill>
          <a:blip r:embed="rId2"/>
          <a:stretch>
            <a:fillRect/>
          </a:stretch>
        </p:blipFill>
        <p:spPr>
          <a:xfrm>
            <a:off x="685633" y="1382068"/>
            <a:ext cx="7488100" cy="3584567"/>
          </a:xfrm>
          <a:prstGeom prst="rect">
            <a:avLst/>
          </a:prstGeom>
        </p:spPr>
      </p:pic>
    </p:spTree>
    <p:extLst>
      <p:ext uri="{BB962C8B-B14F-4D97-AF65-F5344CB8AC3E}">
        <p14:creationId xmlns:p14="http://schemas.microsoft.com/office/powerpoint/2010/main" val="1820091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259" y="215371"/>
            <a:ext cx="8710863" cy="1097279"/>
          </a:xfrm>
        </p:spPr>
        <p:txBody>
          <a:bodyPr/>
          <a:lstStyle/>
          <a:p>
            <a:r>
              <a:rPr lang="en-US" dirty="0"/>
              <a:t>Searching for location of a value in an array</a:t>
            </a:r>
          </a:p>
        </p:txBody>
      </p:sp>
      <p:sp>
        <p:nvSpPr>
          <p:cNvPr id="3" name="Text Placeholder 2"/>
          <p:cNvSpPr>
            <a:spLocks noGrp="1"/>
          </p:cNvSpPr>
          <p:nvPr>
            <p:ph type="body" idx="1"/>
          </p:nvPr>
        </p:nvSpPr>
        <p:spPr/>
        <p:txBody>
          <a:bodyPr/>
          <a:lstStyle/>
          <a:p>
            <a:pPr indent="-256032"/>
            <a:r>
              <a:rPr lang="en-US" altLang="en-US" sz="2000" dirty="0">
                <a:solidFill>
                  <a:schemeClr val="tx1"/>
                </a:solidFill>
              </a:rPr>
              <a:t>Suppose you want to find the location (index) of the first appearance of a certain value that appears in an integer array.</a:t>
            </a:r>
          </a:p>
          <a:p>
            <a:pPr indent="-256032"/>
            <a:r>
              <a:rPr lang="en-US" altLang="en-US" sz="2000" dirty="0">
                <a:solidFill>
                  <a:schemeClr val="tx1"/>
                </a:solidFill>
              </a:rPr>
              <a:t>Call the array </a:t>
            </a:r>
            <a:r>
              <a:rPr lang="en-US" altLang="en-US" sz="2000" b="1" dirty="0">
                <a:solidFill>
                  <a:schemeClr val="tx1"/>
                </a:solidFill>
              </a:rPr>
              <a:t>list </a:t>
            </a:r>
            <a:r>
              <a:rPr lang="en-US" altLang="en-US" sz="2000" dirty="0">
                <a:solidFill>
                  <a:schemeClr val="tx1"/>
                </a:solidFill>
              </a:rPr>
              <a:t>and call the value </a:t>
            </a:r>
            <a:r>
              <a:rPr lang="en-US" altLang="en-US" sz="2000" b="1" dirty="0">
                <a:solidFill>
                  <a:schemeClr val="tx1"/>
                </a:solidFill>
              </a:rPr>
              <a:t>target</a:t>
            </a:r>
            <a:r>
              <a:rPr lang="en-US" altLang="en-US" sz="2000" dirty="0">
                <a:solidFill>
                  <a:schemeClr val="tx1"/>
                </a:solidFill>
              </a:rPr>
              <a:t>.</a:t>
            </a:r>
          </a:p>
          <a:p>
            <a:pPr indent="-256032"/>
            <a:r>
              <a:rPr lang="en-US" altLang="en-US" sz="2000" dirty="0">
                <a:solidFill>
                  <a:schemeClr val="tx1"/>
                </a:solidFill>
              </a:rPr>
              <a:t>How do we do this?</a:t>
            </a:r>
          </a:p>
          <a:p>
            <a:pPr lvl="1" indent="-256032"/>
            <a:r>
              <a:rPr lang="en-US" altLang="en-US" sz="2000" dirty="0">
                <a:solidFill>
                  <a:schemeClr val="tx1"/>
                </a:solidFill>
              </a:rPr>
              <a:t>Check each element in the array to see if it matches the target value.</a:t>
            </a:r>
          </a:p>
          <a:p>
            <a:pPr lvl="1" indent="-256032"/>
            <a:r>
              <a:rPr lang="en-US" altLang="en-US" sz="2000" dirty="0">
                <a:solidFill>
                  <a:schemeClr val="tx1"/>
                </a:solidFill>
              </a:rPr>
              <a:t>If it does, save the index of that element.</a:t>
            </a:r>
          </a:p>
          <a:p>
            <a:pPr lvl="1" indent="-256032"/>
            <a:r>
              <a:rPr lang="en-US" altLang="en-US" sz="2000" dirty="0">
                <a:solidFill>
                  <a:schemeClr val="tx1"/>
                </a:solidFill>
              </a:rPr>
              <a:t>Do this until we find the target value.</a:t>
            </a:r>
          </a:p>
          <a:p>
            <a:pPr lvl="2" indent="-256032"/>
            <a:r>
              <a:rPr lang="en-US" altLang="en-US" sz="2000" dirty="0">
                <a:solidFill>
                  <a:schemeClr val="tx1"/>
                </a:solidFill>
              </a:rPr>
              <a:t>If we don’t find the target value, use -1 for the index value.</a:t>
            </a:r>
          </a:p>
          <a:p>
            <a:pPr indent="-256032"/>
            <a:r>
              <a:rPr lang="en-US" altLang="en-US" sz="2000" dirty="0">
                <a:solidFill>
                  <a:schemeClr val="tx1"/>
                </a:solidFill>
              </a:rPr>
              <a:t>This means we’re going to use a for loop to traverse the array.</a:t>
            </a:r>
          </a:p>
        </p:txBody>
      </p:sp>
    </p:spTree>
    <p:extLst>
      <p:ext uri="{BB962C8B-B14F-4D97-AF65-F5344CB8AC3E}">
        <p14:creationId xmlns:p14="http://schemas.microsoft.com/office/powerpoint/2010/main" val="465173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133" y="215371"/>
            <a:ext cx="8787865" cy="1097279"/>
          </a:xfrm>
        </p:spPr>
        <p:txBody>
          <a:bodyPr/>
          <a:lstStyle/>
          <a:p>
            <a:r>
              <a:rPr lang="en-US" dirty="0"/>
              <a:t>Code for searching for location of a value</a:t>
            </a:r>
          </a:p>
        </p:txBody>
      </p:sp>
      <p:pic>
        <p:nvPicPr>
          <p:cNvPr id="5" name="Content Placeholder 4"/>
          <p:cNvPicPr>
            <a:picLocks noGrp="1" noChangeAspect="1"/>
          </p:cNvPicPr>
          <p:nvPr>
            <p:ph sz="quarter" idx="13"/>
          </p:nvPr>
        </p:nvPicPr>
        <p:blipFill>
          <a:blip r:embed="rId2"/>
          <a:stretch>
            <a:fillRect/>
          </a:stretch>
        </p:blipFill>
        <p:spPr>
          <a:xfrm>
            <a:off x="676809" y="1591619"/>
            <a:ext cx="7671462" cy="2893754"/>
          </a:xfrm>
          <a:prstGeom prst="rect">
            <a:avLst/>
          </a:prstGeom>
        </p:spPr>
      </p:pic>
    </p:spTree>
    <p:extLst>
      <p:ext uri="{BB962C8B-B14F-4D97-AF65-F5344CB8AC3E}">
        <p14:creationId xmlns:p14="http://schemas.microsoft.com/office/powerpoint/2010/main" val="3493828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259" y="215371"/>
            <a:ext cx="8710863" cy="1097279"/>
          </a:xfrm>
        </p:spPr>
        <p:txBody>
          <a:bodyPr/>
          <a:lstStyle/>
          <a:p>
            <a:r>
              <a:rPr lang="en-US" dirty="0"/>
              <a:t>Replacing values in an array</a:t>
            </a:r>
          </a:p>
        </p:txBody>
      </p:sp>
      <p:sp>
        <p:nvSpPr>
          <p:cNvPr id="3" name="Text Placeholder 2"/>
          <p:cNvSpPr>
            <a:spLocks noGrp="1"/>
          </p:cNvSpPr>
          <p:nvPr>
            <p:ph type="body" idx="1"/>
          </p:nvPr>
        </p:nvSpPr>
        <p:spPr/>
        <p:txBody>
          <a:bodyPr/>
          <a:lstStyle/>
          <a:p>
            <a:pPr indent="-256032"/>
            <a:r>
              <a:rPr lang="en-US" altLang="en-US" sz="2000" dirty="0">
                <a:solidFill>
                  <a:schemeClr val="tx1"/>
                </a:solidFill>
              </a:rPr>
              <a:t>Suppose you want to replace all </a:t>
            </a:r>
            <a:r>
              <a:rPr lang="en-US" altLang="en-US" sz="2000" dirty="0" err="1">
                <a:solidFill>
                  <a:schemeClr val="tx1"/>
                </a:solidFill>
              </a:rPr>
              <a:t>ocurrences</a:t>
            </a:r>
            <a:r>
              <a:rPr lang="en-US" altLang="en-US" sz="2000" dirty="0">
                <a:solidFill>
                  <a:schemeClr val="tx1"/>
                </a:solidFill>
              </a:rPr>
              <a:t> of a certain (target) value in an array with a new value.</a:t>
            </a:r>
          </a:p>
          <a:p>
            <a:pPr indent="-256032"/>
            <a:r>
              <a:rPr lang="en-US" altLang="en-US" sz="2000" dirty="0">
                <a:solidFill>
                  <a:schemeClr val="tx1"/>
                </a:solidFill>
              </a:rPr>
              <a:t>Call the array </a:t>
            </a:r>
            <a:r>
              <a:rPr lang="en-US" altLang="en-US" sz="2000" b="1" dirty="0">
                <a:solidFill>
                  <a:schemeClr val="tx1"/>
                </a:solidFill>
              </a:rPr>
              <a:t>list</a:t>
            </a:r>
            <a:r>
              <a:rPr lang="en-US" altLang="en-US" sz="2000" dirty="0">
                <a:solidFill>
                  <a:schemeClr val="tx1"/>
                </a:solidFill>
              </a:rPr>
              <a:t>, call the current value </a:t>
            </a:r>
            <a:r>
              <a:rPr lang="en-US" altLang="en-US" sz="2000" b="1" dirty="0">
                <a:solidFill>
                  <a:schemeClr val="tx1"/>
                </a:solidFill>
              </a:rPr>
              <a:t>target</a:t>
            </a:r>
            <a:r>
              <a:rPr lang="en-US" altLang="en-US" sz="2000" dirty="0">
                <a:solidFill>
                  <a:schemeClr val="tx1"/>
                </a:solidFill>
              </a:rPr>
              <a:t> and call the new value </a:t>
            </a:r>
            <a:r>
              <a:rPr lang="en-US" altLang="en-US" sz="2000" b="1" dirty="0" err="1">
                <a:solidFill>
                  <a:schemeClr val="tx1"/>
                </a:solidFill>
              </a:rPr>
              <a:t>newVal</a:t>
            </a:r>
            <a:r>
              <a:rPr lang="en-US" altLang="en-US" sz="2000" dirty="0">
                <a:solidFill>
                  <a:schemeClr val="tx1"/>
                </a:solidFill>
              </a:rPr>
              <a:t>.</a:t>
            </a:r>
          </a:p>
          <a:p>
            <a:pPr indent="-256032"/>
            <a:r>
              <a:rPr lang="en-US" altLang="en-US" sz="2000" dirty="0">
                <a:solidFill>
                  <a:schemeClr val="tx1"/>
                </a:solidFill>
              </a:rPr>
              <a:t>How do we do this?</a:t>
            </a:r>
          </a:p>
          <a:p>
            <a:pPr lvl="1" indent="-256032"/>
            <a:r>
              <a:rPr lang="en-US" altLang="en-US" sz="2000" dirty="0">
                <a:solidFill>
                  <a:schemeClr val="tx1"/>
                </a:solidFill>
              </a:rPr>
              <a:t>Check each element in the array to see if it matches the target value.</a:t>
            </a:r>
          </a:p>
          <a:p>
            <a:pPr lvl="1" indent="-256032"/>
            <a:r>
              <a:rPr lang="en-US" altLang="en-US" sz="2000" dirty="0">
                <a:solidFill>
                  <a:schemeClr val="tx1"/>
                </a:solidFill>
              </a:rPr>
              <a:t>If it does, replace it with </a:t>
            </a:r>
            <a:r>
              <a:rPr lang="en-US" altLang="en-US" sz="2000" dirty="0" err="1">
                <a:solidFill>
                  <a:schemeClr val="tx1"/>
                </a:solidFill>
              </a:rPr>
              <a:t>newVal</a:t>
            </a:r>
            <a:r>
              <a:rPr lang="en-US" altLang="en-US" sz="2000" dirty="0">
                <a:solidFill>
                  <a:schemeClr val="tx1"/>
                </a:solidFill>
              </a:rPr>
              <a:t>.</a:t>
            </a:r>
          </a:p>
          <a:p>
            <a:pPr lvl="1" indent="-256032"/>
            <a:r>
              <a:rPr lang="en-US" altLang="en-US" sz="2000" dirty="0">
                <a:solidFill>
                  <a:schemeClr val="tx1"/>
                </a:solidFill>
              </a:rPr>
              <a:t>Do this for all elements of the array</a:t>
            </a:r>
          </a:p>
          <a:p>
            <a:pPr indent="-256032"/>
            <a:r>
              <a:rPr lang="en-US" altLang="en-US" sz="2000" dirty="0">
                <a:solidFill>
                  <a:schemeClr val="tx1"/>
                </a:solidFill>
              </a:rPr>
              <a:t>This means we’re going to use a for loop to traverse the array.</a:t>
            </a:r>
          </a:p>
        </p:txBody>
      </p:sp>
    </p:spTree>
    <p:extLst>
      <p:ext uri="{BB962C8B-B14F-4D97-AF65-F5344CB8AC3E}">
        <p14:creationId xmlns:p14="http://schemas.microsoft.com/office/powerpoint/2010/main" val="94179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133" y="215371"/>
            <a:ext cx="8787865" cy="1097279"/>
          </a:xfrm>
        </p:spPr>
        <p:txBody>
          <a:bodyPr/>
          <a:lstStyle/>
          <a:p>
            <a:r>
              <a:rPr lang="en-US" dirty="0"/>
              <a:t>Code for replacing values</a:t>
            </a:r>
          </a:p>
        </p:txBody>
      </p:sp>
      <p:pic>
        <p:nvPicPr>
          <p:cNvPr id="7" name="Content Placeholder 6"/>
          <p:cNvPicPr>
            <a:picLocks noGrp="1" noChangeAspect="1"/>
          </p:cNvPicPr>
          <p:nvPr>
            <p:ph sz="quarter" idx="13"/>
          </p:nvPr>
        </p:nvPicPr>
        <p:blipFill>
          <a:blip r:embed="rId2"/>
          <a:stretch>
            <a:fillRect/>
          </a:stretch>
        </p:blipFill>
        <p:spPr>
          <a:xfrm>
            <a:off x="554538" y="2234908"/>
            <a:ext cx="7997092" cy="1932832"/>
          </a:xfrm>
          <a:prstGeom prst="rect">
            <a:avLst/>
          </a:prstGeom>
        </p:spPr>
      </p:pic>
    </p:spTree>
    <p:extLst>
      <p:ext uri="{BB962C8B-B14F-4D97-AF65-F5344CB8AC3E}">
        <p14:creationId xmlns:p14="http://schemas.microsoft.com/office/powerpoint/2010/main" val="387918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641277"/>
          </a:xfrm>
        </p:spPr>
        <p:txBody>
          <a:bodyPr/>
          <a:lstStyle/>
          <a:p>
            <a:r>
              <a:rPr lang="en-US" dirty="0"/>
              <a:t>Example of using these three methods</a:t>
            </a:r>
          </a:p>
        </p:txBody>
      </p:sp>
      <p:pic>
        <p:nvPicPr>
          <p:cNvPr id="8" name="Content Placeholder 7"/>
          <p:cNvPicPr>
            <a:picLocks noGrp="1" noChangeAspect="1"/>
          </p:cNvPicPr>
          <p:nvPr>
            <p:ph sz="quarter" idx="14"/>
          </p:nvPr>
        </p:nvPicPr>
        <p:blipFill>
          <a:blip r:embed="rId2"/>
          <a:stretch>
            <a:fillRect/>
          </a:stretch>
        </p:blipFill>
        <p:spPr>
          <a:xfrm>
            <a:off x="197047" y="3589763"/>
            <a:ext cx="8870588" cy="1569378"/>
          </a:xfrm>
          <a:prstGeom prst="rect">
            <a:avLst/>
          </a:prstGeom>
        </p:spPr>
      </p:pic>
      <p:pic>
        <p:nvPicPr>
          <p:cNvPr id="7" name="Content Placeholder 6"/>
          <p:cNvPicPr>
            <a:picLocks noGrp="1" noChangeAspect="1"/>
          </p:cNvPicPr>
          <p:nvPr>
            <p:ph sz="quarter" idx="13"/>
          </p:nvPr>
        </p:nvPicPr>
        <p:blipFill>
          <a:blip r:embed="rId3"/>
          <a:stretch>
            <a:fillRect/>
          </a:stretch>
        </p:blipFill>
        <p:spPr>
          <a:xfrm>
            <a:off x="813090" y="1086156"/>
            <a:ext cx="6684989" cy="2274098"/>
          </a:xfrm>
          <a:prstGeom prst="rect">
            <a:avLst/>
          </a:prstGeom>
        </p:spPr>
      </p:pic>
    </p:spTree>
    <p:extLst>
      <p:ext uri="{BB962C8B-B14F-4D97-AF65-F5344CB8AC3E}">
        <p14:creationId xmlns:p14="http://schemas.microsoft.com/office/powerpoint/2010/main" val="1233272053"/>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5637</TotalTime>
  <Words>1332</Words>
  <Application>Microsoft Office PowerPoint</Application>
  <PresentationFormat>On-screen Show (4:3)</PresentationFormat>
  <Paragraphs>131</Paragraphs>
  <Slides>26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Courier New</vt:lpstr>
      <vt:lpstr>Noto Sans Symbols</vt:lpstr>
      <vt:lpstr>Times New Roman</vt:lpstr>
      <vt:lpstr>Verdana</vt:lpstr>
      <vt:lpstr>508 Lecture</vt:lpstr>
      <vt:lpstr>Building Java Programs</vt:lpstr>
      <vt:lpstr>Array-Traversal Algorithms</vt:lpstr>
      <vt:lpstr>Searching for a value in an array</vt:lpstr>
      <vt:lpstr>Code for searching for appearances of a value</vt:lpstr>
      <vt:lpstr>Searching for location of a value in an array</vt:lpstr>
      <vt:lpstr>Code for searching for location of a value</vt:lpstr>
      <vt:lpstr>Replacing values in an array</vt:lpstr>
      <vt:lpstr>Code for replacing values</vt:lpstr>
      <vt:lpstr>Example of using these three methods</vt:lpstr>
      <vt:lpstr>In-Class Assignment 2, Part 1</vt:lpstr>
      <vt:lpstr>Reversing an Array</vt:lpstr>
      <vt:lpstr>Array Reversal Question</vt:lpstr>
      <vt:lpstr>Algorithm Idea</vt:lpstr>
      <vt:lpstr>Swapping Values</vt:lpstr>
      <vt:lpstr>A Swap Method?</vt:lpstr>
      <vt:lpstr>A Swap Method – for real this time…</vt:lpstr>
      <vt:lpstr>Calling the swap method</vt:lpstr>
      <vt:lpstr>Flawed Algorithm</vt:lpstr>
      <vt:lpstr>In-Class Assignment 2, Part 2</vt:lpstr>
      <vt:lpstr>Reference Semantics</vt:lpstr>
      <vt:lpstr>Value Semantics</vt:lpstr>
      <vt:lpstr>Reference Semantics (Objects) (1 of 2)</vt:lpstr>
      <vt:lpstr>Reference Semantics (Objects) (2 of 2)</vt:lpstr>
      <vt:lpstr>Arrays Pass by Reference</vt:lpstr>
      <vt:lpstr>In-Class Assignment 2, Part 3</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Java Programs,4e</dc:title>
  <dc:subject>Engineering Computer Science</dc:subject>
  <dc:creator>Reges/Stepp</dc:creator>
  <cp:keywords>Engineering Computer Science</cp:keywords>
  <cp:lastModifiedBy>Kyle Muldrow</cp:lastModifiedBy>
  <cp:revision>368</cp:revision>
  <dcterms:modified xsi:type="dcterms:W3CDTF">2019-05-08T15:41:43Z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