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handoutMasterIdLst>
    <p:handoutMasterId r:id="rId15"/>
  </p:handoutMasterIdLst>
  <p:sldIdLst>
    <p:sldId id="407" r:id="rId2"/>
    <p:sldId id="469" r:id="rId3"/>
    <p:sldId id="487" r:id="rId4"/>
    <p:sldId id="488" r:id="rId5"/>
    <p:sldId id="489" r:id="rId6"/>
    <p:sldId id="468" r:id="rId7"/>
    <p:sldId id="490" r:id="rId8"/>
    <p:sldId id="491" r:id="rId9"/>
    <p:sldId id="492" r:id="rId10"/>
    <p:sldId id="493" r:id="rId11"/>
    <p:sldId id="485" r:id="rId12"/>
    <p:sldId id="465" r:id="rId1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9" autoAdjust="0"/>
    <p:restoredTop sz="86395" autoAdjust="0"/>
  </p:normalViewPr>
  <p:slideViewPr>
    <p:cSldViewPr snapToGrid="0" snapToObjects="1">
      <p:cViewPr varScale="1">
        <p:scale>
          <a:sx n="98" d="100"/>
          <a:sy n="98" d="100"/>
        </p:scale>
        <p:origin x="157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11/25/2018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4589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dirty="0"/>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2379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70348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12</a:t>
            </a:fld>
            <a:endParaRPr lang="en-US" dirty="0"/>
          </a:p>
        </p:txBody>
      </p:sp>
    </p:spTree>
    <p:extLst>
      <p:ext uri="{BB962C8B-B14F-4D97-AF65-F5344CB8AC3E}">
        <p14:creationId xmlns:p14="http://schemas.microsoft.com/office/powerpoint/2010/main" val="1342841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a:t>
            </a:r>
            <a:r>
              <a:rPr lang="en-US" altLang="en-US" sz="1200" b="0" dirty="0">
                <a:latin typeface="Verdana"/>
                <a:ea typeface="Verdana" panose="020B0604030504040204" pitchFamily="34" charset="0"/>
                <a:cs typeface="Verdana" panose="020B0604030504040204" pitchFamily="34" charset="0"/>
              </a:rPr>
              <a:t> Pearson Education, Inc. All Rights Reserved</a:t>
            </a:r>
          </a:p>
        </p:txBody>
      </p:sp>
      <p:sp>
        <p:nvSpPr>
          <p:cNvPr id="3" name="Content Placeholder 2"/>
          <p:cNvSpPr>
            <a:spLocks noGrp="1"/>
          </p:cNvSpPr>
          <p:nvPr>
            <p:ph sz="quarter" idx="13"/>
          </p:nvPr>
        </p:nvSpPr>
        <p:spPr>
          <a:xfrm>
            <a:off x="457200" y="1600200"/>
            <a:ext cx="8232775" cy="4525963"/>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3"/>
          </p:nvPr>
        </p:nvSpPr>
        <p:spPr>
          <a:xfrm>
            <a:off x="457200" y="1600200"/>
            <a:ext cx="8232775" cy="1425011"/>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quarter" idx="14"/>
          </p:nvPr>
        </p:nvSpPr>
        <p:spPr>
          <a:xfrm>
            <a:off x="457200" y="3291882"/>
            <a:ext cx="8232775" cy="103757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a:t>
            </a:r>
            <a:r>
              <a:rPr lang="en-US" altLang="en-US" sz="1200" b="0" dirty="0">
                <a:latin typeface="Verdana"/>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1329024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3"/>
          </p:nvPr>
        </p:nvSpPr>
        <p:spPr>
          <a:xfrm>
            <a:off x="457200" y="1600200"/>
            <a:ext cx="8232775" cy="1425011"/>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quarter" idx="14"/>
          </p:nvPr>
        </p:nvSpPr>
        <p:spPr>
          <a:xfrm>
            <a:off x="457200" y="3291882"/>
            <a:ext cx="8232775" cy="103757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sz="quarter" idx="15"/>
          </p:nvPr>
        </p:nvSpPr>
        <p:spPr>
          <a:xfrm>
            <a:off x="454025" y="4437866"/>
            <a:ext cx="8232775" cy="103757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a:t>
            </a:r>
            <a:r>
              <a:rPr lang="en-US" altLang="en-US" sz="1200" b="0" dirty="0">
                <a:latin typeface="Verdana"/>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1867783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3"/>
          </p:nvPr>
        </p:nvSpPr>
        <p:spPr>
          <a:xfrm>
            <a:off x="457200" y="1600200"/>
            <a:ext cx="8232775" cy="43369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14"/>
          </p:nvPr>
        </p:nvSpPr>
        <p:spPr>
          <a:xfrm>
            <a:off x="457200" y="2162175"/>
            <a:ext cx="8305800" cy="434975"/>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p:cNvSpPr>
            <a:spLocks noGrp="1"/>
          </p:cNvSpPr>
          <p:nvPr>
            <p:ph sz="quarter" idx="15"/>
          </p:nvPr>
        </p:nvSpPr>
        <p:spPr>
          <a:xfrm>
            <a:off x="457200" y="2725738"/>
            <a:ext cx="8305800" cy="436562"/>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16"/>
          </p:nvPr>
        </p:nvSpPr>
        <p:spPr>
          <a:xfrm>
            <a:off x="457200" y="3338513"/>
            <a:ext cx="8396288" cy="455612"/>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6"/>
          <p:cNvSpPr>
            <a:spLocks noGrp="1"/>
          </p:cNvSpPr>
          <p:nvPr>
            <p:ph sz="quarter" idx="17"/>
          </p:nvPr>
        </p:nvSpPr>
        <p:spPr>
          <a:xfrm>
            <a:off x="457200" y="3900488"/>
            <a:ext cx="8396288" cy="422275"/>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7"/>
          <p:cNvSpPr>
            <a:spLocks noGrp="1"/>
          </p:cNvSpPr>
          <p:nvPr>
            <p:ph sz="quarter" idx="18"/>
          </p:nvPr>
        </p:nvSpPr>
        <p:spPr>
          <a:xfrm>
            <a:off x="457200" y="4464050"/>
            <a:ext cx="8396288" cy="355600"/>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8"/>
          <p:cNvSpPr>
            <a:spLocks noGrp="1"/>
          </p:cNvSpPr>
          <p:nvPr>
            <p:ph sz="quarter" idx="19"/>
          </p:nvPr>
        </p:nvSpPr>
        <p:spPr>
          <a:xfrm>
            <a:off x="457200" y="4975225"/>
            <a:ext cx="8396288" cy="357188"/>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9"/>
          <p:cNvSpPr>
            <a:spLocks noGrp="1"/>
          </p:cNvSpPr>
          <p:nvPr>
            <p:ph sz="quarter" idx="20"/>
          </p:nvPr>
        </p:nvSpPr>
        <p:spPr>
          <a:xfrm>
            <a:off x="457200" y="5540375"/>
            <a:ext cx="8464550" cy="392113"/>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a:t>
            </a:r>
            <a:r>
              <a:rPr lang="en-US" altLang="en-US" sz="1200" b="0" dirty="0">
                <a:latin typeface="Verdana"/>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1821545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buNone/>
              <a:defRPr/>
            </a:lvl1pPr>
          </a:lstStyle>
          <a:p>
            <a:pPr lvl="0"/>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a:t>
            </a:r>
            <a:r>
              <a:rPr lang="en-US" altLang="en-US" sz="1200" b="0" dirty="0">
                <a:latin typeface="Verdana"/>
                <a:ea typeface="Verdana" panose="020B0604030504040204" pitchFamily="34" charset="0"/>
                <a:cs typeface="Verdana" panose="020B0604030504040204" pitchFamily="34" charset="0"/>
              </a:rPr>
              <a:t> Pearson Education, Inc. All Rights Reserved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3449661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1160781"/>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 2014, 2011 Pearson Education, Inc. All Rights Reserved</a:t>
            </a:r>
          </a:p>
        </p:txBody>
      </p:sp>
      <p:sp>
        <p:nvSpPr>
          <p:cNvPr id="8" name="Shape 26"/>
          <p:cNvSpPr txBox="1">
            <a:spLocks noGrp="1"/>
          </p:cNvSpPr>
          <p:nvPr>
            <p:ph type="body" idx="13" hasCustomPrompt="1"/>
          </p:nvPr>
        </p:nvSpPr>
        <p:spPr>
          <a:xfrm>
            <a:off x="457200" y="3777682"/>
            <a:ext cx="8229600" cy="946188"/>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9" name="Shape 26"/>
          <p:cNvSpPr txBox="1">
            <a:spLocks noGrp="1"/>
          </p:cNvSpPr>
          <p:nvPr>
            <p:ph type="body" idx="14" hasCustomPrompt="1"/>
          </p:nvPr>
        </p:nvSpPr>
        <p:spPr>
          <a:xfrm>
            <a:off x="457200" y="4876270"/>
            <a:ext cx="8229600" cy="946188"/>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Tree>
    <p:extLst>
      <p:ext uri="{BB962C8B-B14F-4D97-AF65-F5344CB8AC3E}">
        <p14:creationId xmlns:p14="http://schemas.microsoft.com/office/powerpoint/2010/main" val="1469955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2989016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1">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64" r:id="rId2"/>
    <p:sldLayoutId id="2147483665" r:id="rId3"/>
    <p:sldLayoutId id="2147483660" r:id="rId4"/>
    <p:sldLayoutId id="2147483651" r:id="rId5"/>
    <p:sldLayoutId id="2147483653" r:id="rId6"/>
    <p:sldLayoutId id="2147483667" r:id="rId7"/>
    <p:sldLayoutId id="2147483669" r:id="rId8"/>
    <p:sldLayoutId id="214748367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descr="Building Java Programs Fourth Edition by Reges and Stepp."/>
          <p:cNvSpPr txBox="1">
            <a:spLocks noGrp="1"/>
          </p:cNvSpPr>
          <p:nvPr>
            <p:ph type="title"/>
          </p:nvPr>
        </p:nvSpPr>
        <p:spPr>
          <a:xfrm>
            <a:off x="457200" y="215371"/>
            <a:ext cx="8229600" cy="500246"/>
          </a:xfrm>
          <a:prstGeom prst="rect">
            <a:avLst/>
          </a:prstGeom>
          <a:noFill/>
          <a:ln>
            <a:noFill/>
          </a:ln>
        </p:spPr>
        <p:txBody>
          <a:bodyPr lIns="0" tIns="0" rIns="0" bIns="0" anchor="t" anchorCtr="0">
            <a:noAutofit/>
          </a:bodyPr>
          <a:lstStyle/>
          <a:p>
            <a:pPr lvl="0">
              <a:buSzPct val="25000"/>
            </a:pPr>
            <a:r>
              <a:rPr lang="en-US" dirty="0"/>
              <a:t>Building Java Programs</a:t>
            </a:r>
          </a:p>
        </p:txBody>
      </p:sp>
      <p:sp>
        <p:nvSpPr>
          <p:cNvPr id="196" name="Text Placeholder 2"/>
          <p:cNvSpPr txBox="1">
            <a:spLocks noGrp="1"/>
          </p:cNvSpPr>
          <p:nvPr>
            <p:ph type="body" idx="1"/>
          </p:nvPr>
        </p:nvSpPr>
        <p:spPr>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a:buNone/>
            </a:pPr>
            <a:r>
              <a:rPr lang="en-US" dirty="0"/>
              <a:t>Fourth</a:t>
            </a:r>
            <a:r>
              <a:rPr lang="en-US" sz="2000" b="0" i="0" u="none" strike="noStrike" cap="none" dirty="0">
                <a:solidFill>
                  <a:srgbClr val="007FA3"/>
                </a:solidFill>
                <a:ea typeface="Arial"/>
                <a:cs typeface="Arial"/>
                <a:sym typeface="Arial"/>
              </a:rPr>
              <a:t> Edition</a:t>
            </a:r>
          </a:p>
        </p:txBody>
      </p:sp>
      <p:sp>
        <p:nvSpPr>
          <p:cNvPr id="198" name="Text Placeholder 3"/>
          <p:cNvSpPr txBox="1">
            <a:spLocks noGrp="1"/>
          </p:cNvSpPr>
          <p:nvPr>
            <p:ph type="body" idx="2"/>
          </p:nvPr>
        </p:nvSpPr>
        <p:spPr>
          <a:prstGeom prst="rect">
            <a:avLst/>
          </a:prstGeom>
          <a:noFill/>
          <a:ln>
            <a:noFill/>
          </a:ln>
        </p:spPr>
        <p:txBody>
          <a:bodyPr lIns="0" tIns="0" rIns="0" bIns="0" anchor="b" anchorCtr="0">
            <a:noAutofit/>
          </a:bodyPr>
          <a:lstStyle/>
          <a:p>
            <a:pPr marL="0" marR="0" lvl="0" indent="0" rtl="0">
              <a:spcBef>
                <a:spcPts val="0"/>
              </a:spcBef>
              <a:buClr>
                <a:srgbClr val="007FA3"/>
              </a:buClr>
              <a:buSzPct val="25000"/>
              <a:buFont typeface="Arial"/>
              <a:buNone/>
            </a:pPr>
            <a:r>
              <a:rPr lang="en-US" sz="3000" i="0" u="none" strike="noStrike" cap="none" dirty="0">
                <a:solidFill>
                  <a:schemeClr val="dk1"/>
                </a:solidFill>
                <a:ea typeface="Arial"/>
                <a:cs typeface="Arial"/>
                <a:sym typeface="Arial"/>
              </a:rPr>
              <a:t>Chapter 7, Section 7.4</a:t>
            </a:r>
          </a:p>
        </p:txBody>
      </p:sp>
      <p:sp>
        <p:nvSpPr>
          <p:cNvPr id="199" name="Text Placeholder 4"/>
          <p:cNvSpPr txBox="1">
            <a:spLocks noGrp="1"/>
          </p:cNvSpPr>
          <p:nvPr>
            <p:ph type="body" idx="3"/>
          </p:nvPr>
        </p:nvSpPr>
        <p:spPr>
          <a:xfrm>
            <a:off x="5029200" y="3220278"/>
            <a:ext cx="3657600" cy="1182757"/>
          </a:xfrm>
          <a:prstGeom prst="rect">
            <a:avLst/>
          </a:prstGeom>
          <a:noFill/>
          <a:ln>
            <a:noFill/>
          </a:ln>
        </p:spPr>
        <p:txBody>
          <a:bodyPr lIns="0" tIns="0" rIns="0" bIns="0" anchor="t" anchorCtr="0">
            <a:noAutofit/>
          </a:bodyPr>
          <a:lstStyle/>
          <a:p>
            <a:pPr lvl="0">
              <a:buSzPct val="25000"/>
            </a:pPr>
            <a:r>
              <a:rPr lang="en-US" dirty="0"/>
              <a:t>Arrays</a:t>
            </a:r>
          </a:p>
        </p:txBody>
      </p:sp>
      <p:pic>
        <p:nvPicPr>
          <p:cNvPr id="8" name="Picture 5" descr="Front Cover: Building Java Programs Fourth Edition by Reges and Stepp."/>
          <p:cNvPicPr preferRelativeResize="0"/>
          <p:nvPr/>
        </p:nvPicPr>
        <p:blipFill>
          <a:blip r:embed="rId3">
            <a:extLst>
              <a:ext uri="{28A0092B-C50C-407E-A947-70E740481C1C}">
                <a14:useLocalDpi xmlns:a14="http://schemas.microsoft.com/office/drawing/2010/main" val="0"/>
              </a:ext>
            </a:extLst>
          </a:blip>
          <a:stretch>
            <a:fillRect/>
          </a:stretch>
        </p:blipFill>
        <p:spPr>
          <a:xfrm>
            <a:off x="900308" y="1600200"/>
            <a:ext cx="3506490" cy="4578192"/>
          </a:xfrm>
          <a:prstGeom prst="rect">
            <a:avLst/>
          </a:prstGeom>
        </p:spPr>
      </p:pic>
      <p:sp>
        <p:nvSpPr>
          <p:cNvPr id="2" name="Text Placeholder 6"/>
          <p:cNvSpPr>
            <a:spLocks noGrp="1"/>
          </p:cNvSpPr>
          <p:nvPr>
            <p:ph type="body" sz="quarter" idx="13"/>
          </p:nvPr>
        </p:nvSpPr>
        <p:spPr>
          <a:xfrm>
            <a:off x="1968500" y="6383338"/>
            <a:ext cx="6796088" cy="223837"/>
          </a:xfrm>
        </p:spPr>
        <p:txBody>
          <a:bodyPr/>
          <a:lstStyle/>
          <a:p>
            <a:pPr algn="r"/>
            <a:r>
              <a:rPr lang="en-US" altLang="en-US" sz="1200" dirty="0">
                <a:latin typeface="Verdana"/>
                <a:ea typeface="Verdana" panose="020B0604030504040204" pitchFamily="34" charset="0"/>
                <a:cs typeface="Verdana" panose="020B0604030504040204" pitchFamily="34" charset="0"/>
              </a:rPr>
              <a:t>Copyright © 2017, 2014, 2011 Pearson Education, Inc. All Rights Reserved</a:t>
            </a:r>
            <a:endParaRPr lang="en-US" sz="1200" dirty="0"/>
          </a:p>
        </p:txBody>
      </p:sp>
    </p:spTree>
    <p:extLst>
      <p:ext uri="{BB962C8B-B14F-4D97-AF65-F5344CB8AC3E}">
        <p14:creationId xmlns:p14="http://schemas.microsoft.com/office/powerpoint/2010/main" val="7985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xfrm>
            <a:off x="460375" y="0"/>
            <a:ext cx="8229600" cy="1097279"/>
          </a:xfrm>
          <a:solidFill>
            <a:srgbClr val="00B0F0"/>
          </a:solidFill>
        </p:spPr>
        <p:txBody>
          <a:bodyPr/>
          <a:lstStyle/>
          <a:p>
            <a:r>
              <a:rPr lang="en-US" sz="4400" dirty="0">
                <a:solidFill>
                  <a:schemeClr val="bg1"/>
                </a:solidFill>
              </a:rPr>
              <a:t>In-Class Assignment 1, Part 2</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sz="quarter" idx="13"/>
          </p:nvPr>
        </p:nvSpPr>
        <p:spPr>
          <a:xfrm>
            <a:off x="460375" y="1097280"/>
            <a:ext cx="8232775" cy="5157606"/>
          </a:xfrm>
        </p:spPr>
        <p:txBody>
          <a:bodyPr/>
          <a:lstStyle/>
          <a:p>
            <a:r>
              <a:rPr lang="en-US" sz="1600" dirty="0"/>
              <a:t>Update the </a:t>
            </a:r>
            <a:r>
              <a:rPr lang="en-US" sz="1600" b="1" dirty="0" err="1"/>
              <a:t>ShiftArrays</a:t>
            </a:r>
            <a:r>
              <a:rPr lang="en-US" sz="1600" b="1" dirty="0"/>
              <a:t> </a:t>
            </a:r>
            <a:r>
              <a:rPr lang="en-US" sz="1600" dirty="0"/>
              <a:t>class as follows</a:t>
            </a:r>
            <a:r>
              <a:rPr lang="en-US" sz="1600" b="1" dirty="0"/>
              <a:t>:</a:t>
            </a:r>
          </a:p>
          <a:p>
            <a:r>
              <a:rPr lang="en-US" sz="1600" dirty="0"/>
              <a:t>In the main program, do the following:</a:t>
            </a:r>
          </a:p>
          <a:p>
            <a:pPr lvl="1"/>
            <a:r>
              <a:rPr lang="en-US" sz="1600" dirty="0"/>
              <a:t>Declare an integer array named </a:t>
            </a:r>
            <a:r>
              <a:rPr lang="en-US" sz="1600" b="1" dirty="0"/>
              <a:t>list2</a:t>
            </a:r>
            <a:r>
              <a:rPr lang="en-US" sz="1600" dirty="0"/>
              <a:t> and give it the following values (in this order): 8,6,7,5,3,0,9</a:t>
            </a:r>
          </a:p>
          <a:p>
            <a:pPr lvl="1"/>
            <a:r>
              <a:rPr lang="en-US" sz="1600" dirty="0"/>
              <a:t>Use </a:t>
            </a:r>
            <a:r>
              <a:rPr lang="en-US" sz="1600" dirty="0" err="1"/>
              <a:t>Arrays.toString</a:t>
            </a:r>
            <a:r>
              <a:rPr lang="en-US" sz="1600" dirty="0"/>
              <a:t>() to display the elements of list2.</a:t>
            </a:r>
          </a:p>
          <a:p>
            <a:pPr lvl="1"/>
            <a:r>
              <a:rPr lang="en-US" sz="1600" dirty="0"/>
              <a:t>Create a void method named </a:t>
            </a:r>
            <a:r>
              <a:rPr lang="en-US" sz="1600" b="1" dirty="0" err="1"/>
              <a:t>shiftRight</a:t>
            </a:r>
            <a:r>
              <a:rPr lang="en-US" sz="1600" dirty="0"/>
              <a:t> that accepts an integer array as a parameter. Have this method do the following:</a:t>
            </a:r>
          </a:p>
          <a:p>
            <a:pPr lvl="2"/>
            <a:r>
              <a:rPr lang="en-US" sz="1600" dirty="0"/>
              <a:t>Set the last element of the parameter to a local variable named last.</a:t>
            </a:r>
          </a:p>
          <a:p>
            <a:pPr lvl="2"/>
            <a:r>
              <a:rPr lang="en-US" sz="1600" dirty="0"/>
              <a:t>Use a for loop to shift all elements of the parameter (except the first element) one spot to the right.</a:t>
            </a:r>
          </a:p>
          <a:p>
            <a:pPr lvl="3"/>
            <a:r>
              <a:rPr lang="en-US" sz="1600" dirty="0"/>
              <a:t>The loop counter should start at the index of the last element and count down, as long as the counter is greater than or equal to 1</a:t>
            </a:r>
          </a:p>
          <a:p>
            <a:pPr lvl="2"/>
            <a:r>
              <a:rPr lang="en-US" sz="1600" dirty="0"/>
              <a:t>After the loop is complete, set the first element of the parameter to the variable.</a:t>
            </a:r>
          </a:p>
          <a:p>
            <a:pPr lvl="1"/>
            <a:r>
              <a:rPr lang="en-US" sz="1600" dirty="0"/>
              <a:t>Back in main, call the </a:t>
            </a:r>
            <a:r>
              <a:rPr lang="en-US" sz="1600" dirty="0" err="1"/>
              <a:t>shiftRight</a:t>
            </a:r>
            <a:r>
              <a:rPr lang="en-US" sz="1600" dirty="0"/>
              <a:t> method, with list2 as the parameter.</a:t>
            </a:r>
          </a:p>
          <a:p>
            <a:pPr lvl="1"/>
            <a:r>
              <a:rPr lang="en-US" sz="1600" dirty="0"/>
              <a:t>Use </a:t>
            </a:r>
            <a:r>
              <a:rPr lang="en-US" sz="1600" dirty="0" err="1"/>
              <a:t>Arrays.toString</a:t>
            </a:r>
            <a:r>
              <a:rPr lang="en-US" sz="1600" dirty="0"/>
              <a:t>() to display the elements of list2 after shifting right.</a:t>
            </a:r>
          </a:p>
        </p:txBody>
      </p:sp>
    </p:spTree>
    <p:extLst>
      <p:ext uri="{BB962C8B-B14F-4D97-AF65-F5344CB8AC3E}">
        <p14:creationId xmlns:p14="http://schemas.microsoft.com/office/powerpoint/2010/main" val="2767766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Objects as Parameters</a:t>
            </a:r>
            <a:endParaRPr lang="en-US" sz="2000" b="0" dirty="0"/>
          </a:p>
        </p:txBody>
      </p:sp>
      <p:sp>
        <p:nvSpPr>
          <p:cNvPr id="24" name="Content Placeholder 23"/>
          <p:cNvSpPr>
            <a:spLocks noGrp="1"/>
          </p:cNvSpPr>
          <p:nvPr>
            <p:ph sz="quarter" idx="13"/>
          </p:nvPr>
        </p:nvSpPr>
        <p:spPr>
          <a:xfrm>
            <a:off x="457200" y="1600201"/>
            <a:ext cx="8232775" cy="1123122"/>
          </a:xfrm>
        </p:spPr>
        <p:txBody>
          <a:bodyPr/>
          <a:lstStyle/>
          <a:p>
            <a:r>
              <a:rPr lang="en-US" altLang="en-US" sz="2000" dirty="0"/>
              <a:t>When an object is passed as a parameter, the object is not copied. The parameter refers to the same object.</a:t>
            </a:r>
          </a:p>
          <a:p>
            <a:pPr lvl="1"/>
            <a:r>
              <a:rPr lang="en-US" altLang="en-US" sz="2000" dirty="0"/>
              <a:t>If the parameter is modified, it will affect the original object.</a:t>
            </a:r>
          </a:p>
        </p:txBody>
      </p:sp>
      <p:pic>
        <p:nvPicPr>
          <p:cNvPr id="5" name="Picture 4" descr="Computer code has 9 lines. The lines read as follows. Line 1. Public static void main left parenthesis String left bracket right bracket a r g s right parenthesis left brace. Line 2, indented once. Drawing Panel window equals new Drawing Panel left parenthesis 80 comma 50 right parenthesis semicolon. Line 3, indented once. window period set Background left parenthesis Color period YELLOW right parenthesis semicolon. Line 4, indented once. example left parenthesis window right parenthesis semicolon. Line 5. Right brace. Line 6. Public static void example left parenthesis Drawing Panel panel right parenthesis left brace. Line 7, indented once. panel period set Background left parenthesis Color period CYAN right parenthesis semicolon. Line 8, indented once. Unspecified. Line 9. Right brace.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109" y="2794335"/>
            <a:ext cx="5949779" cy="2064067"/>
          </a:xfrm>
          <a:prstGeom prst="rect">
            <a:avLst/>
          </a:prstGeom>
        </p:spPr>
      </p:pic>
      <p:pic>
        <p:nvPicPr>
          <p:cNvPr id="4" name="Picture 3" descr="A Screenshot of MAC O S drawing pane titled, C S E displays a yellow background and rectangular block at bottom of the pane along with close, maximize and minimize buttons at the left corner. Reference object, window points to the drawing panel. Reference object, panel points to the drawing panel.&#10;"/>
          <p:cNvPicPr>
            <a:picLocks noChangeAspect="1"/>
          </p:cNvPicPr>
          <p:nvPr/>
        </p:nvPicPr>
        <p:blipFill rotWithShape="1">
          <a:blip r:embed="rId3"/>
          <a:srcRect l="3204" t="5373"/>
          <a:stretch/>
        </p:blipFill>
        <p:spPr>
          <a:xfrm>
            <a:off x="2022716" y="4966688"/>
            <a:ext cx="5098567" cy="1451135"/>
          </a:xfrm>
          <a:prstGeom prst="rect">
            <a:avLst/>
          </a:prstGeom>
        </p:spPr>
      </p:pic>
    </p:spTree>
    <p:extLst>
      <p:ext uri="{BB962C8B-B14F-4D97-AF65-F5344CB8AC3E}">
        <p14:creationId xmlns:p14="http://schemas.microsoft.com/office/powerpoint/2010/main" val="1171713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extLst>
      <p:ext uri="{BB962C8B-B14F-4D97-AF65-F5344CB8AC3E}">
        <p14:creationId xmlns:p14="http://schemas.microsoft.com/office/powerpoint/2010/main" val="3752895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Title 1"/>
          <p:cNvSpPr txBox="1">
            <a:spLocks noGrp="1"/>
          </p:cNvSpPr>
          <p:nvPr>
            <p:ph type="ctrTitle"/>
          </p:nvPr>
        </p:nvSpPr>
        <p:spPr>
          <a:xfrm>
            <a:off x="685800" y="762000"/>
            <a:ext cx="7772400" cy="2838451"/>
          </a:xfrm>
          <a:prstGeom prst="rect">
            <a:avLst/>
          </a:prstGeom>
          <a:noFill/>
          <a:ln>
            <a:noFill/>
          </a:ln>
        </p:spPr>
        <p:txBody>
          <a:bodyPr lIns="0" tIns="0" rIns="0" bIns="0" anchor="b" anchorCtr="0">
            <a:noAutofit/>
          </a:bodyPr>
          <a:lstStyle/>
          <a:p>
            <a:pPr lvl="0">
              <a:buSzPct val="25000"/>
            </a:pPr>
            <a:r>
              <a:rPr lang="en-US" sz="3600" b="1" i="0" u="none" strike="noStrike" cap="none" dirty="0">
                <a:solidFill>
                  <a:schemeClr val="lt1"/>
                </a:solidFill>
                <a:latin typeface="Times New Roman"/>
                <a:ea typeface="Times New Roman"/>
                <a:cs typeface="Times New Roman"/>
                <a:sym typeface="Times New Roman"/>
              </a:rPr>
              <a:t>Shifting Values in an Array</a:t>
            </a:r>
          </a:p>
        </p:txBody>
      </p:sp>
    </p:spTree>
    <p:extLst>
      <p:ext uri="{BB962C8B-B14F-4D97-AF65-F5344CB8AC3E}">
        <p14:creationId xmlns:p14="http://schemas.microsoft.com/office/powerpoint/2010/main" val="220809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56802-4AC4-4E76-9FB1-D8CDAA9F1294}"/>
              </a:ext>
            </a:extLst>
          </p:cNvPr>
          <p:cNvSpPr>
            <a:spLocks noGrp="1"/>
          </p:cNvSpPr>
          <p:nvPr>
            <p:ph type="title"/>
          </p:nvPr>
        </p:nvSpPr>
        <p:spPr/>
        <p:txBody>
          <a:bodyPr/>
          <a:lstStyle/>
          <a:p>
            <a:r>
              <a:rPr lang="en-US" dirty="0"/>
              <a:t>Shifting Left</a:t>
            </a:r>
          </a:p>
        </p:txBody>
      </p:sp>
      <p:sp>
        <p:nvSpPr>
          <p:cNvPr id="3" name="Content Placeholder 2">
            <a:extLst>
              <a:ext uri="{FF2B5EF4-FFF2-40B4-BE49-F238E27FC236}">
                <a16:creationId xmlns:a16="http://schemas.microsoft.com/office/drawing/2014/main" id="{6F9ACCDD-A190-48ED-B60C-962D4311D13F}"/>
              </a:ext>
            </a:extLst>
          </p:cNvPr>
          <p:cNvSpPr>
            <a:spLocks noGrp="1"/>
          </p:cNvSpPr>
          <p:nvPr>
            <p:ph sz="quarter" idx="13"/>
          </p:nvPr>
        </p:nvSpPr>
        <p:spPr/>
        <p:txBody>
          <a:bodyPr/>
          <a:lstStyle/>
          <a:p>
            <a:r>
              <a:rPr lang="en-US" dirty="0"/>
              <a:t>Suppose we have an array named list, like this:</a:t>
            </a:r>
          </a:p>
          <a:p>
            <a:pPr lvl="1"/>
            <a:r>
              <a:rPr lang="en-US" dirty="0"/>
              <a:t>list</a:t>
            </a:r>
          </a:p>
          <a:p>
            <a:r>
              <a:rPr lang="en-US" dirty="0"/>
              <a:t>Goal: Move first element to end of array and shift all other elements one spot to the left, so that we get this:</a:t>
            </a:r>
          </a:p>
          <a:p>
            <a:pPr lvl="1"/>
            <a:r>
              <a:rPr lang="en-US" dirty="0"/>
              <a:t>list </a:t>
            </a:r>
          </a:p>
          <a:p>
            <a:r>
              <a:rPr lang="en-US" dirty="0"/>
              <a:t>We need to save the value of the first element in a variable and then figure out how we’re going to move the others.</a:t>
            </a:r>
          </a:p>
        </p:txBody>
      </p:sp>
      <p:graphicFrame>
        <p:nvGraphicFramePr>
          <p:cNvPr id="4" name="Table 3">
            <a:extLst>
              <a:ext uri="{FF2B5EF4-FFF2-40B4-BE49-F238E27FC236}">
                <a16:creationId xmlns:a16="http://schemas.microsoft.com/office/drawing/2014/main" id="{06632FA0-8FF8-4E26-B94E-79330EC05C94}"/>
              </a:ext>
            </a:extLst>
          </p:cNvPr>
          <p:cNvGraphicFramePr>
            <a:graphicFrameLocks noGrp="1"/>
          </p:cNvGraphicFramePr>
          <p:nvPr>
            <p:extLst>
              <p:ext uri="{D42A27DB-BD31-4B8C-83A1-F6EECF244321}">
                <p14:modId xmlns:p14="http://schemas.microsoft.com/office/powerpoint/2010/main" val="2549994795"/>
              </p:ext>
            </p:extLst>
          </p:nvPr>
        </p:nvGraphicFramePr>
        <p:xfrm>
          <a:off x="1786646" y="2120630"/>
          <a:ext cx="3826215" cy="466927"/>
        </p:xfrm>
        <a:graphic>
          <a:graphicData uri="http://schemas.openxmlformats.org/drawingml/2006/table">
            <a:tbl>
              <a:tblPr firstRow="1" bandRow="1">
                <a:tableStyleId>{5940675A-B579-460E-94D1-54222C63F5DA}</a:tableStyleId>
              </a:tblPr>
              <a:tblGrid>
                <a:gridCol w="765243">
                  <a:extLst>
                    <a:ext uri="{9D8B030D-6E8A-4147-A177-3AD203B41FA5}">
                      <a16:colId xmlns:a16="http://schemas.microsoft.com/office/drawing/2014/main" val="3601723329"/>
                    </a:ext>
                  </a:extLst>
                </a:gridCol>
                <a:gridCol w="765243">
                  <a:extLst>
                    <a:ext uri="{9D8B030D-6E8A-4147-A177-3AD203B41FA5}">
                      <a16:colId xmlns:a16="http://schemas.microsoft.com/office/drawing/2014/main" val="1024134777"/>
                    </a:ext>
                  </a:extLst>
                </a:gridCol>
                <a:gridCol w="765243">
                  <a:extLst>
                    <a:ext uri="{9D8B030D-6E8A-4147-A177-3AD203B41FA5}">
                      <a16:colId xmlns:a16="http://schemas.microsoft.com/office/drawing/2014/main" val="2560790329"/>
                    </a:ext>
                  </a:extLst>
                </a:gridCol>
                <a:gridCol w="765243">
                  <a:extLst>
                    <a:ext uri="{9D8B030D-6E8A-4147-A177-3AD203B41FA5}">
                      <a16:colId xmlns:a16="http://schemas.microsoft.com/office/drawing/2014/main" val="3469744892"/>
                    </a:ext>
                  </a:extLst>
                </a:gridCol>
                <a:gridCol w="765243">
                  <a:extLst>
                    <a:ext uri="{9D8B030D-6E8A-4147-A177-3AD203B41FA5}">
                      <a16:colId xmlns:a16="http://schemas.microsoft.com/office/drawing/2014/main" val="4122929655"/>
                    </a:ext>
                  </a:extLst>
                </a:gridCol>
              </a:tblGrid>
              <a:tr h="466927">
                <a:tc>
                  <a:txBody>
                    <a:bodyPr/>
                    <a:lstStyle/>
                    <a:p>
                      <a:pPr algn="ctr"/>
                      <a:r>
                        <a:rPr lang="en-US" sz="2000" dirty="0"/>
                        <a:t>3</a:t>
                      </a:r>
                    </a:p>
                  </a:txBody>
                  <a:tcPr anchor="ctr"/>
                </a:tc>
                <a:tc>
                  <a:txBody>
                    <a:bodyPr/>
                    <a:lstStyle/>
                    <a:p>
                      <a:pPr algn="ctr"/>
                      <a:r>
                        <a:rPr lang="en-US" sz="2000" dirty="0"/>
                        <a:t>8</a:t>
                      </a:r>
                    </a:p>
                  </a:txBody>
                  <a:tcPr anchor="ctr"/>
                </a:tc>
                <a:tc>
                  <a:txBody>
                    <a:bodyPr/>
                    <a:lstStyle/>
                    <a:p>
                      <a:pPr algn="ctr"/>
                      <a:r>
                        <a:rPr lang="en-US" sz="2000" dirty="0"/>
                        <a:t>9</a:t>
                      </a:r>
                    </a:p>
                  </a:txBody>
                  <a:tcPr anchor="ctr"/>
                </a:tc>
                <a:tc>
                  <a:txBody>
                    <a:bodyPr/>
                    <a:lstStyle/>
                    <a:p>
                      <a:pPr algn="ctr"/>
                      <a:r>
                        <a:rPr lang="en-US" sz="2000" dirty="0"/>
                        <a:t>7</a:t>
                      </a:r>
                    </a:p>
                  </a:txBody>
                  <a:tcPr anchor="ctr"/>
                </a:tc>
                <a:tc>
                  <a:txBody>
                    <a:bodyPr/>
                    <a:lstStyle/>
                    <a:p>
                      <a:pPr algn="ctr"/>
                      <a:r>
                        <a:rPr lang="en-US" sz="2000" dirty="0"/>
                        <a:t>5</a:t>
                      </a:r>
                    </a:p>
                  </a:txBody>
                  <a:tcPr anchor="ctr"/>
                </a:tc>
                <a:extLst>
                  <a:ext uri="{0D108BD9-81ED-4DB2-BD59-A6C34878D82A}">
                    <a16:rowId xmlns:a16="http://schemas.microsoft.com/office/drawing/2014/main" val="1779741023"/>
                  </a:ext>
                </a:extLst>
              </a:tr>
            </a:tbl>
          </a:graphicData>
        </a:graphic>
      </p:graphicFrame>
      <p:graphicFrame>
        <p:nvGraphicFramePr>
          <p:cNvPr id="5" name="Table 4">
            <a:extLst>
              <a:ext uri="{FF2B5EF4-FFF2-40B4-BE49-F238E27FC236}">
                <a16:creationId xmlns:a16="http://schemas.microsoft.com/office/drawing/2014/main" id="{4DC36CAA-A532-4493-BAD5-9AB1B0239302}"/>
              </a:ext>
            </a:extLst>
          </p:cNvPr>
          <p:cNvGraphicFramePr>
            <a:graphicFrameLocks noGrp="1"/>
          </p:cNvGraphicFramePr>
          <p:nvPr>
            <p:extLst>
              <p:ext uri="{D42A27DB-BD31-4B8C-83A1-F6EECF244321}">
                <p14:modId xmlns:p14="http://schemas.microsoft.com/office/powerpoint/2010/main" val="3879577445"/>
              </p:ext>
            </p:extLst>
          </p:nvPr>
        </p:nvGraphicFramePr>
        <p:xfrm>
          <a:off x="1786646" y="3429000"/>
          <a:ext cx="3842427" cy="450671"/>
        </p:xfrm>
        <a:graphic>
          <a:graphicData uri="http://schemas.openxmlformats.org/drawingml/2006/table">
            <a:tbl>
              <a:tblPr firstRow="1" bandRow="1">
                <a:tableStyleId>{5940675A-B579-460E-94D1-54222C63F5DA}</a:tableStyleId>
              </a:tblPr>
              <a:tblGrid>
                <a:gridCol w="781455">
                  <a:extLst>
                    <a:ext uri="{9D8B030D-6E8A-4147-A177-3AD203B41FA5}">
                      <a16:colId xmlns:a16="http://schemas.microsoft.com/office/drawing/2014/main" val="2294258441"/>
                    </a:ext>
                  </a:extLst>
                </a:gridCol>
                <a:gridCol w="765243">
                  <a:extLst>
                    <a:ext uri="{9D8B030D-6E8A-4147-A177-3AD203B41FA5}">
                      <a16:colId xmlns:a16="http://schemas.microsoft.com/office/drawing/2014/main" val="2770509558"/>
                    </a:ext>
                  </a:extLst>
                </a:gridCol>
                <a:gridCol w="765243">
                  <a:extLst>
                    <a:ext uri="{9D8B030D-6E8A-4147-A177-3AD203B41FA5}">
                      <a16:colId xmlns:a16="http://schemas.microsoft.com/office/drawing/2014/main" val="776672155"/>
                    </a:ext>
                  </a:extLst>
                </a:gridCol>
                <a:gridCol w="765243">
                  <a:extLst>
                    <a:ext uri="{9D8B030D-6E8A-4147-A177-3AD203B41FA5}">
                      <a16:colId xmlns:a16="http://schemas.microsoft.com/office/drawing/2014/main" val="3674818342"/>
                    </a:ext>
                  </a:extLst>
                </a:gridCol>
                <a:gridCol w="765243">
                  <a:extLst>
                    <a:ext uri="{9D8B030D-6E8A-4147-A177-3AD203B41FA5}">
                      <a16:colId xmlns:a16="http://schemas.microsoft.com/office/drawing/2014/main" val="3263882986"/>
                    </a:ext>
                  </a:extLst>
                </a:gridCol>
              </a:tblGrid>
              <a:tr h="450671">
                <a:tc>
                  <a:txBody>
                    <a:bodyPr/>
                    <a:lstStyle/>
                    <a:p>
                      <a:pPr algn="ctr"/>
                      <a:r>
                        <a:rPr lang="en-US" sz="2000" dirty="0"/>
                        <a:t>8</a:t>
                      </a:r>
                    </a:p>
                  </a:txBody>
                  <a:tcPr anchor="ctr"/>
                </a:tc>
                <a:tc>
                  <a:txBody>
                    <a:bodyPr/>
                    <a:lstStyle/>
                    <a:p>
                      <a:pPr algn="ctr"/>
                      <a:r>
                        <a:rPr lang="en-US" sz="2000" dirty="0"/>
                        <a:t>9</a:t>
                      </a:r>
                    </a:p>
                  </a:txBody>
                  <a:tcPr anchor="ctr"/>
                </a:tc>
                <a:tc>
                  <a:txBody>
                    <a:bodyPr/>
                    <a:lstStyle/>
                    <a:p>
                      <a:pPr algn="ctr"/>
                      <a:r>
                        <a:rPr lang="en-US" sz="2000" dirty="0"/>
                        <a:t>7</a:t>
                      </a:r>
                    </a:p>
                  </a:txBody>
                  <a:tcPr anchor="ctr"/>
                </a:tc>
                <a:tc>
                  <a:txBody>
                    <a:bodyPr/>
                    <a:lstStyle/>
                    <a:p>
                      <a:pPr algn="ctr"/>
                      <a:r>
                        <a:rPr lang="en-US" sz="2000" dirty="0"/>
                        <a:t>5</a:t>
                      </a:r>
                    </a:p>
                  </a:txBody>
                  <a:tcPr anchor="ctr"/>
                </a:tc>
                <a:tc>
                  <a:txBody>
                    <a:bodyPr/>
                    <a:lstStyle/>
                    <a:p>
                      <a:pPr algn="ctr"/>
                      <a:r>
                        <a:rPr lang="en-US" sz="2000" dirty="0"/>
                        <a:t>3</a:t>
                      </a:r>
                    </a:p>
                  </a:txBody>
                  <a:tcPr anchor="ctr"/>
                </a:tc>
                <a:extLst>
                  <a:ext uri="{0D108BD9-81ED-4DB2-BD59-A6C34878D82A}">
                    <a16:rowId xmlns:a16="http://schemas.microsoft.com/office/drawing/2014/main" val="774389164"/>
                  </a:ext>
                </a:extLst>
              </a:tr>
            </a:tbl>
          </a:graphicData>
        </a:graphic>
      </p:graphicFrame>
    </p:spTree>
    <p:extLst>
      <p:ext uri="{BB962C8B-B14F-4D97-AF65-F5344CB8AC3E}">
        <p14:creationId xmlns:p14="http://schemas.microsoft.com/office/powerpoint/2010/main" val="3800531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17E5A-ABD3-460E-8867-F5A3DFC14031}"/>
              </a:ext>
            </a:extLst>
          </p:cNvPr>
          <p:cNvSpPr>
            <a:spLocks noGrp="1"/>
          </p:cNvSpPr>
          <p:nvPr>
            <p:ph type="title"/>
          </p:nvPr>
        </p:nvSpPr>
        <p:spPr>
          <a:xfrm>
            <a:off x="434500" y="88823"/>
            <a:ext cx="8229600" cy="718484"/>
          </a:xfrm>
        </p:spPr>
        <p:txBody>
          <a:bodyPr/>
          <a:lstStyle/>
          <a:p>
            <a:r>
              <a:rPr lang="en-US" dirty="0"/>
              <a:t>Start of Code</a:t>
            </a:r>
          </a:p>
        </p:txBody>
      </p:sp>
      <p:sp>
        <p:nvSpPr>
          <p:cNvPr id="3" name="Content Placeholder 2">
            <a:extLst>
              <a:ext uri="{FF2B5EF4-FFF2-40B4-BE49-F238E27FC236}">
                <a16:creationId xmlns:a16="http://schemas.microsoft.com/office/drawing/2014/main" id="{EF3FF82F-3089-4EC3-AFE4-E87FDBA5FEE7}"/>
              </a:ext>
            </a:extLst>
          </p:cNvPr>
          <p:cNvSpPr>
            <a:spLocks noGrp="1"/>
          </p:cNvSpPr>
          <p:nvPr>
            <p:ph sz="quarter" idx="13"/>
          </p:nvPr>
        </p:nvSpPr>
        <p:spPr>
          <a:xfrm>
            <a:off x="340468" y="785614"/>
            <a:ext cx="8232775" cy="5722190"/>
          </a:xfrm>
        </p:spPr>
        <p:txBody>
          <a:bodyPr/>
          <a:lstStyle/>
          <a:p>
            <a:r>
              <a:rPr lang="en-US" dirty="0"/>
              <a:t>Variable to save first element:</a:t>
            </a:r>
          </a:p>
          <a:p>
            <a:pPr lvl="1"/>
            <a:r>
              <a:rPr lang="en-US" dirty="0">
                <a:latin typeface="Courier New" panose="02070309020205020404" pitchFamily="49" charset="0"/>
                <a:cs typeface="Courier New" panose="02070309020205020404" pitchFamily="49" charset="0"/>
              </a:rPr>
              <a:t>int first = list[0];</a:t>
            </a:r>
          </a:p>
          <a:p>
            <a:pPr fontAlgn="ctr"/>
            <a:r>
              <a:rPr lang="en-US" dirty="0">
                <a:latin typeface="+mj-lt"/>
                <a:cs typeface="Courier New" panose="02070309020205020404" pitchFamily="49" charset="0"/>
              </a:rPr>
              <a:t>Moving elements means this happens:</a:t>
            </a:r>
          </a:p>
          <a:p>
            <a:pPr fontAlgn="ctr"/>
            <a:endParaRPr lang="en-US" dirty="0">
              <a:latin typeface="+mj-lt"/>
              <a:cs typeface="Courier New" panose="02070309020205020404" pitchFamily="49" charset="0"/>
            </a:endParaRPr>
          </a:p>
          <a:p>
            <a:pPr fontAlgn="ctr"/>
            <a:endParaRPr lang="en-US" dirty="0">
              <a:latin typeface="+mj-lt"/>
              <a:cs typeface="Courier New" panose="02070309020205020404" pitchFamily="49" charset="0"/>
            </a:endParaRPr>
          </a:p>
          <a:p>
            <a:pPr fontAlgn="ctr"/>
            <a:endParaRPr lang="en-US" dirty="0">
              <a:latin typeface="+mj-lt"/>
              <a:cs typeface="Courier New" panose="02070309020205020404" pitchFamily="49" charset="0"/>
            </a:endParaRPr>
          </a:p>
          <a:p>
            <a:pPr fontAlgn="ctr"/>
            <a:endParaRPr lang="en-US" dirty="0">
              <a:latin typeface="+mj-lt"/>
              <a:cs typeface="Courier New" panose="02070309020205020404" pitchFamily="49" charset="0"/>
            </a:endParaRPr>
          </a:p>
          <a:p>
            <a:pPr fontAlgn="ctr"/>
            <a:r>
              <a:rPr lang="en-US" dirty="0">
                <a:latin typeface="+mj-lt"/>
                <a:cs typeface="Courier New" panose="02070309020205020404" pitchFamily="49" charset="0"/>
              </a:rPr>
              <a:t>We overwrite array values in this way:</a:t>
            </a:r>
          </a:p>
          <a:p>
            <a:pPr lvl="1" fontAlgn="ctr"/>
            <a:r>
              <a:rPr lang="en-US" sz="2000" dirty="0">
                <a:latin typeface="Courier New" panose="02070309020205020404" pitchFamily="49" charset="0"/>
                <a:cs typeface="Courier New" panose="02070309020205020404" pitchFamily="49" charset="0"/>
              </a:rPr>
              <a:t>list[0] = list[1];</a:t>
            </a:r>
          </a:p>
          <a:p>
            <a:pPr lvl="1" fontAlgn="ctr"/>
            <a:r>
              <a:rPr lang="en-US" sz="2000" dirty="0">
                <a:latin typeface="Courier New" panose="02070309020205020404" pitchFamily="49" charset="0"/>
                <a:cs typeface="Courier New" panose="02070309020205020404" pitchFamily="49" charset="0"/>
              </a:rPr>
              <a:t>list[1] = list[2];</a:t>
            </a:r>
          </a:p>
          <a:p>
            <a:pPr lvl="1" fontAlgn="ctr"/>
            <a:r>
              <a:rPr lang="en-US" sz="2000" dirty="0">
                <a:latin typeface="Courier New" panose="02070309020205020404" pitchFamily="49" charset="0"/>
                <a:cs typeface="Courier New" panose="02070309020205020404" pitchFamily="49" charset="0"/>
              </a:rPr>
              <a:t>list[2] = list[3];</a:t>
            </a:r>
          </a:p>
          <a:p>
            <a:pPr lvl="1" fontAlgn="ctr"/>
            <a:r>
              <a:rPr lang="en-US" sz="2000" dirty="0">
                <a:latin typeface="Courier New" panose="02070309020205020404" pitchFamily="49" charset="0"/>
                <a:cs typeface="Courier New" panose="02070309020205020404" pitchFamily="49" charset="0"/>
              </a:rPr>
              <a:t>list[3] = list[4];</a:t>
            </a:r>
          </a:p>
          <a:p>
            <a:pPr lvl="1" fontAlgn="ctr"/>
            <a:endParaRPr lang="en-US" dirty="0">
              <a:latin typeface="Courier New" panose="02070309020205020404" pitchFamily="49" charset="0"/>
              <a:cs typeface="Courier New" panose="02070309020205020404" pitchFamily="49" charset="0"/>
            </a:endParaRPr>
          </a:p>
          <a:p>
            <a:pPr lvl="1" fontAlgn="ctr"/>
            <a:endParaRPr lang="en-US" dirty="0">
              <a:latin typeface="Courier New" panose="02070309020205020404" pitchFamily="49" charset="0"/>
              <a:cs typeface="Courier New" panose="02070309020205020404" pitchFamily="49" charset="0"/>
            </a:endParaRPr>
          </a:p>
          <a:p>
            <a:pPr fontAlgn="ctr"/>
            <a:endParaRPr lang="en-US" dirty="0"/>
          </a:p>
        </p:txBody>
      </p:sp>
      <p:graphicFrame>
        <p:nvGraphicFramePr>
          <p:cNvPr id="4" name="Table 3">
            <a:extLst>
              <a:ext uri="{FF2B5EF4-FFF2-40B4-BE49-F238E27FC236}">
                <a16:creationId xmlns:a16="http://schemas.microsoft.com/office/drawing/2014/main" id="{E348DB20-E143-4D4E-9DF5-0A1B0A4707E8}"/>
              </a:ext>
            </a:extLst>
          </p:cNvPr>
          <p:cNvGraphicFramePr>
            <a:graphicFrameLocks noGrp="1"/>
          </p:cNvGraphicFramePr>
          <p:nvPr>
            <p:extLst>
              <p:ext uri="{D42A27DB-BD31-4B8C-83A1-F6EECF244321}">
                <p14:modId xmlns:p14="http://schemas.microsoft.com/office/powerpoint/2010/main" val="4212630642"/>
              </p:ext>
            </p:extLst>
          </p:nvPr>
        </p:nvGraphicFramePr>
        <p:xfrm>
          <a:off x="1326204" y="2688098"/>
          <a:ext cx="3842427" cy="450671"/>
        </p:xfrm>
        <a:graphic>
          <a:graphicData uri="http://schemas.openxmlformats.org/drawingml/2006/table">
            <a:tbl>
              <a:tblPr firstRow="1" bandRow="1">
                <a:tableStyleId>{5940675A-B579-460E-94D1-54222C63F5DA}</a:tableStyleId>
              </a:tblPr>
              <a:tblGrid>
                <a:gridCol w="781455">
                  <a:extLst>
                    <a:ext uri="{9D8B030D-6E8A-4147-A177-3AD203B41FA5}">
                      <a16:colId xmlns:a16="http://schemas.microsoft.com/office/drawing/2014/main" val="2294258441"/>
                    </a:ext>
                  </a:extLst>
                </a:gridCol>
                <a:gridCol w="765243">
                  <a:extLst>
                    <a:ext uri="{9D8B030D-6E8A-4147-A177-3AD203B41FA5}">
                      <a16:colId xmlns:a16="http://schemas.microsoft.com/office/drawing/2014/main" val="2770509558"/>
                    </a:ext>
                  </a:extLst>
                </a:gridCol>
                <a:gridCol w="765243">
                  <a:extLst>
                    <a:ext uri="{9D8B030D-6E8A-4147-A177-3AD203B41FA5}">
                      <a16:colId xmlns:a16="http://schemas.microsoft.com/office/drawing/2014/main" val="776672155"/>
                    </a:ext>
                  </a:extLst>
                </a:gridCol>
                <a:gridCol w="765243">
                  <a:extLst>
                    <a:ext uri="{9D8B030D-6E8A-4147-A177-3AD203B41FA5}">
                      <a16:colId xmlns:a16="http://schemas.microsoft.com/office/drawing/2014/main" val="3674818342"/>
                    </a:ext>
                  </a:extLst>
                </a:gridCol>
                <a:gridCol w="765243">
                  <a:extLst>
                    <a:ext uri="{9D8B030D-6E8A-4147-A177-3AD203B41FA5}">
                      <a16:colId xmlns:a16="http://schemas.microsoft.com/office/drawing/2014/main" val="3263882986"/>
                    </a:ext>
                  </a:extLst>
                </a:gridCol>
              </a:tblGrid>
              <a:tr h="450671">
                <a:tc>
                  <a:txBody>
                    <a:bodyPr/>
                    <a:lstStyle/>
                    <a:p>
                      <a:pPr algn="ctr"/>
                      <a:r>
                        <a:rPr lang="en-US" sz="2000" dirty="0"/>
                        <a:t>3</a:t>
                      </a:r>
                    </a:p>
                  </a:txBody>
                  <a:tcPr anchor="ctr"/>
                </a:tc>
                <a:tc>
                  <a:txBody>
                    <a:bodyPr/>
                    <a:lstStyle/>
                    <a:p>
                      <a:pPr algn="ctr"/>
                      <a:r>
                        <a:rPr lang="en-US" sz="2000" dirty="0"/>
                        <a:t>8</a:t>
                      </a:r>
                    </a:p>
                  </a:txBody>
                  <a:tcPr anchor="ctr"/>
                </a:tc>
                <a:tc>
                  <a:txBody>
                    <a:bodyPr/>
                    <a:lstStyle/>
                    <a:p>
                      <a:pPr algn="ctr"/>
                      <a:r>
                        <a:rPr lang="en-US" sz="2000" dirty="0"/>
                        <a:t>9</a:t>
                      </a:r>
                    </a:p>
                  </a:txBody>
                  <a:tcPr anchor="ctr"/>
                </a:tc>
                <a:tc>
                  <a:txBody>
                    <a:bodyPr/>
                    <a:lstStyle/>
                    <a:p>
                      <a:pPr algn="ctr"/>
                      <a:r>
                        <a:rPr lang="en-US" sz="2000" dirty="0"/>
                        <a:t>7</a:t>
                      </a:r>
                    </a:p>
                  </a:txBody>
                  <a:tcPr anchor="ctr"/>
                </a:tc>
                <a:tc>
                  <a:txBody>
                    <a:bodyPr/>
                    <a:lstStyle/>
                    <a:p>
                      <a:pPr algn="ctr"/>
                      <a:r>
                        <a:rPr lang="en-US" sz="2000" dirty="0"/>
                        <a:t>5</a:t>
                      </a:r>
                    </a:p>
                  </a:txBody>
                  <a:tcPr anchor="ctr"/>
                </a:tc>
                <a:extLst>
                  <a:ext uri="{0D108BD9-81ED-4DB2-BD59-A6C34878D82A}">
                    <a16:rowId xmlns:a16="http://schemas.microsoft.com/office/drawing/2014/main" val="774389164"/>
                  </a:ext>
                </a:extLst>
              </a:tr>
            </a:tbl>
          </a:graphicData>
        </a:graphic>
      </p:graphicFrame>
      <p:graphicFrame>
        <p:nvGraphicFramePr>
          <p:cNvPr id="5" name="Table 4">
            <a:extLst>
              <a:ext uri="{FF2B5EF4-FFF2-40B4-BE49-F238E27FC236}">
                <a16:creationId xmlns:a16="http://schemas.microsoft.com/office/drawing/2014/main" id="{E099959F-573B-4314-8E42-685A7FC78E5B}"/>
              </a:ext>
            </a:extLst>
          </p:cNvPr>
          <p:cNvGraphicFramePr>
            <a:graphicFrameLocks noGrp="1"/>
          </p:cNvGraphicFramePr>
          <p:nvPr>
            <p:extLst>
              <p:ext uri="{D42A27DB-BD31-4B8C-83A1-F6EECF244321}">
                <p14:modId xmlns:p14="http://schemas.microsoft.com/office/powerpoint/2010/main" val="555497355"/>
              </p:ext>
            </p:extLst>
          </p:nvPr>
        </p:nvGraphicFramePr>
        <p:xfrm>
          <a:off x="1326204" y="4037044"/>
          <a:ext cx="3842427" cy="450671"/>
        </p:xfrm>
        <a:graphic>
          <a:graphicData uri="http://schemas.openxmlformats.org/drawingml/2006/table">
            <a:tbl>
              <a:tblPr firstRow="1" bandRow="1">
                <a:tableStyleId>{5940675A-B579-460E-94D1-54222C63F5DA}</a:tableStyleId>
              </a:tblPr>
              <a:tblGrid>
                <a:gridCol w="781455">
                  <a:extLst>
                    <a:ext uri="{9D8B030D-6E8A-4147-A177-3AD203B41FA5}">
                      <a16:colId xmlns:a16="http://schemas.microsoft.com/office/drawing/2014/main" val="2294258441"/>
                    </a:ext>
                  </a:extLst>
                </a:gridCol>
                <a:gridCol w="765243">
                  <a:extLst>
                    <a:ext uri="{9D8B030D-6E8A-4147-A177-3AD203B41FA5}">
                      <a16:colId xmlns:a16="http://schemas.microsoft.com/office/drawing/2014/main" val="2770509558"/>
                    </a:ext>
                  </a:extLst>
                </a:gridCol>
                <a:gridCol w="765243">
                  <a:extLst>
                    <a:ext uri="{9D8B030D-6E8A-4147-A177-3AD203B41FA5}">
                      <a16:colId xmlns:a16="http://schemas.microsoft.com/office/drawing/2014/main" val="776672155"/>
                    </a:ext>
                  </a:extLst>
                </a:gridCol>
                <a:gridCol w="765243">
                  <a:extLst>
                    <a:ext uri="{9D8B030D-6E8A-4147-A177-3AD203B41FA5}">
                      <a16:colId xmlns:a16="http://schemas.microsoft.com/office/drawing/2014/main" val="3674818342"/>
                    </a:ext>
                  </a:extLst>
                </a:gridCol>
                <a:gridCol w="765243">
                  <a:extLst>
                    <a:ext uri="{9D8B030D-6E8A-4147-A177-3AD203B41FA5}">
                      <a16:colId xmlns:a16="http://schemas.microsoft.com/office/drawing/2014/main" val="3263882986"/>
                    </a:ext>
                  </a:extLst>
                </a:gridCol>
              </a:tblGrid>
              <a:tr h="450671">
                <a:tc>
                  <a:txBody>
                    <a:bodyPr/>
                    <a:lstStyle/>
                    <a:p>
                      <a:pPr algn="ctr"/>
                      <a:r>
                        <a:rPr lang="en-US" sz="2000" dirty="0"/>
                        <a:t>8</a:t>
                      </a:r>
                    </a:p>
                  </a:txBody>
                  <a:tcPr anchor="ctr"/>
                </a:tc>
                <a:tc>
                  <a:txBody>
                    <a:bodyPr/>
                    <a:lstStyle/>
                    <a:p>
                      <a:pPr algn="ctr"/>
                      <a:r>
                        <a:rPr lang="en-US" sz="2000" dirty="0"/>
                        <a:t>9</a:t>
                      </a:r>
                    </a:p>
                  </a:txBody>
                  <a:tcPr anchor="ctr"/>
                </a:tc>
                <a:tc>
                  <a:txBody>
                    <a:bodyPr/>
                    <a:lstStyle/>
                    <a:p>
                      <a:pPr algn="ctr"/>
                      <a:r>
                        <a:rPr lang="en-US" sz="2000" dirty="0"/>
                        <a:t>7</a:t>
                      </a:r>
                    </a:p>
                  </a:txBody>
                  <a:tcPr anchor="ctr"/>
                </a:tc>
                <a:tc>
                  <a:txBody>
                    <a:bodyPr/>
                    <a:lstStyle/>
                    <a:p>
                      <a:pPr algn="ctr"/>
                      <a:r>
                        <a:rPr lang="en-US" sz="2000" dirty="0"/>
                        <a:t>5</a:t>
                      </a:r>
                    </a:p>
                  </a:txBody>
                  <a:tcPr anchor="ctr"/>
                </a:tc>
                <a:tc>
                  <a:txBody>
                    <a:bodyPr/>
                    <a:lstStyle/>
                    <a:p>
                      <a:pPr algn="ctr"/>
                      <a:r>
                        <a:rPr lang="en-US" sz="2000" dirty="0"/>
                        <a:t>5</a:t>
                      </a:r>
                    </a:p>
                  </a:txBody>
                  <a:tcPr anchor="ctr"/>
                </a:tc>
                <a:extLst>
                  <a:ext uri="{0D108BD9-81ED-4DB2-BD59-A6C34878D82A}">
                    <a16:rowId xmlns:a16="http://schemas.microsoft.com/office/drawing/2014/main" val="774389164"/>
                  </a:ext>
                </a:extLst>
              </a:tr>
            </a:tbl>
          </a:graphicData>
        </a:graphic>
      </p:graphicFrame>
      <p:cxnSp>
        <p:nvCxnSpPr>
          <p:cNvPr id="7" name="Straight Arrow Connector 6">
            <a:extLst>
              <a:ext uri="{FF2B5EF4-FFF2-40B4-BE49-F238E27FC236}">
                <a16:creationId xmlns:a16="http://schemas.microsoft.com/office/drawing/2014/main" id="{2B4EBB1F-1A03-475A-8112-9750F50D3630}"/>
              </a:ext>
            </a:extLst>
          </p:cNvPr>
          <p:cNvCxnSpPr/>
          <p:nvPr/>
        </p:nvCxnSpPr>
        <p:spPr>
          <a:xfrm flipH="1">
            <a:off x="1673157" y="3138769"/>
            <a:ext cx="865762" cy="8982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F3C066F5-A20A-4FEB-93F5-5AA8E4C0B1B2}"/>
              </a:ext>
            </a:extLst>
          </p:cNvPr>
          <p:cNvCxnSpPr/>
          <p:nvPr/>
        </p:nvCxnSpPr>
        <p:spPr>
          <a:xfrm flipH="1">
            <a:off x="2438398" y="3146830"/>
            <a:ext cx="865762" cy="8982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7FB383F0-64EF-4878-8786-C64BA44F3072}"/>
              </a:ext>
            </a:extLst>
          </p:cNvPr>
          <p:cNvCxnSpPr/>
          <p:nvPr/>
        </p:nvCxnSpPr>
        <p:spPr>
          <a:xfrm flipH="1">
            <a:off x="3180944" y="3154893"/>
            <a:ext cx="865762" cy="8982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FB12DF52-A864-4DD6-84A1-2690ACCAB555}"/>
              </a:ext>
            </a:extLst>
          </p:cNvPr>
          <p:cNvCxnSpPr/>
          <p:nvPr/>
        </p:nvCxnSpPr>
        <p:spPr>
          <a:xfrm flipH="1">
            <a:off x="3923490" y="3146831"/>
            <a:ext cx="865762" cy="8982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96381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A97B7-4831-4A1A-82F4-BD8977843550}"/>
              </a:ext>
            </a:extLst>
          </p:cNvPr>
          <p:cNvSpPr>
            <a:spLocks noGrp="1"/>
          </p:cNvSpPr>
          <p:nvPr>
            <p:ph type="title"/>
          </p:nvPr>
        </p:nvSpPr>
        <p:spPr>
          <a:xfrm>
            <a:off x="457200" y="215372"/>
            <a:ext cx="8229600" cy="669846"/>
          </a:xfrm>
        </p:spPr>
        <p:txBody>
          <a:bodyPr/>
          <a:lstStyle/>
          <a:p>
            <a:r>
              <a:rPr lang="en-US" dirty="0"/>
              <a:t>Time to Use a Loop</a:t>
            </a:r>
          </a:p>
        </p:txBody>
      </p:sp>
      <p:sp>
        <p:nvSpPr>
          <p:cNvPr id="3" name="Content Placeholder 2">
            <a:extLst>
              <a:ext uri="{FF2B5EF4-FFF2-40B4-BE49-F238E27FC236}">
                <a16:creationId xmlns:a16="http://schemas.microsoft.com/office/drawing/2014/main" id="{0370B163-3A0D-4EC1-B214-D6ECD3851F66}"/>
              </a:ext>
            </a:extLst>
          </p:cNvPr>
          <p:cNvSpPr>
            <a:spLocks noGrp="1"/>
          </p:cNvSpPr>
          <p:nvPr>
            <p:ph sz="quarter" idx="13"/>
          </p:nvPr>
        </p:nvSpPr>
        <p:spPr>
          <a:xfrm>
            <a:off x="457200" y="944945"/>
            <a:ext cx="8232775" cy="5339123"/>
          </a:xfrm>
        </p:spPr>
        <p:txBody>
          <a:bodyPr/>
          <a:lstStyle/>
          <a:p>
            <a:r>
              <a:rPr lang="en-US" dirty="0"/>
              <a:t>This means that, if </a:t>
            </a:r>
            <a:r>
              <a:rPr lang="en-US" dirty="0" err="1"/>
              <a:t>i</a:t>
            </a:r>
            <a:r>
              <a:rPr lang="en-US" dirty="0"/>
              <a:t> represents the index of an element, we do this:</a:t>
            </a:r>
          </a:p>
          <a:p>
            <a:pPr lvl="1"/>
            <a:r>
              <a:rPr lang="en-US" dirty="0">
                <a:latin typeface="Courier New" panose="02070309020205020404" pitchFamily="49" charset="0"/>
                <a:cs typeface="Courier New" panose="02070309020205020404" pitchFamily="49" charset="0"/>
              </a:rPr>
              <a:t>list[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list[i+1];</a:t>
            </a:r>
          </a:p>
          <a:p>
            <a:r>
              <a:rPr lang="en-US" dirty="0">
                <a:latin typeface="+mj-lt"/>
                <a:cs typeface="Courier New" panose="02070309020205020404" pitchFamily="49" charset="0"/>
              </a:rPr>
              <a:t>Now we can make a loop</a:t>
            </a:r>
          </a:p>
          <a:p>
            <a:pPr lvl="1"/>
            <a:r>
              <a:rPr lang="en-US" dirty="0">
                <a:latin typeface="Courier New" panose="02070309020205020404" pitchFamily="49" charset="0"/>
                <a:cs typeface="Courier New" panose="02070309020205020404" pitchFamily="49" charset="0"/>
              </a:rPr>
              <a:t>for (int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lvl="2"/>
            <a:r>
              <a:rPr lang="en-US" dirty="0">
                <a:latin typeface="Courier New" panose="02070309020205020404" pitchFamily="49" charset="0"/>
                <a:cs typeface="Courier New" panose="02070309020205020404" pitchFamily="49" charset="0"/>
              </a:rPr>
              <a:t>list[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list[i+1]; }</a:t>
            </a:r>
          </a:p>
          <a:p>
            <a:pPr lvl="1"/>
            <a:r>
              <a:rPr lang="en-US" dirty="0">
                <a:cs typeface="Courier New" panose="02070309020205020404" pitchFamily="49" charset="0"/>
              </a:rPr>
              <a:t>But….what should the condition be????</a:t>
            </a:r>
          </a:p>
          <a:p>
            <a:pPr lvl="2"/>
            <a:r>
              <a:rPr lang="en-US" dirty="0">
                <a:cs typeface="Courier New" panose="02070309020205020404" pitchFamily="49" charset="0"/>
              </a:rPr>
              <a:t>Ponder this: How many elements need to be shifted?</a:t>
            </a:r>
          </a:p>
          <a:p>
            <a:pPr lvl="2"/>
            <a:r>
              <a:rPr lang="en-US" dirty="0">
                <a:cs typeface="Courier New" panose="02070309020205020404" pitchFamily="49" charset="0"/>
              </a:rPr>
              <a:t>It’s 4, rather than 5, since we will just set the last element equal to the first element when done.</a:t>
            </a:r>
          </a:p>
          <a:p>
            <a:pPr lvl="2"/>
            <a:r>
              <a:rPr lang="en-US" dirty="0">
                <a:cs typeface="Courier New" panose="02070309020205020404" pitchFamily="49" charset="0"/>
              </a:rPr>
              <a:t>So condition should be: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list.length</a:t>
            </a:r>
            <a:r>
              <a:rPr lang="en-US" dirty="0">
                <a:latin typeface="Courier New" panose="02070309020205020404" pitchFamily="49" charset="0"/>
                <a:cs typeface="Courier New" panose="02070309020205020404" pitchFamily="49" charset="0"/>
              </a:rPr>
              <a:t> - 1</a:t>
            </a:r>
          </a:p>
          <a:p>
            <a:pPr lvl="2"/>
            <a:endParaRPr lang="en-US" dirty="0">
              <a:cs typeface="Courier New" panose="02070309020205020404" pitchFamily="49" charset="0"/>
            </a:endParaRPr>
          </a:p>
        </p:txBody>
      </p:sp>
    </p:spTree>
    <p:extLst>
      <p:ext uri="{BB962C8B-B14F-4D97-AF65-F5344CB8AC3E}">
        <p14:creationId xmlns:p14="http://schemas.microsoft.com/office/powerpoint/2010/main" val="2429997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xfrm>
            <a:off x="460375" y="0"/>
            <a:ext cx="8229600" cy="1097279"/>
          </a:xfrm>
          <a:solidFill>
            <a:srgbClr val="00B0F0"/>
          </a:solidFill>
        </p:spPr>
        <p:txBody>
          <a:bodyPr/>
          <a:lstStyle/>
          <a:p>
            <a:r>
              <a:rPr lang="en-US" sz="4400" dirty="0">
                <a:solidFill>
                  <a:schemeClr val="bg1"/>
                </a:solidFill>
              </a:rPr>
              <a:t>In-Class Assignment 1, Part 1</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sz="quarter" idx="13"/>
          </p:nvPr>
        </p:nvSpPr>
        <p:spPr>
          <a:xfrm>
            <a:off x="460375" y="1097280"/>
            <a:ext cx="8232775" cy="5157606"/>
          </a:xfrm>
        </p:spPr>
        <p:txBody>
          <a:bodyPr/>
          <a:lstStyle/>
          <a:p>
            <a:r>
              <a:rPr lang="en-US" sz="1600" dirty="0"/>
              <a:t>Create the project and class </a:t>
            </a:r>
            <a:r>
              <a:rPr lang="en-US" sz="1600" b="1" dirty="0" err="1"/>
              <a:t>ShiftArrays</a:t>
            </a:r>
            <a:r>
              <a:rPr lang="en-US" sz="1600" dirty="0"/>
              <a:t> in BluJ</a:t>
            </a:r>
          </a:p>
          <a:p>
            <a:r>
              <a:rPr lang="en-US" sz="1600" dirty="0"/>
              <a:t>Add </a:t>
            </a:r>
            <a:r>
              <a:rPr lang="en-US" sz="1600" b="1" dirty="0"/>
              <a:t>import </a:t>
            </a:r>
            <a:r>
              <a:rPr lang="en-US" sz="1600" b="1" dirty="0" err="1"/>
              <a:t>java.util</a:t>
            </a:r>
            <a:r>
              <a:rPr lang="en-US" sz="1600" b="1" dirty="0"/>
              <a:t>.*;</a:t>
            </a:r>
          </a:p>
          <a:p>
            <a:r>
              <a:rPr lang="en-US" sz="1600" dirty="0"/>
              <a:t>In the main program, do the following:</a:t>
            </a:r>
          </a:p>
          <a:p>
            <a:pPr lvl="1"/>
            <a:r>
              <a:rPr lang="en-US" sz="1600" dirty="0"/>
              <a:t>Declare an integer array named </a:t>
            </a:r>
            <a:r>
              <a:rPr lang="en-US" sz="1600" b="1" dirty="0"/>
              <a:t>list1</a:t>
            </a:r>
            <a:r>
              <a:rPr lang="en-US" sz="1600" dirty="0"/>
              <a:t> and give it the following values (in this order): 6,8,10,5,7,3,1</a:t>
            </a:r>
          </a:p>
          <a:p>
            <a:pPr lvl="1"/>
            <a:r>
              <a:rPr lang="en-US" sz="1600" dirty="0"/>
              <a:t>Use </a:t>
            </a:r>
            <a:r>
              <a:rPr lang="en-US" sz="1600" dirty="0" err="1"/>
              <a:t>Arrays.toString</a:t>
            </a:r>
            <a:r>
              <a:rPr lang="en-US" sz="1600" dirty="0"/>
              <a:t>() to display the elements of list1.</a:t>
            </a:r>
          </a:p>
          <a:p>
            <a:pPr lvl="1"/>
            <a:r>
              <a:rPr lang="en-US" sz="1600" dirty="0"/>
              <a:t>Create a void method named </a:t>
            </a:r>
            <a:r>
              <a:rPr lang="en-US" sz="1600" b="1" dirty="0" err="1"/>
              <a:t>shiftLeft</a:t>
            </a:r>
            <a:r>
              <a:rPr lang="en-US" sz="1600" dirty="0"/>
              <a:t> that accepts an integer array as a parameter. Have this method do the following:</a:t>
            </a:r>
          </a:p>
          <a:p>
            <a:pPr lvl="2"/>
            <a:r>
              <a:rPr lang="en-US" sz="1600" dirty="0"/>
              <a:t>Set the first element of the parameter to a local variable named first.</a:t>
            </a:r>
          </a:p>
          <a:p>
            <a:pPr lvl="2"/>
            <a:r>
              <a:rPr lang="en-US" sz="1600" dirty="0"/>
              <a:t>Use a for loop to shift all elements of the parameter (except the last element) one spot to the left.</a:t>
            </a:r>
          </a:p>
          <a:p>
            <a:pPr lvl="2"/>
            <a:r>
              <a:rPr lang="en-US" sz="1600" dirty="0"/>
              <a:t>After the loop is complete, set the last element of the parameter to the variable.</a:t>
            </a:r>
          </a:p>
          <a:p>
            <a:pPr lvl="1"/>
            <a:r>
              <a:rPr lang="en-US" sz="1600" dirty="0"/>
              <a:t>Back in main, call the </a:t>
            </a:r>
            <a:r>
              <a:rPr lang="en-US" sz="1600" dirty="0" err="1"/>
              <a:t>shiftLeft</a:t>
            </a:r>
            <a:r>
              <a:rPr lang="en-US" sz="1600" dirty="0"/>
              <a:t> method, with list1 as the parameter.</a:t>
            </a:r>
          </a:p>
          <a:p>
            <a:pPr lvl="1"/>
            <a:r>
              <a:rPr lang="en-US" sz="1600" dirty="0"/>
              <a:t>Use </a:t>
            </a:r>
            <a:r>
              <a:rPr lang="en-US" sz="1600" dirty="0" err="1"/>
              <a:t>Arrays.toString</a:t>
            </a:r>
            <a:r>
              <a:rPr lang="en-US" sz="1600" dirty="0"/>
              <a:t>() to display the elements of list1 after shifting left.</a:t>
            </a:r>
          </a:p>
        </p:txBody>
      </p:sp>
    </p:spTree>
    <p:extLst>
      <p:ext uri="{BB962C8B-B14F-4D97-AF65-F5344CB8AC3E}">
        <p14:creationId xmlns:p14="http://schemas.microsoft.com/office/powerpoint/2010/main" val="452523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56802-4AC4-4E76-9FB1-D8CDAA9F1294}"/>
              </a:ext>
            </a:extLst>
          </p:cNvPr>
          <p:cNvSpPr>
            <a:spLocks noGrp="1"/>
          </p:cNvSpPr>
          <p:nvPr>
            <p:ph type="title"/>
          </p:nvPr>
        </p:nvSpPr>
        <p:spPr/>
        <p:txBody>
          <a:bodyPr/>
          <a:lstStyle/>
          <a:p>
            <a:r>
              <a:rPr lang="en-US" dirty="0"/>
              <a:t>Shifting Right</a:t>
            </a:r>
          </a:p>
        </p:txBody>
      </p:sp>
      <p:sp>
        <p:nvSpPr>
          <p:cNvPr id="3" name="Content Placeholder 2">
            <a:extLst>
              <a:ext uri="{FF2B5EF4-FFF2-40B4-BE49-F238E27FC236}">
                <a16:creationId xmlns:a16="http://schemas.microsoft.com/office/drawing/2014/main" id="{6F9ACCDD-A190-48ED-B60C-962D4311D13F}"/>
              </a:ext>
            </a:extLst>
          </p:cNvPr>
          <p:cNvSpPr>
            <a:spLocks noGrp="1"/>
          </p:cNvSpPr>
          <p:nvPr>
            <p:ph sz="quarter" idx="13"/>
          </p:nvPr>
        </p:nvSpPr>
        <p:spPr/>
        <p:txBody>
          <a:bodyPr/>
          <a:lstStyle/>
          <a:p>
            <a:r>
              <a:rPr lang="en-US" dirty="0"/>
              <a:t>Suppose we have an array named list, like this:</a:t>
            </a:r>
          </a:p>
          <a:p>
            <a:pPr lvl="1"/>
            <a:r>
              <a:rPr lang="en-US" dirty="0"/>
              <a:t>list</a:t>
            </a:r>
          </a:p>
          <a:p>
            <a:r>
              <a:rPr lang="en-US" dirty="0"/>
              <a:t>Goal: Move first element to end of array and shift all other elements one spot to the left, so that we get this:</a:t>
            </a:r>
          </a:p>
          <a:p>
            <a:pPr lvl="1"/>
            <a:r>
              <a:rPr lang="en-US" dirty="0"/>
              <a:t>list </a:t>
            </a:r>
          </a:p>
          <a:p>
            <a:r>
              <a:rPr lang="en-US" dirty="0"/>
              <a:t>We need to save the value of the last element in a variable and then figure out how we’re going to move the others.</a:t>
            </a:r>
          </a:p>
        </p:txBody>
      </p:sp>
      <p:graphicFrame>
        <p:nvGraphicFramePr>
          <p:cNvPr id="4" name="Table 3">
            <a:extLst>
              <a:ext uri="{FF2B5EF4-FFF2-40B4-BE49-F238E27FC236}">
                <a16:creationId xmlns:a16="http://schemas.microsoft.com/office/drawing/2014/main" id="{06632FA0-8FF8-4E26-B94E-79330EC05C94}"/>
              </a:ext>
            </a:extLst>
          </p:cNvPr>
          <p:cNvGraphicFramePr>
            <a:graphicFrameLocks noGrp="1"/>
          </p:cNvGraphicFramePr>
          <p:nvPr/>
        </p:nvGraphicFramePr>
        <p:xfrm>
          <a:off x="1786646" y="2120630"/>
          <a:ext cx="3826215" cy="466927"/>
        </p:xfrm>
        <a:graphic>
          <a:graphicData uri="http://schemas.openxmlformats.org/drawingml/2006/table">
            <a:tbl>
              <a:tblPr firstRow="1" bandRow="1">
                <a:tableStyleId>{5940675A-B579-460E-94D1-54222C63F5DA}</a:tableStyleId>
              </a:tblPr>
              <a:tblGrid>
                <a:gridCol w="765243">
                  <a:extLst>
                    <a:ext uri="{9D8B030D-6E8A-4147-A177-3AD203B41FA5}">
                      <a16:colId xmlns:a16="http://schemas.microsoft.com/office/drawing/2014/main" val="3601723329"/>
                    </a:ext>
                  </a:extLst>
                </a:gridCol>
                <a:gridCol w="765243">
                  <a:extLst>
                    <a:ext uri="{9D8B030D-6E8A-4147-A177-3AD203B41FA5}">
                      <a16:colId xmlns:a16="http://schemas.microsoft.com/office/drawing/2014/main" val="1024134777"/>
                    </a:ext>
                  </a:extLst>
                </a:gridCol>
                <a:gridCol w="765243">
                  <a:extLst>
                    <a:ext uri="{9D8B030D-6E8A-4147-A177-3AD203B41FA5}">
                      <a16:colId xmlns:a16="http://schemas.microsoft.com/office/drawing/2014/main" val="2560790329"/>
                    </a:ext>
                  </a:extLst>
                </a:gridCol>
                <a:gridCol w="765243">
                  <a:extLst>
                    <a:ext uri="{9D8B030D-6E8A-4147-A177-3AD203B41FA5}">
                      <a16:colId xmlns:a16="http://schemas.microsoft.com/office/drawing/2014/main" val="3469744892"/>
                    </a:ext>
                  </a:extLst>
                </a:gridCol>
                <a:gridCol w="765243">
                  <a:extLst>
                    <a:ext uri="{9D8B030D-6E8A-4147-A177-3AD203B41FA5}">
                      <a16:colId xmlns:a16="http://schemas.microsoft.com/office/drawing/2014/main" val="4122929655"/>
                    </a:ext>
                  </a:extLst>
                </a:gridCol>
              </a:tblGrid>
              <a:tr h="466927">
                <a:tc>
                  <a:txBody>
                    <a:bodyPr/>
                    <a:lstStyle/>
                    <a:p>
                      <a:pPr algn="ctr"/>
                      <a:r>
                        <a:rPr lang="en-US" sz="2000" dirty="0"/>
                        <a:t>3</a:t>
                      </a:r>
                    </a:p>
                  </a:txBody>
                  <a:tcPr anchor="ctr"/>
                </a:tc>
                <a:tc>
                  <a:txBody>
                    <a:bodyPr/>
                    <a:lstStyle/>
                    <a:p>
                      <a:pPr algn="ctr"/>
                      <a:r>
                        <a:rPr lang="en-US" sz="2000" dirty="0"/>
                        <a:t>8</a:t>
                      </a:r>
                    </a:p>
                  </a:txBody>
                  <a:tcPr anchor="ctr"/>
                </a:tc>
                <a:tc>
                  <a:txBody>
                    <a:bodyPr/>
                    <a:lstStyle/>
                    <a:p>
                      <a:pPr algn="ctr"/>
                      <a:r>
                        <a:rPr lang="en-US" sz="2000" dirty="0"/>
                        <a:t>9</a:t>
                      </a:r>
                    </a:p>
                  </a:txBody>
                  <a:tcPr anchor="ctr"/>
                </a:tc>
                <a:tc>
                  <a:txBody>
                    <a:bodyPr/>
                    <a:lstStyle/>
                    <a:p>
                      <a:pPr algn="ctr"/>
                      <a:r>
                        <a:rPr lang="en-US" sz="2000" dirty="0"/>
                        <a:t>7</a:t>
                      </a:r>
                    </a:p>
                  </a:txBody>
                  <a:tcPr anchor="ctr"/>
                </a:tc>
                <a:tc>
                  <a:txBody>
                    <a:bodyPr/>
                    <a:lstStyle/>
                    <a:p>
                      <a:pPr algn="ctr"/>
                      <a:r>
                        <a:rPr lang="en-US" sz="2000" dirty="0"/>
                        <a:t>5</a:t>
                      </a:r>
                    </a:p>
                  </a:txBody>
                  <a:tcPr anchor="ctr"/>
                </a:tc>
                <a:extLst>
                  <a:ext uri="{0D108BD9-81ED-4DB2-BD59-A6C34878D82A}">
                    <a16:rowId xmlns:a16="http://schemas.microsoft.com/office/drawing/2014/main" val="1779741023"/>
                  </a:ext>
                </a:extLst>
              </a:tr>
            </a:tbl>
          </a:graphicData>
        </a:graphic>
      </p:graphicFrame>
      <p:graphicFrame>
        <p:nvGraphicFramePr>
          <p:cNvPr id="5" name="Table 4">
            <a:extLst>
              <a:ext uri="{FF2B5EF4-FFF2-40B4-BE49-F238E27FC236}">
                <a16:creationId xmlns:a16="http://schemas.microsoft.com/office/drawing/2014/main" id="{4DC36CAA-A532-4493-BAD5-9AB1B0239302}"/>
              </a:ext>
            </a:extLst>
          </p:cNvPr>
          <p:cNvGraphicFramePr>
            <a:graphicFrameLocks noGrp="1"/>
          </p:cNvGraphicFramePr>
          <p:nvPr>
            <p:extLst>
              <p:ext uri="{D42A27DB-BD31-4B8C-83A1-F6EECF244321}">
                <p14:modId xmlns:p14="http://schemas.microsoft.com/office/powerpoint/2010/main" val="858549895"/>
              </p:ext>
            </p:extLst>
          </p:nvPr>
        </p:nvGraphicFramePr>
        <p:xfrm>
          <a:off x="1786646" y="3429000"/>
          <a:ext cx="3842427" cy="450671"/>
        </p:xfrm>
        <a:graphic>
          <a:graphicData uri="http://schemas.openxmlformats.org/drawingml/2006/table">
            <a:tbl>
              <a:tblPr firstRow="1" bandRow="1">
                <a:tableStyleId>{5940675A-B579-460E-94D1-54222C63F5DA}</a:tableStyleId>
              </a:tblPr>
              <a:tblGrid>
                <a:gridCol w="781455">
                  <a:extLst>
                    <a:ext uri="{9D8B030D-6E8A-4147-A177-3AD203B41FA5}">
                      <a16:colId xmlns:a16="http://schemas.microsoft.com/office/drawing/2014/main" val="2294258441"/>
                    </a:ext>
                  </a:extLst>
                </a:gridCol>
                <a:gridCol w="765243">
                  <a:extLst>
                    <a:ext uri="{9D8B030D-6E8A-4147-A177-3AD203B41FA5}">
                      <a16:colId xmlns:a16="http://schemas.microsoft.com/office/drawing/2014/main" val="2770509558"/>
                    </a:ext>
                  </a:extLst>
                </a:gridCol>
                <a:gridCol w="765243">
                  <a:extLst>
                    <a:ext uri="{9D8B030D-6E8A-4147-A177-3AD203B41FA5}">
                      <a16:colId xmlns:a16="http://schemas.microsoft.com/office/drawing/2014/main" val="776672155"/>
                    </a:ext>
                  </a:extLst>
                </a:gridCol>
                <a:gridCol w="765243">
                  <a:extLst>
                    <a:ext uri="{9D8B030D-6E8A-4147-A177-3AD203B41FA5}">
                      <a16:colId xmlns:a16="http://schemas.microsoft.com/office/drawing/2014/main" val="3674818342"/>
                    </a:ext>
                  </a:extLst>
                </a:gridCol>
                <a:gridCol w="765243">
                  <a:extLst>
                    <a:ext uri="{9D8B030D-6E8A-4147-A177-3AD203B41FA5}">
                      <a16:colId xmlns:a16="http://schemas.microsoft.com/office/drawing/2014/main" val="3263882986"/>
                    </a:ext>
                  </a:extLst>
                </a:gridCol>
              </a:tblGrid>
              <a:tr h="450671">
                <a:tc>
                  <a:txBody>
                    <a:bodyPr/>
                    <a:lstStyle/>
                    <a:p>
                      <a:pPr algn="ctr"/>
                      <a:r>
                        <a:rPr lang="en-US" sz="2000" dirty="0"/>
                        <a:t>5</a:t>
                      </a:r>
                    </a:p>
                  </a:txBody>
                  <a:tcPr anchor="ctr"/>
                </a:tc>
                <a:tc>
                  <a:txBody>
                    <a:bodyPr/>
                    <a:lstStyle/>
                    <a:p>
                      <a:pPr algn="ctr"/>
                      <a:r>
                        <a:rPr lang="en-US" sz="2000" dirty="0"/>
                        <a:t>3</a:t>
                      </a:r>
                    </a:p>
                  </a:txBody>
                  <a:tcPr anchor="ctr"/>
                </a:tc>
                <a:tc>
                  <a:txBody>
                    <a:bodyPr/>
                    <a:lstStyle/>
                    <a:p>
                      <a:pPr algn="ctr"/>
                      <a:r>
                        <a:rPr lang="en-US" sz="2000" dirty="0"/>
                        <a:t>8</a:t>
                      </a:r>
                    </a:p>
                  </a:txBody>
                  <a:tcPr anchor="ctr"/>
                </a:tc>
                <a:tc>
                  <a:txBody>
                    <a:bodyPr/>
                    <a:lstStyle/>
                    <a:p>
                      <a:pPr algn="ctr"/>
                      <a:r>
                        <a:rPr lang="en-US" sz="2000" dirty="0"/>
                        <a:t>9</a:t>
                      </a:r>
                    </a:p>
                  </a:txBody>
                  <a:tcPr anchor="ctr"/>
                </a:tc>
                <a:tc>
                  <a:txBody>
                    <a:bodyPr/>
                    <a:lstStyle/>
                    <a:p>
                      <a:pPr algn="ctr"/>
                      <a:r>
                        <a:rPr lang="en-US" sz="2000" dirty="0"/>
                        <a:t>7</a:t>
                      </a:r>
                    </a:p>
                  </a:txBody>
                  <a:tcPr anchor="ctr"/>
                </a:tc>
                <a:extLst>
                  <a:ext uri="{0D108BD9-81ED-4DB2-BD59-A6C34878D82A}">
                    <a16:rowId xmlns:a16="http://schemas.microsoft.com/office/drawing/2014/main" val="774389164"/>
                  </a:ext>
                </a:extLst>
              </a:tr>
            </a:tbl>
          </a:graphicData>
        </a:graphic>
      </p:graphicFrame>
    </p:spTree>
    <p:extLst>
      <p:ext uri="{BB962C8B-B14F-4D97-AF65-F5344CB8AC3E}">
        <p14:creationId xmlns:p14="http://schemas.microsoft.com/office/powerpoint/2010/main" val="1394829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17E5A-ABD3-460E-8867-F5A3DFC14031}"/>
              </a:ext>
            </a:extLst>
          </p:cNvPr>
          <p:cNvSpPr>
            <a:spLocks noGrp="1"/>
          </p:cNvSpPr>
          <p:nvPr>
            <p:ph type="title"/>
          </p:nvPr>
        </p:nvSpPr>
        <p:spPr>
          <a:xfrm>
            <a:off x="434500" y="88823"/>
            <a:ext cx="8229600" cy="718484"/>
          </a:xfrm>
        </p:spPr>
        <p:txBody>
          <a:bodyPr/>
          <a:lstStyle/>
          <a:p>
            <a:r>
              <a:rPr lang="en-US" dirty="0"/>
              <a:t>Start of Code</a:t>
            </a:r>
          </a:p>
        </p:txBody>
      </p:sp>
      <p:sp>
        <p:nvSpPr>
          <p:cNvPr id="3" name="Content Placeholder 2">
            <a:extLst>
              <a:ext uri="{FF2B5EF4-FFF2-40B4-BE49-F238E27FC236}">
                <a16:creationId xmlns:a16="http://schemas.microsoft.com/office/drawing/2014/main" id="{EF3FF82F-3089-4EC3-AFE4-E87FDBA5FEE7}"/>
              </a:ext>
            </a:extLst>
          </p:cNvPr>
          <p:cNvSpPr>
            <a:spLocks noGrp="1"/>
          </p:cNvSpPr>
          <p:nvPr>
            <p:ph sz="quarter" idx="13"/>
          </p:nvPr>
        </p:nvSpPr>
        <p:spPr>
          <a:xfrm>
            <a:off x="340468" y="785614"/>
            <a:ext cx="8232775" cy="5722190"/>
          </a:xfrm>
        </p:spPr>
        <p:txBody>
          <a:bodyPr/>
          <a:lstStyle/>
          <a:p>
            <a:r>
              <a:rPr lang="en-US" dirty="0"/>
              <a:t>Variable to save last element:</a:t>
            </a:r>
          </a:p>
          <a:p>
            <a:pPr lvl="1"/>
            <a:r>
              <a:rPr lang="en-US" dirty="0">
                <a:latin typeface="Courier New" panose="02070309020205020404" pitchFamily="49" charset="0"/>
                <a:cs typeface="Courier New" panose="02070309020205020404" pitchFamily="49" charset="0"/>
              </a:rPr>
              <a:t>int last = list[list.length-1];</a:t>
            </a:r>
          </a:p>
          <a:p>
            <a:pPr fontAlgn="ctr"/>
            <a:r>
              <a:rPr lang="en-US" dirty="0">
                <a:latin typeface="+mj-lt"/>
                <a:cs typeface="Courier New" panose="02070309020205020404" pitchFamily="49" charset="0"/>
              </a:rPr>
              <a:t>Moving elements means this happens:</a:t>
            </a:r>
          </a:p>
          <a:p>
            <a:pPr fontAlgn="ctr"/>
            <a:endParaRPr lang="en-US" dirty="0">
              <a:latin typeface="+mj-lt"/>
              <a:cs typeface="Courier New" panose="02070309020205020404" pitchFamily="49" charset="0"/>
            </a:endParaRPr>
          </a:p>
          <a:p>
            <a:pPr fontAlgn="ctr"/>
            <a:endParaRPr lang="en-US" dirty="0">
              <a:latin typeface="+mj-lt"/>
              <a:cs typeface="Courier New" panose="02070309020205020404" pitchFamily="49" charset="0"/>
            </a:endParaRPr>
          </a:p>
          <a:p>
            <a:pPr fontAlgn="ctr"/>
            <a:endParaRPr lang="en-US" dirty="0">
              <a:latin typeface="+mj-lt"/>
              <a:cs typeface="Courier New" panose="02070309020205020404" pitchFamily="49" charset="0"/>
            </a:endParaRPr>
          </a:p>
          <a:p>
            <a:pPr fontAlgn="ctr"/>
            <a:endParaRPr lang="en-US" dirty="0">
              <a:latin typeface="+mj-lt"/>
              <a:cs typeface="Courier New" panose="02070309020205020404" pitchFamily="49" charset="0"/>
            </a:endParaRPr>
          </a:p>
          <a:p>
            <a:pPr fontAlgn="ctr"/>
            <a:r>
              <a:rPr lang="en-US" dirty="0">
                <a:latin typeface="+mj-lt"/>
                <a:cs typeface="Courier New" panose="02070309020205020404" pitchFamily="49" charset="0"/>
              </a:rPr>
              <a:t>We overwrite array values in this way:</a:t>
            </a:r>
          </a:p>
          <a:p>
            <a:pPr lvl="1" fontAlgn="ctr"/>
            <a:r>
              <a:rPr lang="en-US" sz="2000" dirty="0">
                <a:latin typeface="Courier New" panose="02070309020205020404" pitchFamily="49" charset="0"/>
                <a:cs typeface="Courier New" panose="02070309020205020404" pitchFamily="49" charset="0"/>
              </a:rPr>
              <a:t>list[1] = list[0];</a:t>
            </a:r>
          </a:p>
          <a:p>
            <a:pPr lvl="1" fontAlgn="ctr"/>
            <a:r>
              <a:rPr lang="en-US" sz="2000" dirty="0">
                <a:latin typeface="Courier New" panose="02070309020205020404" pitchFamily="49" charset="0"/>
                <a:cs typeface="Courier New" panose="02070309020205020404" pitchFamily="49" charset="0"/>
              </a:rPr>
              <a:t>list[2] = list[1];</a:t>
            </a:r>
          </a:p>
          <a:p>
            <a:pPr lvl="1" fontAlgn="ctr"/>
            <a:r>
              <a:rPr lang="en-US" sz="2000" dirty="0">
                <a:latin typeface="Courier New" panose="02070309020205020404" pitchFamily="49" charset="0"/>
                <a:cs typeface="Courier New" panose="02070309020205020404" pitchFamily="49" charset="0"/>
              </a:rPr>
              <a:t>list[3] = list[2];</a:t>
            </a:r>
          </a:p>
          <a:p>
            <a:pPr lvl="1" fontAlgn="ctr"/>
            <a:r>
              <a:rPr lang="en-US" sz="2000" dirty="0">
                <a:latin typeface="Courier New" panose="02070309020205020404" pitchFamily="49" charset="0"/>
                <a:cs typeface="Courier New" panose="02070309020205020404" pitchFamily="49" charset="0"/>
              </a:rPr>
              <a:t>list[4] = list[3];</a:t>
            </a:r>
          </a:p>
          <a:p>
            <a:pPr lvl="1" fontAlgn="ctr"/>
            <a:endParaRPr lang="en-US" dirty="0">
              <a:latin typeface="Courier New" panose="02070309020205020404" pitchFamily="49" charset="0"/>
              <a:cs typeface="Courier New" panose="02070309020205020404" pitchFamily="49" charset="0"/>
            </a:endParaRPr>
          </a:p>
          <a:p>
            <a:pPr lvl="1" fontAlgn="ctr"/>
            <a:endParaRPr lang="en-US" dirty="0">
              <a:latin typeface="Courier New" panose="02070309020205020404" pitchFamily="49" charset="0"/>
              <a:cs typeface="Courier New" panose="02070309020205020404" pitchFamily="49" charset="0"/>
            </a:endParaRPr>
          </a:p>
          <a:p>
            <a:pPr fontAlgn="ctr"/>
            <a:endParaRPr lang="en-US" dirty="0"/>
          </a:p>
        </p:txBody>
      </p:sp>
      <p:graphicFrame>
        <p:nvGraphicFramePr>
          <p:cNvPr id="4" name="Table 3">
            <a:extLst>
              <a:ext uri="{FF2B5EF4-FFF2-40B4-BE49-F238E27FC236}">
                <a16:creationId xmlns:a16="http://schemas.microsoft.com/office/drawing/2014/main" id="{E348DB20-E143-4D4E-9DF5-0A1B0A4707E8}"/>
              </a:ext>
            </a:extLst>
          </p:cNvPr>
          <p:cNvGraphicFramePr>
            <a:graphicFrameLocks noGrp="1"/>
          </p:cNvGraphicFramePr>
          <p:nvPr/>
        </p:nvGraphicFramePr>
        <p:xfrm>
          <a:off x="1326204" y="2688098"/>
          <a:ext cx="3842427" cy="450671"/>
        </p:xfrm>
        <a:graphic>
          <a:graphicData uri="http://schemas.openxmlformats.org/drawingml/2006/table">
            <a:tbl>
              <a:tblPr firstRow="1" bandRow="1">
                <a:tableStyleId>{5940675A-B579-460E-94D1-54222C63F5DA}</a:tableStyleId>
              </a:tblPr>
              <a:tblGrid>
                <a:gridCol w="781455">
                  <a:extLst>
                    <a:ext uri="{9D8B030D-6E8A-4147-A177-3AD203B41FA5}">
                      <a16:colId xmlns:a16="http://schemas.microsoft.com/office/drawing/2014/main" val="2294258441"/>
                    </a:ext>
                  </a:extLst>
                </a:gridCol>
                <a:gridCol w="765243">
                  <a:extLst>
                    <a:ext uri="{9D8B030D-6E8A-4147-A177-3AD203B41FA5}">
                      <a16:colId xmlns:a16="http://schemas.microsoft.com/office/drawing/2014/main" val="2770509558"/>
                    </a:ext>
                  </a:extLst>
                </a:gridCol>
                <a:gridCol w="765243">
                  <a:extLst>
                    <a:ext uri="{9D8B030D-6E8A-4147-A177-3AD203B41FA5}">
                      <a16:colId xmlns:a16="http://schemas.microsoft.com/office/drawing/2014/main" val="776672155"/>
                    </a:ext>
                  </a:extLst>
                </a:gridCol>
                <a:gridCol w="765243">
                  <a:extLst>
                    <a:ext uri="{9D8B030D-6E8A-4147-A177-3AD203B41FA5}">
                      <a16:colId xmlns:a16="http://schemas.microsoft.com/office/drawing/2014/main" val="3674818342"/>
                    </a:ext>
                  </a:extLst>
                </a:gridCol>
                <a:gridCol w="765243">
                  <a:extLst>
                    <a:ext uri="{9D8B030D-6E8A-4147-A177-3AD203B41FA5}">
                      <a16:colId xmlns:a16="http://schemas.microsoft.com/office/drawing/2014/main" val="3263882986"/>
                    </a:ext>
                  </a:extLst>
                </a:gridCol>
              </a:tblGrid>
              <a:tr h="450671">
                <a:tc>
                  <a:txBody>
                    <a:bodyPr/>
                    <a:lstStyle/>
                    <a:p>
                      <a:pPr algn="ctr"/>
                      <a:r>
                        <a:rPr lang="en-US" sz="2000" dirty="0"/>
                        <a:t>3</a:t>
                      </a:r>
                    </a:p>
                  </a:txBody>
                  <a:tcPr anchor="ctr"/>
                </a:tc>
                <a:tc>
                  <a:txBody>
                    <a:bodyPr/>
                    <a:lstStyle/>
                    <a:p>
                      <a:pPr algn="ctr"/>
                      <a:r>
                        <a:rPr lang="en-US" sz="2000" dirty="0"/>
                        <a:t>8</a:t>
                      </a:r>
                    </a:p>
                  </a:txBody>
                  <a:tcPr anchor="ctr"/>
                </a:tc>
                <a:tc>
                  <a:txBody>
                    <a:bodyPr/>
                    <a:lstStyle/>
                    <a:p>
                      <a:pPr algn="ctr"/>
                      <a:r>
                        <a:rPr lang="en-US" sz="2000" dirty="0"/>
                        <a:t>9</a:t>
                      </a:r>
                    </a:p>
                  </a:txBody>
                  <a:tcPr anchor="ctr"/>
                </a:tc>
                <a:tc>
                  <a:txBody>
                    <a:bodyPr/>
                    <a:lstStyle/>
                    <a:p>
                      <a:pPr algn="ctr"/>
                      <a:r>
                        <a:rPr lang="en-US" sz="2000" dirty="0"/>
                        <a:t>7</a:t>
                      </a:r>
                    </a:p>
                  </a:txBody>
                  <a:tcPr anchor="ctr"/>
                </a:tc>
                <a:tc>
                  <a:txBody>
                    <a:bodyPr/>
                    <a:lstStyle/>
                    <a:p>
                      <a:pPr algn="ctr"/>
                      <a:r>
                        <a:rPr lang="en-US" sz="2000" dirty="0"/>
                        <a:t>5</a:t>
                      </a:r>
                    </a:p>
                  </a:txBody>
                  <a:tcPr anchor="ctr"/>
                </a:tc>
                <a:extLst>
                  <a:ext uri="{0D108BD9-81ED-4DB2-BD59-A6C34878D82A}">
                    <a16:rowId xmlns:a16="http://schemas.microsoft.com/office/drawing/2014/main" val="774389164"/>
                  </a:ext>
                </a:extLst>
              </a:tr>
            </a:tbl>
          </a:graphicData>
        </a:graphic>
      </p:graphicFrame>
      <p:graphicFrame>
        <p:nvGraphicFramePr>
          <p:cNvPr id="5" name="Table 4">
            <a:extLst>
              <a:ext uri="{FF2B5EF4-FFF2-40B4-BE49-F238E27FC236}">
                <a16:creationId xmlns:a16="http://schemas.microsoft.com/office/drawing/2014/main" id="{E099959F-573B-4314-8E42-685A7FC78E5B}"/>
              </a:ext>
            </a:extLst>
          </p:cNvPr>
          <p:cNvGraphicFramePr>
            <a:graphicFrameLocks noGrp="1"/>
          </p:cNvGraphicFramePr>
          <p:nvPr>
            <p:extLst>
              <p:ext uri="{D42A27DB-BD31-4B8C-83A1-F6EECF244321}">
                <p14:modId xmlns:p14="http://schemas.microsoft.com/office/powerpoint/2010/main" val="55066458"/>
              </p:ext>
            </p:extLst>
          </p:nvPr>
        </p:nvGraphicFramePr>
        <p:xfrm>
          <a:off x="1326204" y="4037044"/>
          <a:ext cx="3842427" cy="450671"/>
        </p:xfrm>
        <a:graphic>
          <a:graphicData uri="http://schemas.openxmlformats.org/drawingml/2006/table">
            <a:tbl>
              <a:tblPr firstRow="1" bandRow="1">
                <a:tableStyleId>{5940675A-B579-460E-94D1-54222C63F5DA}</a:tableStyleId>
              </a:tblPr>
              <a:tblGrid>
                <a:gridCol w="781455">
                  <a:extLst>
                    <a:ext uri="{9D8B030D-6E8A-4147-A177-3AD203B41FA5}">
                      <a16:colId xmlns:a16="http://schemas.microsoft.com/office/drawing/2014/main" val="2294258441"/>
                    </a:ext>
                  </a:extLst>
                </a:gridCol>
                <a:gridCol w="765243">
                  <a:extLst>
                    <a:ext uri="{9D8B030D-6E8A-4147-A177-3AD203B41FA5}">
                      <a16:colId xmlns:a16="http://schemas.microsoft.com/office/drawing/2014/main" val="2770509558"/>
                    </a:ext>
                  </a:extLst>
                </a:gridCol>
                <a:gridCol w="765243">
                  <a:extLst>
                    <a:ext uri="{9D8B030D-6E8A-4147-A177-3AD203B41FA5}">
                      <a16:colId xmlns:a16="http://schemas.microsoft.com/office/drawing/2014/main" val="776672155"/>
                    </a:ext>
                  </a:extLst>
                </a:gridCol>
                <a:gridCol w="765243">
                  <a:extLst>
                    <a:ext uri="{9D8B030D-6E8A-4147-A177-3AD203B41FA5}">
                      <a16:colId xmlns:a16="http://schemas.microsoft.com/office/drawing/2014/main" val="3674818342"/>
                    </a:ext>
                  </a:extLst>
                </a:gridCol>
                <a:gridCol w="765243">
                  <a:extLst>
                    <a:ext uri="{9D8B030D-6E8A-4147-A177-3AD203B41FA5}">
                      <a16:colId xmlns:a16="http://schemas.microsoft.com/office/drawing/2014/main" val="3263882986"/>
                    </a:ext>
                  </a:extLst>
                </a:gridCol>
              </a:tblGrid>
              <a:tr h="450671">
                <a:tc>
                  <a:txBody>
                    <a:bodyPr/>
                    <a:lstStyle/>
                    <a:p>
                      <a:pPr algn="ctr"/>
                      <a:r>
                        <a:rPr lang="en-US" sz="2000" dirty="0"/>
                        <a:t>3</a:t>
                      </a:r>
                    </a:p>
                  </a:txBody>
                  <a:tcPr anchor="ctr"/>
                </a:tc>
                <a:tc>
                  <a:txBody>
                    <a:bodyPr/>
                    <a:lstStyle/>
                    <a:p>
                      <a:pPr algn="ctr"/>
                      <a:r>
                        <a:rPr lang="en-US" sz="2000" dirty="0"/>
                        <a:t>3</a:t>
                      </a:r>
                    </a:p>
                  </a:txBody>
                  <a:tcPr anchor="ctr"/>
                </a:tc>
                <a:tc>
                  <a:txBody>
                    <a:bodyPr/>
                    <a:lstStyle/>
                    <a:p>
                      <a:pPr algn="ctr"/>
                      <a:r>
                        <a:rPr lang="en-US" sz="2000" dirty="0"/>
                        <a:t>8</a:t>
                      </a:r>
                    </a:p>
                  </a:txBody>
                  <a:tcPr anchor="ctr"/>
                </a:tc>
                <a:tc>
                  <a:txBody>
                    <a:bodyPr/>
                    <a:lstStyle/>
                    <a:p>
                      <a:pPr algn="ctr"/>
                      <a:r>
                        <a:rPr lang="en-US" sz="2000" dirty="0"/>
                        <a:t>9</a:t>
                      </a:r>
                    </a:p>
                  </a:txBody>
                  <a:tcPr anchor="ctr"/>
                </a:tc>
                <a:tc>
                  <a:txBody>
                    <a:bodyPr/>
                    <a:lstStyle/>
                    <a:p>
                      <a:pPr algn="ctr"/>
                      <a:r>
                        <a:rPr lang="en-US" sz="2000" dirty="0"/>
                        <a:t>7</a:t>
                      </a:r>
                    </a:p>
                  </a:txBody>
                  <a:tcPr anchor="ctr"/>
                </a:tc>
                <a:extLst>
                  <a:ext uri="{0D108BD9-81ED-4DB2-BD59-A6C34878D82A}">
                    <a16:rowId xmlns:a16="http://schemas.microsoft.com/office/drawing/2014/main" val="774389164"/>
                  </a:ext>
                </a:extLst>
              </a:tr>
            </a:tbl>
          </a:graphicData>
        </a:graphic>
      </p:graphicFrame>
      <p:cxnSp>
        <p:nvCxnSpPr>
          <p:cNvPr id="7" name="Straight Arrow Connector 6">
            <a:extLst>
              <a:ext uri="{FF2B5EF4-FFF2-40B4-BE49-F238E27FC236}">
                <a16:creationId xmlns:a16="http://schemas.microsoft.com/office/drawing/2014/main" id="{2B4EBB1F-1A03-475A-8112-9750F50D3630}"/>
              </a:ext>
            </a:extLst>
          </p:cNvPr>
          <p:cNvCxnSpPr>
            <a:cxnSpLocks/>
          </p:cNvCxnSpPr>
          <p:nvPr/>
        </p:nvCxnSpPr>
        <p:spPr>
          <a:xfrm>
            <a:off x="1673157" y="3138769"/>
            <a:ext cx="765241" cy="9143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F3C066F5-A20A-4FEB-93F5-5AA8E4C0B1B2}"/>
              </a:ext>
            </a:extLst>
          </p:cNvPr>
          <p:cNvCxnSpPr>
            <a:cxnSpLocks/>
            <a:endCxn id="5" idx="0"/>
          </p:cNvCxnSpPr>
          <p:nvPr/>
        </p:nvCxnSpPr>
        <p:spPr>
          <a:xfrm>
            <a:off x="2438398" y="3146831"/>
            <a:ext cx="809019" cy="89021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7FB383F0-64EF-4878-8786-C64BA44F3072}"/>
              </a:ext>
            </a:extLst>
          </p:cNvPr>
          <p:cNvCxnSpPr>
            <a:cxnSpLocks/>
            <a:stCxn id="4" idx="2"/>
          </p:cNvCxnSpPr>
          <p:nvPr/>
        </p:nvCxnSpPr>
        <p:spPr>
          <a:xfrm>
            <a:off x="3247417" y="3138769"/>
            <a:ext cx="676073" cy="8982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FB12DF52-A864-4DD6-84A1-2690ACCAB555}"/>
              </a:ext>
            </a:extLst>
          </p:cNvPr>
          <p:cNvCxnSpPr>
            <a:cxnSpLocks/>
          </p:cNvCxnSpPr>
          <p:nvPr/>
        </p:nvCxnSpPr>
        <p:spPr>
          <a:xfrm>
            <a:off x="3923490" y="3138769"/>
            <a:ext cx="779139" cy="8982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09768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A97B7-4831-4A1A-82F4-BD8977843550}"/>
              </a:ext>
            </a:extLst>
          </p:cNvPr>
          <p:cNvSpPr>
            <a:spLocks noGrp="1"/>
          </p:cNvSpPr>
          <p:nvPr>
            <p:ph type="title"/>
          </p:nvPr>
        </p:nvSpPr>
        <p:spPr>
          <a:xfrm>
            <a:off x="457200" y="215372"/>
            <a:ext cx="8229600" cy="669846"/>
          </a:xfrm>
        </p:spPr>
        <p:txBody>
          <a:bodyPr/>
          <a:lstStyle/>
          <a:p>
            <a:r>
              <a:rPr lang="en-US" dirty="0"/>
              <a:t>Time to Use a Loop</a:t>
            </a:r>
          </a:p>
        </p:txBody>
      </p:sp>
      <p:sp>
        <p:nvSpPr>
          <p:cNvPr id="3" name="Content Placeholder 2">
            <a:extLst>
              <a:ext uri="{FF2B5EF4-FFF2-40B4-BE49-F238E27FC236}">
                <a16:creationId xmlns:a16="http://schemas.microsoft.com/office/drawing/2014/main" id="{0370B163-3A0D-4EC1-B214-D6ECD3851F66}"/>
              </a:ext>
            </a:extLst>
          </p:cNvPr>
          <p:cNvSpPr>
            <a:spLocks noGrp="1"/>
          </p:cNvSpPr>
          <p:nvPr>
            <p:ph sz="quarter" idx="13"/>
          </p:nvPr>
        </p:nvSpPr>
        <p:spPr>
          <a:xfrm>
            <a:off x="457200" y="944945"/>
            <a:ext cx="8232775" cy="5339123"/>
          </a:xfrm>
        </p:spPr>
        <p:txBody>
          <a:bodyPr/>
          <a:lstStyle/>
          <a:p>
            <a:r>
              <a:rPr lang="en-US" dirty="0"/>
              <a:t>This means that, if </a:t>
            </a:r>
            <a:r>
              <a:rPr lang="en-US" dirty="0" err="1"/>
              <a:t>i</a:t>
            </a:r>
            <a:r>
              <a:rPr lang="en-US" dirty="0"/>
              <a:t> represents the index of an element, we do this:</a:t>
            </a:r>
          </a:p>
          <a:p>
            <a:pPr lvl="1"/>
            <a:r>
              <a:rPr lang="en-US" dirty="0">
                <a:latin typeface="Courier New" panose="02070309020205020404" pitchFamily="49" charset="0"/>
                <a:cs typeface="Courier New" panose="02070309020205020404" pitchFamily="49" charset="0"/>
              </a:rPr>
              <a:t>list[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list[i-1];</a:t>
            </a:r>
          </a:p>
          <a:p>
            <a:r>
              <a:rPr lang="en-US" dirty="0">
                <a:latin typeface="+mj-lt"/>
                <a:cs typeface="Courier New" panose="02070309020205020404" pitchFamily="49" charset="0"/>
              </a:rPr>
              <a:t>But how should we do the loop?</a:t>
            </a:r>
          </a:p>
          <a:p>
            <a:pPr lvl="1"/>
            <a:r>
              <a:rPr lang="en-US" dirty="0">
                <a:latin typeface="Courier New" panose="02070309020205020404" pitchFamily="49" charset="0"/>
                <a:cs typeface="Courier New" panose="02070309020205020404" pitchFamily="49" charset="0"/>
              </a:rPr>
              <a:t>for (int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i &lt; </a:t>
            </a:r>
            <a:r>
              <a:rPr lang="en-US" dirty="0" err="1">
                <a:latin typeface="Courier New" panose="02070309020205020404" pitchFamily="49" charset="0"/>
                <a:cs typeface="Courier New" panose="02070309020205020404" pitchFamily="49" charset="0"/>
              </a:rPr>
              <a:t>list.length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lvl="2"/>
            <a:r>
              <a:rPr lang="en-US" dirty="0">
                <a:latin typeface="Courier New" panose="02070309020205020404" pitchFamily="49" charset="0"/>
                <a:cs typeface="Courier New" panose="02070309020205020404" pitchFamily="49" charset="0"/>
              </a:rPr>
              <a:t>list[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list[i-1]; }</a:t>
            </a:r>
            <a:endParaRPr lang="en-US" dirty="0">
              <a:cs typeface="Courier New" panose="02070309020205020404" pitchFamily="49" charset="0"/>
            </a:endParaRPr>
          </a:p>
          <a:p>
            <a:pPr lvl="2"/>
            <a:r>
              <a:rPr lang="en-US" dirty="0">
                <a:cs typeface="Courier New" panose="02070309020205020404" pitchFamily="49" charset="0"/>
              </a:rPr>
              <a:t>No good; first time through, we get list[0]=list[-1]</a:t>
            </a:r>
          </a:p>
          <a:p>
            <a:pPr lvl="1"/>
            <a:r>
              <a:rPr lang="en-US" dirty="0">
                <a:latin typeface="Courier New" panose="02070309020205020404" pitchFamily="49" charset="0"/>
                <a:cs typeface="Courier New" panose="02070309020205020404" pitchFamily="49" charset="0"/>
              </a:rPr>
              <a:t>for (int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list.length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lvl="2"/>
            <a:r>
              <a:rPr lang="en-US" dirty="0">
                <a:latin typeface="Courier New" panose="02070309020205020404" pitchFamily="49" charset="0"/>
                <a:cs typeface="Courier New" panose="02070309020205020404" pitchFamily="49" charset="0"/>
              </a:rPr>
              <a:t>list[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list[i-1]; }</a:t>
            </a:r>
            <a:endParaRPr lang="en-US" dirty="0">
              <a:cs typeface="Courier New" panose="02070309020205020404" pitchFamily="49" charset="0"/>
            </a:endParaRPr>
          </a:p>
          <a:p>
            <a:pPr lvl="2"/>
            <a:r>
              <a:rPr lang="en-US" dirty="0">
                <a:cs typeface="Courier New" panose="02070309020205020404" pitchFamily="49" charset="0"/>
              </a:rPr>
              <a:t>Still no good; results in all elements being the same</a:t>
            </a:r>
          </a:p>
          <a:p>
            <a:pPr lvl="1"/>
            <a:r>
              <a:rPr lang="en-US" dirty="0">
                <a:cs typeface="Courier New" panose="02070309020205020404" pitchFamily="49" charset="0"/>
              </a:rPr>
              <a:t>Need to do this in reverse…</a:t>
            </a:r>
          </a:p>
          <a:p>
            <a:pPr lvl="2"/>
            <a:endParaRPr lang="en-US" dirty="0">
              <a:cs typeface="Courier New" panose="02070309020205020404" pitchFamily="49" charset="0"/>
            </a:endParaRPr>
          </a:p>
        </p:txBody>
      </p:sp>
    </p:spTree>
    <p:extLst>
      <p:ext uri="{BB962C8B-B14F-4D97-AF65-F5344CB8AC3E}">
        <p14:creationId xmlns:p14="http://schemas.microsoft.com/office/powerpoint/2010/main" val="1474136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5742</TotalTime>
  <Words>1058</Words>
  <Application>Microsoft Office PowerPoint</Application>
  <PresentationFormat>On-screen Show (4:3)</PresentationFormat>
  <Paragraphs>145</Paragraphs>
  <Slides>12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Courier New</vt:lpstr>
      <vt:lpstr>Noto Sans Symbols</vt:lpstr>
      <vt:lpstr>Times New Roman</vt:lpstr>
      <vt:lpstr>Verdana</vt:lpstr>
      <vt:lpstr>508 Lecture</vt:lpstr>
      <vt:lpstr>Building Java Programs</vt:lpstr>
      <vt:lpstr>Shifting Values in an Array</vt:lpstr>
      <vt:lpstr>Shifting Left</vt:lpstr>
      <vt:lpstr>Start of Code</vt:lpstr>
      <vt:lpstr>Time to Use a Loop</vt:lpstr>
      <vt:lpstr>In-Class Assignment 1, Part 1</vt:lpstr>
      <vt:lpstr>Shifting Right</vt:lpstr>
      <vt:lpstr>Start of Code</vt:lpstr>
      <vt:lpstr>Time to Use a Loop</vt:lpstr>
      <vt:lpstr>In-Class Assignment 1, Part 2</vt:lpstr>
      <vt:lpstr>Objects as Parameters</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Java Programs,4e</dc:title>
  <dc:subject>Engineering Computer Science</dc:subject>
  <dc:creator>Reges/Stepp</dc:creator>
  <cp:keywords>Engineering Computer Science</cp:keywords>
  <cp:lastModifiedBy>kmuldrow</cp:lastModifiedBy>
  <cp:revision>362</cp:revision>
  <dcterms:modified xsi:type="dcterms:W3CDTF">2018-11-25T23:37:43Z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