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4"/>
  </p:notesMasterIdLst>
  <p:handoutMasterIdLst>
    <p:handoutMasterId r:id="rId15"/>
  </p:handoutMasterIdLst>
  <p:sldIdLst>
    <p:sldId id="407" r:id="rId2"/>
    <p:sldId id="469" r:id="rId3"/>
    <p:sldId id="487" r:id="rId4"/>
    <p:sldId id="494" r:id="rId5"/>
    <p:sldId id="495" r:id="rId6"/>
    <p:sldId id="468" r:id="rId7"/>
    <p:sldId id="488" r:id="rId8"/>
    <p:sldId id="496" r:id="rId9"/>
    <p:sldId id="497" r:id="rId10"/>
    <p:sldId id="498" r:id="rId11"/>
    <p:sldId id="499" r:id="rId12"/>
    <p:sldId id="465" r:id="rId13"/>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589" autoAdjust="0"/>
    <p:restoredTop sz="86395" autoAdjust="0"/>
  </p:normalViewPr>
  <p:slideViewPr>
    <p:cSldViewPr snapToGrid="0" snapToObjects="1">
      <p:cViewPr varScale="1">
        <p:scale>
          <a:sx n="99" d="100"/>
          <a:sy n="99" d="100"/>
        </p:scale>
        <p:origin x="1566"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t>11/21/2019</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t>‹#›</a:t>
            </a:fld>
            <a:endParaRPr lang="en-US" dirty="0"/>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en-US" sz="1200" b="0" i="0" u="none" strike="noStrike" kern="1200" cap="none" dirty="0">
                <a:solidFill>
                  <a:schemeClr val="dk1"/>
                </a:solidFill>
                <a:latin typeface="Arial"/>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a:solidFill>
                  <a:schemeClr val="dk1"/>
                </a:solidFill>
                <a:latin typeface="Arial"/>
                <a:ea typeface="Arial"/>
                <a:cs typeface="Arial"/>
                <a:sym typeface="Arial"/>
              </a:rPr>
              <a:t>1) MathType Plugin</a:t>
            </a:r>
          </a:p>
          <a:p>
            <a:r>
              <a:rPr lang="en-US" sz="1200" b="0" i="0" u="none" strike="noStrike" kern="1200" cap="none" dirty="0">
                <a:solidFill>
                  <a:schemeClr val="dk1"/>
                </a:solidFill>
                <a:latin typeface="Arial"/>
                <a:ea typeface="Arial"/>
                <a:cs typeface="Arial"/>
                <a:sym typeface="Arial"/>
              </a:rPr>
              <a:t>2) Math Player (free versions available)</a:t>
            </a:r>
          </a:p>
          <a:p>
            <a:r>
              <a:rPr lang="en-US" sz="1200" b="0" i="0" u="none" strike="noStrike" kern="1200" cap="none" dirty="0">
                <a:solidFill>
                  <a:schemeClr val="dk1"/>
                </a:solidFill>
                <a:latin typeface="Arial"/>
                <a:ea typeface="Arial"/>
                <a:cs typeface="Arial"/>
                <a:sym typeface="Arial"/>
              </a:rPr>
              <a:t>3) NVDA Reader (free versions available)</a:t>
            </a:r>
            <a:endParaRPr lang="en-US" dirty="0"/>
          </a:p>
        </p:txBody>
      </p:sp>
      <p:sp>
        <p:nvSpPr>
          <p:cNvPr id="193" name="Shape 19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545895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Shape 10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en-US" sz="1200" b="0" i="0" u="none" strike="noStrike" kern="1200" cap="none" dirty="0">
                <a:solidFill>
                  <a:schemeClr val="dk1"/>
                </a:solidFill>
                <a:latin typeface="Arial"/>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a:solidFill>
                  <a:schemeClr val="dk1"/>
                </a:solidFill>
                <a:latin typeface="Arial"/>
                <a:ea typeface="Arial"/>
                <a:cs typeface="Arial"/>
                <a:sym typeface="Arial"/>
              </a:rPr>
              <a:t>1) MathType Plugin</a:t>
            </a:r>
          </a:p>
          <a:p>
            <a:r>
              <a:rPr lang="en-US" sz="1200" b="0" i="0" u="none" strike="noStrike" kern="1200" cap="none" dirty="0">
                <a:solidFill>
                  <a:schemeClr val="dk1"/>
                </a:solidFill>
                <a:latin typeface="Arial"/>
                <a:ea typeface="Arial"/>
                <a:cs typeface="Arial"/>
                <a:sym typeface="Arial"/>
              </a:rPr>
              <a:t>2) Math Player (free versions available)</a:t>
            </a:r>
          </a:p>
          <a:p>
            <a:r>
              <a:rPr lang="en-US" sz="1200" b="0" i="0" u="none" strike="noStrike" kern="1200" cap="none" dirty="0">
                <a:solidFill>
                  <a:schemeClr val="dk1"/>
                </a:solidFill>
                <a:latin typeface="Arial"/>
                <a:ea typeface="Arial"/>
                <a:cs typeface="Arial"/>
                <a:sym typeface="Arial"/>
              </a:rPr>
              <a:t>3) NVDA Reader (free versions available)</a:t>
            </a:r>
            <a:endParaRPr dirty="0"/>
          </a:p>
        </p:txBody>
      </p:sp>
      <p:sp>
        <p:nvSpPr>
          <p:cNvPr id="101" name="Shape 10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323792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Shape 38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2" name="Shape 38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
        <p:nvSpPr>
          <p:cNvPr id="383" name="Shape 383"/>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12</a:t>
            </a:fld>
            <a:endParaRPr lang="en-US" dirty="0"/>
          </a:p>
        </p:txBody>
      </p:sp>
    </p:spTree>
    <p:extLst>
      <p:ext uri="{BB962C8B-B14F-4D97-AF65-F5344CB8AC3E}">
        <p14:creationId xmlns:p14="http://schemas.microsoft.com/office/powerpoint/2010/main" val="13428414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7" name="Shape 27"/>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8" name="Shape 28"/>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9" name="Shape 29"/>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7"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a:ea typeface="Verdana" panose="020B0604030504040204" pitchFamily="34" charset="0"/>
                <a:cs typeface="Verdana" panose="020B0604030504040204" pitchFamily="34" charset="0"/>
              </a:rPr>
              <a:t>Copyright © 2017,</a:t>
            </a:r>
            <a:r>
              <a:rPr lang="en-US" altLang="en-US" sz="1200" b="0" baseline="0" dirty="0">
                <a:latin typeface="Verdana"/>
                <a:ea typeface="Verdana" panose="020B0604030504040204" pitchFamily="34" charset="0"/>
                <a:cs typeface="Verdana" panose="020B0604030504040204" pitchFamily="34" charset="0"/>
              </a:rPr>
              <a:t> 2014, 2011</a:t>
            </a:r>
            <a:r>
              <a:rPr lang="en-US" altLang="en-US" sz="1200" b="0" dirty="0">
                <a:latin typeface="Verdana"/>
                <a:ea typeface="Verdana" panose="020B0604030504040204" pitchFamily="34" charset="0"/>
                <a:cs typeface="Verdana" panose="020B0604030504040204" pitchFamily="34" charset="0"/>
              </a:rPr>
              <a:t> Pearson Education, Inc. All Rights Reserved</a:t>
            </a:r>
          </a:p>
        </p:txBody>
      </p:sp>
      <p:sp>
        <p:nvSpPr>
          <p:cNvPr id="3" name="Content Placeholder 2"/>
          <p:cNvSpPr>
            <a:spLocks noGrp="1"/>
          </p:cNvSpPr>
          <p:nvPr>
            <p:ph sz="quarter" idx="13"/>
          </p:nvPr>
        </p:nvSpPr>
        <p:spPr>
          <a:xfrm>
            <a:off x="457200" y="1600200"/>
            <a:ext cx="8232775" cy="4525963"/>
          </a:xfrm>
        </p:spPr>
        <p:txBody>
          <a:bodyPr/>
          <a:lstStyle>
            <a:lvl1pPr indent="-256032">
              <a:defRPr sz="2400">
                <a:latin typeface="+mn-lt"/>
              </a:defRPr>
            </a:lvl1pPr>
            <a:lvl2pPr indent="-283464">
              <a:defRPr sz="2400">
                <a:latin typeface="+mn-lt"/>
              </a:defRPr>
            </a:lvl2pPr>
            <a:lvl3pPr indent="-228600">
              <a:defRPr sz="2400">
                <a:latin typeface="+mn-lt"/>
              </a:defRPr>
            </a:lvl3pPr>
            <a:lvl4pPr indent="-228600">
              <a:defRPr sz="2400">
                <a:latin typeface="+mn-lt"/>
              </a:defRPr>
            </a:lvl4pPr>
            <a:lvl5pPr indent="-2286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7" name="Shape 27"/>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8" name="Shape 28"/>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9" name="Shape 29"/>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3" name="Content Placeholder 2"/>
          <p:cNvSpPr>
            <a:spLocks noGrp="1"/>
          </p:cNvSpPr>
          <p:nvPr>
            <p:ph sz="quarter" idx="13"/>
          </p:nvPr>
        </p:nvSpPr>
        <p:spPr>
          <a:xfrm>
            <a:off x="457200" y="1600200"/>
            <a:ext cx="8232775" cy="1425011"/>
          </a:xfrm>
        </p:spPr>
        <p:txBody>
          <a:bodyPr/>
          <a:lstStyle>
            <a:lvl1pPr indent="-256032">
              <a:defRPr sz="2400">
                <a:latin typeface="+mn-lt"/>
              </a:defRPr>
            </a:lvl1pPr>
            <a:lvl2pPr indent="-283464">
              <a:defRPr sz="2400">
                <a:latin typeface="+mn-lt"/>
              </a:defRPr>
            </a:lvl2pPr>
            <a:lvl3pPr indent="-228600">
              <a:defRPr sz="2400">
                <a:latin typeface="+mn-lt"/>
              </a:defRPr>
            </a:lvl3pPr>
            <a:lvl4pPr indent="-228600">
              <a:defRPr sz="2400">
                <a:latin typeface="+mn-lt"/>
              </a:defRPr>
            </a:lvl4pPr>
            <a:lvl5pPr indent="-2286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sz="quarter" idx="14"/>
          </p:nvPr>
        </p:nvSpPr>
        <p:spPr>
          <a:xfrm>
            <a:off x="457200" y="3291882"/>
            <a:ext cx="8232775" cy="1037579"/>
          </a:xfrm>
        </p:spPr>
        <p:txBody>
          <a:bodyPr/>
          <a:lstStyle>
            <a:lvl1pPr indent="-256032">
              <a:defRPr sz="2400">
                <a:latin typeface="+mn-lt"/>
              </a:defRPr>
            </a:lvl1pPr>
            <a:lvl2pPr indent="-283464">
              <a:defRPr sz="2400">
                <a:latin typeface="+mn-lt"/>
              </a:defRPr>
            </a:lvl2pPr>
            <a:lvl3pPr indent="-228600">
              <a:defRPr sz="2400">
                <a:latin typeface="+mn-lt"/>
              </a:defRPr>
            </a:lvl3pPr>
            <a:lvl4pPr indent="-228600">
              <a:defRPr sz="2400">
                <a:latin typeface="+mn-lt"/>
              </a:defRPr>
            </a:lvl4pPr>
            <a:lvl5pPr indent="-2286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a:ea typeface="Verdana" panose="020B0604030504040204" pitchFamily="34" charset="0"/>
                <a:cs typeface="Verdana" panose="020B0604030504040204" pitchFamily="34" charset="0"/>
              </a:rPr>
              <a:t>Copyright © 2017,</a:t>
            </a:r>
            <a:r>
              <a:rPr lang="en-US" altLang="en-US" sz="1200" b="0" baseline="0" dirty="0">
                <a:latin typeface="Verdana"/>
                <a:ea typeface="Verdana" panose="020B0604030504040204" pitchFamily="34" charset="0"/>
                <a:cs typeface="Verdana" panose="020B0604030504040204" pitchFamily="34" charset="0"/>
              </a:rPr>
              <a:t> 2014, 2011</a:t>
            </a:r>
            <a:r>
              <a:rPr lang="en-US" altLang="en-US" sz="1200" b="0" dirty="0">
                <a:latin typeface="Verdana"/>
                <a:ea typeface="Verdana" panose="020B0604030504040204" pitchFamily="34" charset="0"/>
                <a:cs typeface="Verdana" panose="020B0604030504040204" pitchFamily="34" charset="0"/>
              </a:rPr>
              <a:t> Pearson Education, Inc. All Rights Reserved</a:t>
            </a:r>
          </a:p>
        </p:txBody>
      </p:sp>
    </p:spTree>
    <p:extLst>
      <p:ext uri="{BB962C8B-B14F-4D97-AF65-F5344CB8AC3E}">
        <p14:creationId xmlns:p14="http://schemas.microsoft.com/office/powerpoint/2010/main" val="13290247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7" name="Shape 27"/>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8" name="Shape 28"/>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9" name="Shape 29"/>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3" name="Content Placeholder 2"/>
          <p:cNvSpPr>
            <a:spLocks noGrp="1"/>
          </p:cNvSpPr>
          <p:nvPr>
            <p:ph sz="quarter" idx="13"/>
          </p:nvPr>
        </p:nvSpPr>
        <p:spPr>
          <a:xfrm>
            <a:off x="457200" y="1600200"/>
            <a:ext cx="8232775" cy="1425011"/>
          </a:xfrm>
        </p:spPr>
        <p:txBody>
          <a:bodyPr/>
          <a:lstStyle>
            <a:lvl1pPr indent="-256032">
              <a:defRPr sz="2400">
                <a:latin typeface="+mn-lt"/>
              </a:defRPr>
            </a:lvl1pPr>
            <a:lvl2pPr indent="-283464">
              <a:defRPr sz="2400">
                <a:latin typeface="+mn-lt"/>
              </a:defRPr>
            </a:lvl2pPr>
            <a:lvl3pPr indent="-228600">
              <a:defRPr sz="2400">
                <a:latin typeface="+mn-lt"/>
              </a:defRPr>
            </a:lvl3pPr>
            <a:lvl4pPr indent="-228600">
              <a:defRPr sz="2400">
                <a:latin typeface="+mn-lt"/>
              </a:defRPr>
            </a:lvl4pPr>
            <a:lvl5pPr indent="-2286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sz="quarter" idx="14"/>
          </p:nvPr>
        </p:nvSpPr>
        <p:spPr>
          <a:xfrm>
            <a:off x="457200" y="3291882"/>
            <a:ext cx="8232775" cy="1037579"/>
          </a:xfrm>
        </p:spPr>
        <p:txBody>
          <a:bodyPr/>
          <a:lstStyle>
            <a:lvl1pPr indent="-256032">
              <a:defRPr sz="2400">
                <a:latin typeface="+mn-lt"/>
              </a:defRPr>
            </a:lvl1pPr>
            <a:lvl2pPr indent="-283464">
              <a:defRPr sz="2400">
                <a:latin typeface="+mn-lt"/>
              </a:defRPr>
            </a:lvl2pPr>
            <a:lvl3pPr indent="-228600">
              <a:defRPr sz="2400">
                <a:latin typeface="+mn-lt"/>
              </a:defRPr>
            </a:lvl3pPr>
            <a:lvl4pPr indent="-228600">
              <a:defRPr sz="2400">
                <a:latin typeface="+mn-lt"/>
              </a:defRPr>
            </a:lvl4pPr>
            <a:lvl5pPr indent="-2286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2"/>
          <p:cNvSpPr>
            <a:spLocks noGrp="1"/>
          </p:cNvSpPr>
          <p:nvPr>
            <p:ph sz="quarter" idx="15"/>
          </p:nvPr>
        </p:nvSpPr>
        <p:spPr>
          <a:xfrm>
            <a:off x="454025" y="4437866"/>
            <a:ext cx="8232775" cy="1037579"/>
          </a:xfrm>
        </p:spPr>
        <p:txBody>
          <a:bodyPr/>
          <a:lstStyle>
            <a:lvl1pPr indent="-256032">
              <a:defRPr sz="2400">
                <a:latin typeface="+mn-lt"/>
              </a:defRPr>
            </a:lvl1pPr>
            <a:lvl2pPr indent="-283464">
              <a:defRPr sz="2400">
                <a:latin typeface="+mn-lt"/>
              </a:defRPr>
            </a:lvl2pPr>
            <a:lvl3pPr indent="-228600">
              <a:defRPr sz="2400">
                <a:latin typeface="+mn-lt"/>
              </a:defRPr>
            </a:lvl3pPr>
            <a:lvl4pPr indent="-228600">
              <a:defRPr sz="2400">
                <a:latin typeface="+mn-lt"/>
              </a:defRPr>
            </a:lvl4pPr>
            <a:lvl5pPr indent="-2286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a:ea typeface="Verdana" panose="020B0604030504040204" pitchFamily="34" charset="0"/>
                <a:cs typeface="Verdana" panose="020B0604030504040204" pitchFamily="34" charset="0"/>
              </a:rPr>
              <a:t>Copyright © 2017,</a:t>
            </a:r>
            <a:r>
              <a:rPr lang="en-US" altLang="en-US" sz="1200" b="0" baseline="0" dirty="0">
                <a:latin typeface="Verdana"/>
                <a:ea typeface="Verdana" panose="020B0604030504040204" pitchFamily="34" charset="0"/>
                <a:cs typeface="Verdana" panose="020B0604030504040204" pitchFamily="34" charset="0"/>
              </a:rPr>
              <a:t> 2014, 2011</a:t>
            </a:r>
            <a:r>
              <a:rPr lang="en-US" altLang="en-US" sz="1200" b="0" dirty="0">
                <a:latin typeface="Verdana"/>
                <a:ea typeface="Verdana" panose="020B0604030504040204" pitchFamily="34" charset="0"/>
                <a:cs typeface="Verdana" panose="020B0604030504040204" pitchFamily="34" charset="0"/>
              </a:rPr>
              <a:t> Pearson Education, Inc. All Rights Reserved</a:t>
            </a:r>
          </a:p>
        </p:txBody>
      </p:sp>
    </p:spTree>
    <p:extLst>
      <p:ext uri="{BB962C8B-B14F-4D97-AF65-F5344CB8AC3E}">
        <p14:creationId xmlns:p14="http://schemas.microsoft.com/office/powerpoint/2010/main" val="18677837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7" name="Shape 27"/>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8" name="Shape 28"/>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9" name="Shape 29"/>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3" name="Content Placeholder 2"/>
          <p:cNvSpPr>
            <a:spLocks noGrp="1"/>
          </p:cNvSpPr>
          <p:nvPr>
            <p:ph sz="quarter" idx="13"/>
          </p:nvPr>
        </p:nvSpPr>
        <p:spPr>
          <a:xfrm>
            <a:off x="457200" y="1600200"/>
            <a:ext cx="8232775" cy="433699"/>
          </a:xfrm>
        </p:spPr>
        <p:txBody>
          <a:bodyPr/>
          <a:lstStyle>
            <a:lvl1pPr indent="-256032">
              <a:defRPr sz="2400">
                <a:latin typeface="+mn-lt"/>
              </a:defRPr>
            </a:lvl1pPr>
            <a:lvl2pPr indent="-283464">
              <a:defRPr sz="2400">
                <a:latin typeface="+mn-lt"/>
              </a:defRPr>
            </a:lvl2pPr>
            <a:lvl3pPr indent="-228600">
              <a:defRPr sz="2400">
                <a:latin typeface="+mn-lt"/>
              </a:defRPr>
            </a:lvl3pPr>
            <a:lvl4pPr indent="-228600">
              <a:defRPr sz="2400">
                <a:latin typeface="+mn-lt"/>
              </a:defRPr>
            </a:lvl4pPr>
            <a:lvl5pPr indent="-2286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quarter" idx="14"/>
          </p:nvPr>
        </p:nvSpPr>
        <p:spPr>
          <a:xfrm>
            <a:off x="457200" y="2162175"/>
            <a:ext cx="8305800" cy="434975"/>
          </a:xfrm>
        </p:spPr>
        <p:txBody>
          <a:bodyPr/>
          <a:lstStyle>
            <a:lvl1pPr indent="-256032">
              <a:defRPr sz="2400">
                <a:latin typeface="+mn-lt"/>
              </a:defRPr>
            </a:lvl1pPr>
            <a:lvl2pPr indent="-283464">
              <a:defRPr sz="2400">
                <a:latin typeface="+mn-lt"/>
              </a:defRPr>
            </a:lvl2pPr>
            <a:lvl3pPr indent="-228600">
              <a:defRPr sz="2400">
                <a:latin typeface="+mn-lt"/>
              </a:defRPr>
            </a:lvl3pPr>
            <a:lvl4pPr indent="-228600">
              <a:defRPr sz="2400">
                <a:latin typeface="+mn-lt"/>
              </a:defRPr>
            </a:lvl4pPr>
            <a:lvl5pPr indent="-2286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4"/>
          <p:cNvSpPr>
            <a:spLocks noGrp="1"/>
          </p:cNvSpPr>
          <p:nvPr>
            <p:ph sz="quarter" idx="15"/>
          </p:nvPr>
        </p:nvSpPr>
        <p:spPr>
          <a:xfrm>
            <a:off x="457200" y="2725738"/>
            <a:ext cx="8305800" cy="436562"/>
          </a:xfrm>
        </p:spPr>
        <p:txBody>
          <a:bodyPr/>
          <a:lstStyle>
            <a:lvl1pPr indent="-256032">
              <a:defRPr sz="2400">
                <a:latin typeface="+mn-lt"/>
              </a:defRPr>
            </a:lvl1pPr>
            <a:lvl2pPr indent="-283464">
              <a:defRPr sz="2400">
                <a:latin typeface="+mn-lt"/>
              </a:defRPr>
            </a:lvl2pPr>
            <a:lvl3pPr indent="-228600">
              <a:defRPr sz="2400">
                <a:latin typeface="+mn-lt"/>
              </a:defRPr>
            </a:lvl3pPr>
            <a:lvl4pPr indent="-228600">
              <a:defRPr sz="2400">
                <a:latin typeface="+mn-lt"/>
              </a:defRPr>
            </a:lvl4pPr>
            <a:lvl5pPr indent="-2286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5"/>
          <p:cNvSpPr>
            <a:spLocks noGrp="1"/>
          </p:cNvSpPr>
          <p:nvPr>
            <p:ph sz="quarter" idx="16"/>
          </p:nvPr>
        </p:nvSpPr>
        <p:spPr>
          <a:xfrm>
            <a:off x="457200" y="3338513"/>
            <a:ext cx="8396288" cy="455612"/>
          </a:xfrm>
        </p:spPr>
        <p:txBody>
          <a:bodyPr/>
          <a:lstStyle>
            <a:lvl1pPr indent="-256032">
              <a:defRPr sz="2400">
                <a:latin typeface="+mn-lt"/>
              </a:defRPr>
            </a:lvl1pPr>
            <a:lvl2pPr indent="-283464">
              <a:defRPr sz="2400">
                <a:latin typeface="+mn-lt"/>
              </a:defRPr>
            </a:lvl2pPr>
            <a:lvl3pPr indent="-228600">
              <a:defRPr sz="2400">
                <a:latin typeface="+mn-lt"/>
              </a:defRPr>
            </a:lvl3pPr>
            <a:lvl4pPr indent="-228600">
              <a:defRPr sz="2400">
                <a:latin typeface="+mn-lt"/>
              </a:defRPr>
            </a:lvl4pPr>
            <a:lvl5pPr indent="-2286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6"/>
          <p:cNvSpPr>
            <a:spLocks noGrp="1"/>
          </p:cNvSpPr>
          <p:nvPr>
            <p:ph sz="quarter" idx="17"/>
          </p:nvPr>
        </p:nvSpPr>
        <p:spPr>
          <a:xfrm>
            <a:off x="457200" y="3900488"/>
            <a:ext cx="8396288" cy="422275"/>
          </a:xfrm>
        </p:spPr>
        <p:txBody>
          <a:bodyPr/>
          <a:lstStyle>
            <a:lvl1pPr indent="-256032">
              <a:defRPr sz="2400">
                <a:latin typeface="+mn-lt"/>
              </a:defRPr>
            </a:lvl1pPr>
            <a:lvl2pPr indent="-283464">
              <a:defRPr sz="2400">
                <a:latin typeface="+mn-lt"/>
              </a:defRPr>
            </a:lvl2pPr>
            <a:lvl3pPr indent="-228600">
              <a:defRPr sz="2400">
                <a:latin typeface="+mn-lt"/>
              </a:defRPr>
            </a:lvl3pPr>
            <a:lvl4pPr indent="-228600">
              <a:defRPr sz="2400">
                <a:latin typeface="+mn-lt"/>
              </a:defRPr>
            </a:lvl4pPr>
            <a:lvl5pPr indent="-2286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7"/>
          <p:cNvSpPr>
            <a:spLocks noGrp="1"/>
          </p:cNvSpPr>
          <p:nvPr>
            <p:ph sz="quarter" idx="18"/>
          </p:nvPr>
        </p:nvSpPr>
        <p:spPr>
          <a:xfrm>
            <a:off x="457200" y="4464050"/>
            <a:ext cx="8396288" cy="355600"/>
          </a:xfrm>
        </p:spPr>
        <p:txBody>
          <a:bodyPr/>
          <a:lstStyle>
            <a:lvl1pPr indent="-256032">
              <a:defRPr sz="2400">
                <a:latin typeface="+mn-lt"/>
              </a:defRPr>
            </a:lvl1pPr>
            <a:lvl2pPr indent="-283464">
              <a:defRPr sz="2400">
                <a:latin typeface="+mn-lt"/>
              </a:defRPr>
            </a:lvl2pPr>
            <a:lvl3pPr indent="-228600">
              <a:defRPr sz="2400">
                <a:latin typeface="+mn-lt"/>
              </a:defRPr>
            </a:lvl3pPr>
            <a:lvl4pPr indent="-228600">
              <a:defRPr sz="2400">
                <a:latin typeface="+mn-lt"/>
              </a:defRPr>
            </a:lvl4pPr>
            <a:lvl5pPr indent="-2286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8"/>
          <p:cNvSpPr>
            <a:spLocks noGrp="1"/>
          </p:cNvSpPr>
          <p:nvPr>
            <p:ph sz="quarter" idx="19"/>
          </p:nvPr>
        </p:nvSpPr>
        <p:spPr>
          <a:xfrm>
            <a:off x="457200" y="4975225"/>
            <a:ext cx="8396288" cy="357188"/>
          </a:xfrm>
        </p:spPr>
        <p:txBody>
          <a:bodyPr/>
          <a:lstStyle>
            <a:lvl1pPr indent="-256032">
              <a:defRPr sz="2400">
                <a:latin typeface="+mn-lt"/>
              </a:defRPr>
            </a:lvl1pPr>
            <a:lvl2pPr indent="-283464">
              <a:defRPr sz="2400">
                <a:latin typeface="+mn-lt"/>
              </a:defRPr>
            </a:lvl2pPr>
            <a:lvl3pPr indent="-228600">
              <a:defRPr sz="2400">
                <a:latin typeface="+mn-lt"/>
              </a:defRPr>
            </a:lvl3pPr>
            <a:lvl4pPr indent="-228600">
              <a:defRPr sz="2400">
                <a:latin typeface="+mn-lt"/>
              </a:defRPr>
            </a:lvl4pPr>
            <a:lvl5pPr indent="-2286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9"/>
          <p:cNvSpPr>
            <a:spLocks noGrp="1"/>
          </p:cNvSpPr>
          <p:nvPr>
            <p:ph sz="quarter" idx="20"/>
          </p:nvPr>
        </p:nvSpPr>
        <p:spPr>
          <a:xfrm>
            <a:off x="457200" y="5540375"/>
            <a:ext cx="8464550" cy="392113"/>
          </a:xfrm>
        </p:spPr>
        <p:txBody>
          <a:bodyPr/>
          <a:lstStyle>
            <a:lvl1pPr indent="-256032">
              <a:defRPr sz="2400">
                <a:latin typeface="+mn-lt"/>
              </a:defRPr>
            </a:lvl1pPr>
            <a:lvl2pPr indent="-283464">
              <a:defRPr sz="2400">
                <a:latin typeface="+mn-lt"/>
              </a:defRPr>
            </a:lvl2pPr>
            <a:lvl3pPr indent="-228600">
              <a:defRPr sz="2400">
                <a:latin typeface="+mn-lt"/>
              </a:defRPr>
            </a:lvl3pPr>
            <a:lvl4pPr indent="-228600">
              <a:defRPr sz="2400">
                <a:latin typeface="+mn-lt"/>
              </a:defRPr>
            </a:lvl4pPr>
            <a:lvl5pPr indent="-2286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a:ea typeface="Verdana" panose="020B0604030504040204" pitchFamily="34" charset="0"/>
                <a:cs typeface="Verdana" panose="020B0604030504040204" pitchFamily="34" charset="0"/>
              </a:rPr>
              <a:t>Copyright © 2017,</a:t>
            </a:r>
            <a:r>
              <a:rPr lang="en-US" altLang="en-US" sz="1200" b="0" baseline="0" dirty="0">
                <a:latin typeface="Verdana"/>
                <a:ea typeface="Verdana" panose="020B0604030504040204" pitchFamily="34" charset="0"/>
                <a:cs typeface="Verdana" panose="020B0604030504040204" pitchFamily="34" charset="0"/>
              </a:rPr>
              <a:t> 2014, 2011</a:t>
            </a:r>
            <a:r>
              <a:rPr lang="en-US" altLang="en-US" sz="1200" b="0" dirty="0">
                <a:latin typeface="Verdana"/>
                <a:ea typeface="Verdana" panose="020B0604030504040204" pitchFamily="34" charset="0"/>
                <a:cs typeface="Verdana" panose="020B0604030504040204" pitchFamily="34" charset="0"/>
              </a:rPr>
              <a:t> Pearson Education, Inc. All Rights Reserved</a:t>
            </a:r>
          </a:p>
        </p:txBody>
      </p:sp>
    </p:spTree>
    <p:extLst>
      <p:ext uri="{BB962C8B-B14F-4D97-AF65-F5344CB8AC3E}">
        <p14:creationId xmlns:p14="http://schemas.microsoft.com/office/powerpoint/2010/main" val="18215457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hasCustomPrompt="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mn-lt"/>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r>
              <a:rPr lang="en-US" dirty="0"/>
              <a:t>edition</a:t>
            </a:r>
            <a:endParaRPr dirty="0"/>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ctr" rtl="0">
              <a:spcBef>
                <a:spcPts val="0"/>
              </a:spcBef>
              <a:buClr>
                <a:srgbClr val="007FA3"/>
              </a:buClr>
              <a:buFont typeface="Arial"/>
              <a:buNone/>
              <a:defRPr sz="3000" b="1"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dirty="0"/>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ctr" rtl="0">
              <a:spcBef>
                <a:spcPts val="0"/>
              </a:spcBef>
              <a:buClr>
                <a:srgbClr val="007FA3"/>
              </a:buClr>
              <a:buFont typeface="Arial"/>
              <a:buNone/>
              <a:defRPr sz="2200" b="0"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dirty="0"/>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3" name="Text Placeholder 2"/>
          <p:cNvSpPr>
            <a:spLocks noGrp="1"/>
          </p:cNvSpPr>
          <p:nvPr>
            <p:ph type="body" sz="quarter" idx="13"/>
          </p:nvPr>
        </p:nvSpPr>
        <p:spPr>
          <a:xfrm>
            <a:off x="2092325" y="6507163"/>
            <a:ext cx="6796088" cy="223837"/>
          </a:xfrm>
        </p:spPr>
        <p:txBody>
          <a:bodyPr/>
          <a:lstStyle>
            <a:lvl1pPr marL="101600" indent="0">
              <a:buNone/>
              <a:defRPr/>
            </a:lvl1pPr>
          </a:lstStyle>
          <a:p>
            <a:pPr lvl="0"/>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55" name="Shape 55"/>
          <p:cNvSpPr txBox="1">
            <a:spLocks noGrp="1"/>
          </p:cNvSpPr>
          <p:nvPr>
            <p:ph type="body" idx="1"/>
          </p:nvPr>
        </p:nvSpPr>
        <p:spPr>
          <a:xfrm>
            <a:off x="457200" y="5368160"/>
            <a:ext cx="82296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1600" b="0"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dirty="0"/>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dirty="0">
              <a:solidFill>
                <a:schemeClr val="dk1"/>
              </a:solidFill>
              <a:latin typeface="Arial"/>
              <a:ea typeface="Arial"/>
              <a:cs typeface="Arial"/>
              <a:sym typeface="Arial"/>
            </a:endParaRPr>
          </a:p>
        </p:txBody>
      </p:sp>
      <p:sp>
        <p:nvSpPr>
          <p:cNvPr id="8"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a:ea typeface="Verdana" panose="020B0604030504040204" pitchFamily="34" charset="0"/>
                <a:cs typeface="Verdana" panose="020B0604030504040204" pitchFamily="34" charset="0"/>
              </a:rPr>
              <a:t>Copyright © 2017,</a:t>
            </a:r>
            <a:r>
              <a:rPr lang="en-US" altLang="en-US" sz="1200" b="0" baseline="0" dirty="0">
                <a:latin typeface="Verdana"/>
                <a:ea typeface="Verdana" panose="020B0604030504040204" pitchFamily="34" charset="0"/>
                <a:cs typeface="Verdana" panose="020B0604030504040204" pitchFamily="34" charset="0"/>
              </a:rPr>
              <a:t> 2014, 2011</a:t>
            </a:r>
            <a:r>
              <a:rPr lang="en-US" altLang="en-US" sz="1200" b="0" dirty="0">
                <a:latin typeface="Verdana"/>
                <a:ea typeface="Verdana" panose="020B0604030504040204" pitchFamily="34" charset="0"/>
                <a:cs typeface="Verdana" panose="020B0604030504040204" pitchFamily="34" charset="0"/>
              </a:rPr>
              <a:t> Pearson Education, Inc. All Rights Reserved</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7" name="Shape 27"/>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8" name="Shape 28"/>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9" name="Shape 29"/>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7"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a:ea typeface="Verdana" panose="020B0604030504040204" pitchFamily="34" charset="0"/>
                <a:cs typeface="Verdana" panose="020B0604030504040204" pitchFamily="34" charset="0"/>
              </a:rPr>
              <a:t>Copyright © 2017, 2014, 2011 Pearson Education, Inc. All Rights Reserved</a:t>
            </a:r>
          </a:p>
        </p:txBody>
      </p:sp>
    </p:spTree>
    <p:extLst>
      <p:ext uri="{BB962C8B-B14F-4D97-AF65-F5344CB8AC3E}">
        <p14:creationId xmlns:p14="http://schemas.microsoft.com/office/powerpoint/2010/main" val="34496616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6" name="Shape 26"/>
          <p:cNvSpPr txBox="1">
            <a:spLocks noGrp="1"/>
          </p:cNvSpPr>
          <p:nvPr>
            <p:ph type="body" idx="1" hasCustomPrompt="1"/>
          </p:nvPr>
        </p:nvSpPr>
        <p:spPr>
          <a:xfrm>
            <a:off x="457200" y="1600200"/>
            <a:ext cx="8229600" cy="1160781"/>
          </a:xfrm>
          <a:prstGeom prst="rect">
            <a:avLst/>
          </a:prstGeom>
          <a:noFill/>
          <a:ln>
            <a:noFill/>
          </a:ln>
        </p:spPr>
        <p:txBody>
          <a:bodyPr lIns="91425" tIns="91425" rIns="91425" bIns="91425" anchor="t" anchorCtr="0"/>
          <a:lstStyle>
            <a:lvl1pPr marL="256032" marR="0" lvl="0" indent="-255600"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4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304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r>
              <a:rPr lang="en-US" dirty="0"/>
              <a:t>First</a:t>
            </a:r>
          </a:p>
          <a:p>
            <a:pPr lvl="1"/>
            <a:r>
              <a:rPr lang="en-US" dirty="0"/>
              <a:t>Second</a:t>
            </a:r>
          </a:p>
          <a:p>
            <a:pPr lvl="2"/>
            <a:r>
              <a:rPr lang="en-US" dirty="0"/>
              <a:t>Third</a:t>
            </a:r>
          </a:p>
          <a:p>
            <a:pPr lvl="3"/>
            <a:r>
              <a:rPr lang="en-US" dirty="0"/>
              <a:t>Fourth</a:t>
            </a:r>
          </a:p>
          <a:p>
            <a:pPr lvl="4"/>
            <a:r>
              <a:rPr lang="en-US" dirty="0"/>
              <a:t>five</a:t>
            </a:r>
            <a:endParaRPr dirty="0"/>
          </a:p>
        </p:txBody>
      </p:sp>
      <p:sp>
        <p:nvSpPr>
          <p:cNvPr id="27" name="Shape 27"/>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8" name="Shape 28"/>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9" name="Shape 29"/>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7"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a:ea typeface="Verdana" panose="020B0604030504040204" pitchFamily="34" charset="0"/>
                <a:cs typeface="Verdana" panose="020B0604030504040204" pitchFamily="34" charset="0"/>
              </a:rPr>
              <a:t>Copyright © 2017, 2014, 2011 Pearson Education, Inc. All Rights Reserved</a:t>
            </a:r>
          </a:p>
        </p:txBody>
      </p:sp>
      <p:sp>
        <p:nvSpPr>
          <p:cNvPr id="8" name="Shape 26"/>
          <p:cNvSpPr txBox="1">
            <a:spLocks noGrp="1"/>
          </p:cNvSpPr>
          <p:nvPr>
            <p:ph type="body" idx="13" hasCustomPrompt="1"/>
          </p:nvPr>
        </p:nvSpPr>
        <p:spPr>
          <a:xfrm>
            <a:off x="457200" y="3777682"/>
            <a:ext cx="8229600" cy="946188"/>
          </a:xfrm>
          <a:prstGeom prst="rect">
            <a:avLst/>
          </a:prstGeom>
          <a:noFill/>
          <a:ln>
            <a:noFill/>
          </a:ln>
        </p:spPr>
        <p:txBody>
          <a:bodyPr lIns="91425" tIns="91425" rIns="91425" bIns="91425" anchor="t" anchorCtr="0"/>
          <a:lstStyle>
            <a:lvl1pPr marL="256032" marR="0" lvl="0" indent="-255600"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4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304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r>
              <a:rPr lang="en-US" dirty="0"/>
              <a:t>First</a:t>
            </a:r>
          </a:p>
          <a:p>
            <a:pPr lvl="1"/>
            <a:r>
              <a:rPr lang="en-US" dirty="0"/>
              <a:t>Second</a:t>
            </a:r>
          </a:p>
          <a:p>
            <a:pPr lvl="2"/>
            <a:r>
              <a:rPr lang="en-US" dirty="0"/>
              <a:t>Third</a:t>
            </a:r>
          </a:p>
          <a:p>
            <a:pPr lvl="3"/>
            <a:r>
              <a:rPr lang="en-US" dirty="0"/>
              <a:t>Fourth</a:t>
            </a:r>
          </a:p>
          <a:p>
            <a:pPr lvl="4"/>
            <a:r>
              <a:rPr lang="en-US" dirty="0"/>
              <a:t>five</a:t>
            </a:r>
            <a:endParaRPr dirty="0"/>
          </a:p>
        </p:txBody>
      </p:sp>
      <p:sp>
        <p:nvSpPr>
          <p:cNvPr id="9" name="Shape 26"/>
          <p:cNvSpPr txBox="1">
            <a:spLocks noGrp="1"/>
          </p:cNvSpPr>
          <p:nvPr>
            <p:ph type="body" idx="14" hasCustomPrompt="1"/>
          </p:nvPr>
        </p:nvSpPr>
        <p:spPr>
          <a:xfrm>
            <a:off x="457200" y="4876270"/>
            <a:ext cx="8229600" cy="946188"/>
          </a:xfrm>
          <a:prstGeom prst="rect">
            <a:avLst/>
          </a:prstGeom>
          <a:noFill/>
          <a:ln>
            <a:noFill/>
          </a:ln>
        </p:spPr>
        <p:txBody>
          <a:bodyPr lIns="91425" tIns="91425" rIns="91425" bIns="91425" anchor="t" anchorCtr="0"/>
          <a:lstStyle>
            <a:lvl1pPr marL="256032" marR="0" lvl="0" indent="-255600"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4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304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r>
              <a:rPr lang="en-US" dirty="0"/>
              <a:t>First</a:t>
            </a:r>
          </a:p>
          <a:p>
            <a:pPr lvl="1"/>
            <a:r>
              <a:rPr lang="en-US" dirty="0"/>
              <a:t>Second</a:t>
            </a:r>
          </a:p>
          <a:p>
            <a:pPr lvl="2"/>
            <a:r>
              <a:rPr lang="en-US" dirty="0"/>
              <a:t>Third</a:t>
            </a:r>
          </a:p>
          <a:p>
            <a:pPr lvl="3"/>
            <a:r>
              <a:rPr lang="en-US" dirty="0"/>
              <a:t>Fourth</a:t>
            </a:r>
          </a:p>
          <a:p>
            <a:pPr lvl="4"/>
            <a:r>
              <a:rPr lang="en-US" dirty="0"/>
              <a:t>five</a:t>
            </a:r>
            <a:endParaRPr dirty="0"/>
          </a:p>
        </p:txBody>
      </p:sp>
    </p:spTree>
    <p:extLst>
      <p:ext uri="{BB962C8B-B14F-4D97-AF65-F5344CB8AC3E}">
        <p14:creationId xmlns:p14="http://schemas.microsoft.com/office/powerpoint/2010/main" val="1469955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7"/>
        <p:cNvGrpSpPr/>
        <p:nvPr/>
      </p:nvGrpSpPr>
      <p:grpSpPr>
        <a:xfrm>
          <a:off x="0" y="0"/>
          <a:ext cx="0" cy="0"/>
          <a:chOff x="0" y="0"/>
          <a:chExt cx="0" cy="0"/>
        </a:xfrm>
      </p:grpSpPr>
      <p:sp>
        <p:nvSpPr>
          <p:cNvPr id="18" name="Shape 18"/>
          <p:cNvSpPr/>
          <p:nvPr/>
        </p:nvSpPr>
        <p:spPr>
          <a:xfrm>
            <a:off x="0" y="0"/>
            <a:ext cx="9144000" cy="3886200"/>
          </a:xfrm>
          <a:prstGeom prst="rect">
            <a:avLst/>
          </a:prstGeom>
          <a:solidFill>
            <a:srgbClr val="007FA3"/>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dirty="0">
              <a:solidFill>
                <a:schemeClr val="lt1"/>
              </a:solidFill>
              <a:latin typeface="Arial"/>
              <a:ea typeface="Arial"/>
              <a:cs typeface="Arial"/>
              <a:sym typeface="Arial"/>
            </a:endParaRPr>
          </a:p>
        </p:txBody>
      </p:sp>
      <p:sp>
        <p:nvSpPr>
          <p:cNvPr id="19" name="Shape 19"/>
          <p:cNvSpPr txBox="1">
            <a:spLocks noGrp="1"/>
          </p:cNvSpPr>
          <p:nvPr>
            <p:ph type="ctrTitle"/>
          </p:nvPr>
        </p:nvSpPr>
        <p:spPr>
          <a:xfrm>
            <a:off x="685800" y="762000"/>
            <a:ext cx="7772400" cy="2838451"/>
          </a:xfrm>
          <a:prstGeom prst="rect">
            <a:avLst/>
          </a:prstGeom>
          <a:noFill/>
          <a:ln>
            <a:noFill/>
          </a:ln>
        </p:spPr>
        <p:txBody>
          <a:bodyPr lIns="91425" tIns="91425" rIns="91425" bIns="91425"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0" name="Shape 20"/>
          <p:cNvSpPr txBox="1">
            <a:spLocks noGrp="1"/>
          </p:cNvSpPr>
          <p:nvPr>
            <p:ph type="subTitle" idx="1"/>
          </p:nvPr>
        </p:nvSpPr>
        <p:spPr>
          <a:xfrm>
            <a:off x="674687" y="3962400"/>
            <a:ext cx="7794625"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800" b="0" i="0" u="none" strike="noStrike" cap="none">
                <a:solidFill>
                  <a:schemeClr val="dk1"/>
                </a:solidFill>
                <a:latin typeface="Arial"/>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21" name="Shape 2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2" name="Shape 2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3" name="Shape 2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8"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a:ea typeface="Verdana" panose="020B0604030504040204" pitchFamily="34" charset="0"/>
                <a:cs typeface="Verdana" panose="020B0604030504040204" pitchFamily="34" charset="0"/>
              </a:rPr>
              <a:t>Copyright © 2017, 2014, 2011 Pearson Education, Inc. All Rights Reserved</a:t>
            </a:r>
          </a:p>
        </p:txBody>
      </p:sp>
    </p:spTree>
    <p:extLst>
      <p:ext uri="{BB962C8B-B14F-4D97-AF65-F5344CB8AC3E}">
        <p14:creationId xmlns:p14="http://schemas.microsoft.com/office/powerpoint/2010/main" val="29890169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11">
            <a:alphaModFix/>
          </a:blip>
          <a:srcRect/>
          <a:stretch/>
        </p:blipFill>
        <p:spPr>
          <a:xfrm>
            <a:off x="443972" y="6429709"/>
            <a:ext cx="917999" cy="279914"/>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64" r:id="rId2"/>
    <p:sldLayoutId id="2147483665" r:id="rId3"/>
    <p:sldLayoutId id="2147483660" r:id="rId4"/>
    <p:sldLayoutId id="2147483651" r:id="rId5"/>
    <p:sldLayoutId id="2147483653" r:id="rId6"/>
    <p:sldLayoutId id="2147483667" r:id="rId7"/>
    <p:sldLayoutId id="2147483669" r:id="rId8"/>
    <p:sldLayoutId id="2147483670"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Title 1" descr="Building Java Programs Fourth Edition by Reges and Stepp."/>
          <p:cNvSpPr txBox="1">
            <a:spLocks noGrp="1"/>
          </p:cNvSpPr>
          <p:nvPr>
            <p:ph type="title"/>
          </p:nvPr>
        </p:nvSpPr>
        <p:spPr>
          <a:xfrm>
            <a:off x="457200" y="215371"/>
            <a:ext cx="8229600" cy="500246"/>
          </a:xfrm>
          <a:prstGeom prst="rect">
            <a:avLst/>
          </a:prstGeom>
          <a:noFill/>
          <a:ln>
            <a:noFill/>
          </a:ln>
        </p:spPr>
        <p:txBody>
          <a:bodyPr lIns="0" tIns="0" rIns="0" bIns="0" anchor="t" anchorCtr="0">
            <a:noAutofit/>
          </a:bodyPr>
          <a:lstStyle/>
          <a:p>
            <a:pPr lvl="0">
              <a:buSzPct val="25000"/>
            </a:pPr>
            <a:r>
              <a:rPr lang="en-US" dirty="0"/>
              <a:t>Building Java Programs</a:t>
            </a:r>
          </a:p>
        </p:txBody>
      </p:sp>
      <p:sp>
        <p:nvSpPr>
          <p:cNvPr id="196" name="Text Placeholder 2"/>
          <p:cNvSpPr txBox="1">
            <a:spLocks noGrp="1"/>
          </p:cNvSpPr>
          <p:nvPr>
            <p:ph type="body" idx="1"/>
          </p:nvPr>
        </p:nvSpPr>
        <p:spPr>
          <a:prstGeom prst="rect">
            <a:avLst/>
          </a:prstGeom>
          <a:noFill/>
          <a:ln>
            <a:noFill/>
          </a:ln>
        </p:spPr>
        <p:txBody>
          <a:bodyPr lIns="0" tIns="0" rIns="0" bIns="0" anchor="t" anchorCtr="0">
            <a:noAutofit/>
          </a:bodyPr>
          <a:lstStyle/>
          <a:p>
            <a:pPr marL="0" marR="0" lvl="0" indent="0" algn="l" rtl="0">
              <a:spcBef>
                <a:spcPts val="0"/>
              </a:spcBef>
              <a:buClr>
                <a:srgbClr val="007FA3"/>
              </a:buClr>
              <a:buSzPct val="25000"/>
              <a:buFont typeface="Arial"/>
              <a:buNone/>
            </a:pPr>
            <a:r>
              <a:rPr lang="en-US" dirty="0"/>
              <a:t>Fourth</a:t>
            </a:r>
            <a:r>
              <a:rPr lang="en-US" sz="2000" b="0" i="0" u="none" strike="noStrike" cap="none" dirty="0">
                <a:solidFill>
                  <a:srgbClr val="007FA3"/>
                </a:solidFill>
                <a:ea typeface="Arial"/>
                <a:cs typeface="Arial"/>
                <a:sym typeface="Arial"/>
              </a:rPr>
              <a:t> Edition</a:t>
            </a:r>
          </a:p>
        </p:txBody>
      </p:sp>
      <p:sp>
        <p:nvSpPr>
          <p:cNvPr id="198" name="Text Placeholder 3"/>
          <p:cNvSpPr txBox="1">
            <a:spLocks noGrp="1"/>
          </p:cNvSpPr>
          <p:nvPr>
            <p:ph type="body" idx="2"/>
          </p:nvPr>
        </p:nvSpPr>
        <p:spPr>
          <a:prstGeom prst="rect">
            <a:avLst/>
          </a:prstGeom>
          <a:noFill/>
          <a:ln>
            <a:noFill/>
          </a:ln>
        </p:spPr>
        <p:txBody>
          <a:bodyPr lIns="0" tIns="0" rIns="0" bIns="0" anchor="b" anchorCtr="0">
            <a:noAutofit/>
          </a:bodyPr>
          <a:lstStyle/>
          <a:p>
            <a:pPr marL="0" marR="0" lvl="0" indent="0" rtl="0">
              <a:spcBef>
                <a:spcPts val="0"/>
              </a:spcBef>
              <a:buClr>
                <a:srgbClr val="007FA3"/>
              </a:buClr>
              <a:buSzPct val="25000"/>
              <a:buFont typeface="Arial"/>
              <a:buNone/>
            </a:pPr>
            <a:r>
              <a:rPr lang="en-US" sz="3000" i="0" u="none" strike="noStrike" cap="none" dirty="0">
                <a:solidFill>
                  <a:schemeClr val="dk1"/>
                </a:solidFill>
                <a:ea typeface="Arial"/>
                <a:cs typeface="Arial"/>
                <a:sym typeface="Arial"/>
              </a:rPr>
              <a:t>Chapter 7, Section 7.5</a:t>
            </a:r>
          </a:p>
        </p:txBody>
      </p:sp>
      <p:sp>
        <p:nvSpPr>
          <p:cNvPr id="199" name="Text Placeholder 4"/>
          <p:cNvSpPr txBox="1">
            <a:spLocks noGrp="1"/>
          </p:cNvSpPr>
          <p:nvPr>
            <p:ph type="body" idx="3"/>
          </p:nvPr>
        </p:nvSpPr>
        <p:spPr>
          <a:xfrm>
            <a:off x="5029200" y="3220278"/>
            <a:ext cx="3657600" cy="1182757"/>
          </a:xfrm>
          <a:prstGeom prst="rect">
            <a:avLst/>
          </a:prstGeom>
          <a:noFill/>
          <a:ln>
            <a:noFill/>
          </a:ln>
        </p:spPr>
        <p:txBody>
          <a:bodyPr lIns="0" tIns="0" rIns="0" bIns="0" anchor="t" anchorCtr="0">
            <a:noAutofit/>
          </a:bodyPr>
          <a:lstStyle/>
          <a:p>
            <a:pPr lvl="0">
              <a:buSzPct val="25000"/>
            </a:pPr>
            <a:r>
              <a:rPr lang="en-US" dirty="0"/>
              <a:t>Arrays</a:t>
            </a:r>
          </a:p>
        </p:txBody>
      </p:sp>
      <p:pic>
        <p:nvPicPr>
          <p:cNvPr id="8" name="Picture 5" descr="Front Cover: Building Java Programs Fourth Edition by Reges and Stepp."/>
          <p:cNvPicPr preferRelativeResize="0"/>
          <p:nvPr/>
        </p:nvPicPr>
        <p:blipFill>
          <a:blip r:embed="rId3">
            <a:extLst>
              <a:ext uri="{28A0092B-C50C-407E-A947-70E740481C1C}">
                <a14:useLocalDpi xmlns:a14="http://schemas.microsoft.com/office/drawing/2010/main" val="0"/>
              </a:ext>
            </a:extLst>
          </a:blip>
          <a:stretch>
            <a:fillRect/>
          </a:stretch>
        </p:blipFill>
        <p:spPr>
          <a:xfrm>
            <a:off x="900308" y="1600200"/>
            <a:ext cx="3506490" cy="4578192"/>
          </a:xfrm>
          <a:prstGeom prst="rect">
            <a:avLst/>
          </a:prstGeom>
        </p:spPr>
      </p:pic>
      <p:sp>
        <p:nvSpPr>
          <p:cNvPr id="2" name="Text Placeholder 6"/>
          <p:cNvSpPr>
            <a:spLocks noGrp="1"/>
          </p:cNvSpPr>
          <p:nvPr>
            <p:ph type="body" sz="quarter" idx="13"/>
          </p:nvPr>
        </p:nvSpPr>
        <p:spPr>
          <a:xfrm>
            <a:off x="1968500" y="6383338"/>
            <a:ext cx="6796088" cy="223837"/>
          </a:xfrm>
        </p:spPr>
        <p:txBody>
          <a:bodyPr/>
          <a:lstStyle/>
          <a:p>
            <a:pPr algn="r"/>
            <a:r>
              <a:rPr lang="en-US" altLang="en-US" sz="1200" dirty="0">
                <a:latin typeface="Verdana"/>
                <a:ea typeface="Verdana" panose="020B0604030504040204" pitchFamily="34" charset="0"/>
                <a:cs typeface="Verdana" panose="020B0604030504040204" pitchFamily="34" charset="0"/>
              </a:rPr>
              <a:t>Copyright © 2017, 2014, 2011 Pearson Education, Inc. All Rights Reserved</a:t>
            </a:r>
            <a:endParaRPr lang="en-US" sz="1200" dirty="0"/>
          </a:p>
        </p:txBody>
      </p:sp>
    </p:spTree>
    <p:extLst>
      <p:ext uri="{BB962C8B-B14F-4D97-AF65-F5344CB8AC3E}">
        <p14:creationId xmlns:p14="http://schemas.microsoft.com/office/powerpoint/2010/main" val="79851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A200B-BE98-47C4-ADA0-904840EAF359}"/>
              </a:ext>
            </a:extLst>
          </p:cNvPr>
          <p:cNvSpPr>
            <a:spLocks noGrp="1"/>
          </p:cNvSpPr>
          <p:nvPr>
            <p:ph type="title"/>
          </p:nvPr>
        </p:nvSpPr>
        <p:spPr>
          <a:xfrm>
            <a:off x="136187" y="33125"/>
            <a:ext cx="8229600" cy="611479"/>
          </a:xfrm>
        </p:spPr>
        <p:txBody>
          <a:bodyPr/>
          <a:lstStyle/>
          <a:p>
            <a:r>
              <a:rPr lang="en-US" dirty="0"/>
              <a:t>Code for nested loops</a:t>
            </a:r>
          </a:p>
        </p:txBody>
      </p:sp>
      <p:sp>
        <p:nvSpPr>
          <p:cNvPr id="3" name="Content Placeholder 2">
            <a:extLst>
              <a:ext uri="{FF2B5EF4-FFF2-40B4-BE49-F238E27FC236}">
                <a16:creationId xmlns:a16="http://schemas.microsoft.com/office/drawing/2014/main" id="{121A9925-C5D2-4148-859E-4BBCC7F49AEF}"/>
              </a:ext>
            </a:extLst>
          </p:cNvPr>
          <p:cNvSpPr>
            <a:spLocks noGrp="1"/>
          </p:cNvSpPr>
          <p:nvPr>
            <p:ph sz="quarter" idx="13"/>
          </p:nvPr>
        </p:nvSpPr>
        <p:spPr>
          <a:xfrm>
            <a:off x="136187" y="643241"/>
            <a:ext cx="8764622" cy="5825653"/>
          </a:xfrm>
        </p:spPr>
        <p:txBody>
          <a:bodyPr/>
          <a:lstStyle/>
          <a:p>
            <a:r>
              <a:rPr lang="en-US" dirty="0"/>
              <a:t>Need an outer loop for the rows. Counter </a:t>
            </a:r>
            <a:r>
              <a:rPr lang="en-US" b="1" dirty="0" err="1">
                <a:solidFill>
                  <a:srgbClr val="00B050"/>
                </a:solidFill>
              </a:rPr>
              <a:t>i</a:t>
            </a:r>
            <a:r>
              <a:rPr lang="en-US" dirty="0"/>
              <a:t> is row number</a:t>
            </a:r>
          </a:p>
          <a:p>
            <a:r>
              <a:rPr lang="en-US" dirty="0"/>
              <a:t>Inside this loop, create </a:t>
            </a:r>
            <a:r>
              <a:rPr lang="en-US" b="1" dirty="0" err="1">
                <a:solidFill>
                  <a:srgbClr val="00B050"/>
                </a:solidFill>
              </a:rPr>
              <a:t>i</a:t>
            </a:r>
            <a:r>
              <a:rPr lang="en-US" b="1" dirty="0">
                <a:solidFill>
                  <a:srgbClr val="00B050"/>
                </a:solidFill>
              </a:rPr>
              <a:t> + 1 </a:t>
            </a:r>
            <a:r>
              <a:rPr lang="en-US" dirty="0"/>
              <a:t>columns for each row and use another loop to give values to the columns. </a:t>
            </a:r>
          </a:p>
          <a:p>
            <a:pPr marL="0" indent="0">
              <a:buNone/>
            </a:pPr>
            <a:r>
              <a:rPr lang="en-US" sz="2000" dirty="0">
                <a:latin typeface="Courier New" panose="02070309020205020404" pitchFamily="49" charset="0"/>
                <a:cs typeface="Courier New" panose="02070309020205020404" pitchFamily="49" charset="0"/>
              </a:rPr>
              <a:t>int[][] stuff = new int[3][]</a:t>
            </a:r>
          </a:p>
          <a:p>
            <a:pPr marL="0" indent="0">
              <a:buNone/>
            </a:pPr>
            <a:r>
              <a:rPr lang="en-US" sz="2000" dirty="0">
                <a:latin typeface="Courier New" panose="02070309020205020404" pitchFamily="49" charset="0"/>
                <a:cs typeface="Courier New" panose="02070309020205020404" pitchFamily="49" charset="0"/>
              </a:rPr>
              <a:t>int num = 0;</a:t>
            </a:r>
          </a:p>
          <a:p>
            <a:pPr marL="0" indent="0">
              <a:buNone/>
            </a:pPr>
            <a:r>
              <a:rPr lang="en-US" sz="2000" dirty="0">
                <a:latin typeface="Courier New" panose="02070309020205020404" pitchFamily="49" charset="0"/>
                <a:cs typeface="Courier New" panose="02070309020205020404" pitchFamily="49" charset="0"/>
              </a:rPr>
              <a:t>for (int </a:t>
            </a:r>
            <a:r>
              <a:rPr lang="en-US" sz="2000" dirty="0" err="1">
                <a:latin typeface="Courier New" panose="02070309020205020404" pitchFamily="49" charset="0"/>
                <a:cs typeface="Courier New" panose="02070309020205020404" pitchFamily="49" charset="0"/>
              </a:rPr>
              <a:t>i</a:t>
            </a:r>
            <a:r>
              <a:rPr lang="en-US" sz="2000" dirty="0">
                <a:latin typeface="Courier New" panose="02070309020205020404" pitchFamily="49" charset="0"/>
                <a:cs typeface="Courier New" panose="02070309020205020404" pitchFamily="49" charset="0"/>
              </a:rPr>
              <a:t> = 0; </a:t>
            </a:r>
            <a:r>
              <a:rPr lang="en-US" sz="2000" dirty="0" err="1">
                <a:latin typeface="Courier New" panose="02070309020205020404" pitchFamily="49" charset="0"/>
                <a:cs typeface="Courier New" panose="02070309020205020404" pitchFamily="49" charset="0"/>
              </a:rPr>
              <a:t>i</a:t>
            </a:r>
            <a:r>
              <a:rPr lang="en-US" sz="2000" dirty="0">
                <a:latin typeface="Courier New" panose="02070309020205020404" pitchFamily="49" charset="0"/>
                <a:cs typeface="Courier New" panose="02070309020205020404" pitchFamily="49" charset="0"/>
              </a:rPr>
              <a:t> &lt; </a:t>
            </a:r>
            <a:r>
              <a:rPr lang="en-US" sz="2000" dirty="0" err="1">
                <a:latin typeface="Courier New" panose="02070309020205020404" pitchFamily="49" charset="0"/>
                <a:cs typeface="Courier New" panose="02070309020205020404" pitchFamily="49" charset="0"/>
              </a:rPr>
              <a:t>stuff.length</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i</a:t>
            </a:r>
            <a:r>
              <a:rPr lang="en-US" sz="2000" dirty="0">
                <a:latin typeface="Courier New" panose="02070309020205020404" pitchFamily="49" charset="0"/>
                <a:cs typeface="Courier New" panose="02070309020205020404" pitchFamily="49" charset="0"/>
              </a:rPr>
              <a:t>++) {</a:t>
            </a:r>
          </a:p>
          <a:p>
            <a:pPr marL="0" indent="0">
              <a:buNone/>
            </a:pPr>
            <a:r>
              <a:rPr lang="en-US" sz="2000" dirty="0">
                <a:latin typeface="Courier New" panose="02070309020205020404" pitchFamily="49" charset="0"/>
                <a:cs typeface="Courier New" panose="02070309020205020404" pitchFamily="49" charset="0"/>
              </a:rPr>
              <a:t>	stuff[</a:t>
            </a:r>
            <a:r>
              <a:rPr lang="en-US" sz="2000" dirty="0" err="1">
                <a:latin typeface="Courier New" panose="02070309020205020404" pitchFamily="49" charset="0"/>
                <a:cs typeface="Courier New" panose="02070309020205020404" pitchFamily="49" charset="0"/>
              </a:rPr>
              <a:t>i</a:t>
            </a:r>
            <a:r>
              <a:rPr lang="en-US" sz="2000" dirty="0">
                <a:latin typeface="Courier New" panose="02070309020205020404" pitchFamily="49" charset="0"/>
                <a:cs typeface="Courier New" panose="02070309020205020404" pitchFamily="49" charset="0"/>
              </a:rPr>
              <a:t>] = new int[i+1]; // make column</a:t>
            </a:r>
          </a:p>
          <a:p>
            <a:pPr marL="0" indent="0">
              <a:buNone/>
            </a:pPr>
            <a:r>
              <a:rPr lang="en-US" sz="2000" dirty="0">
                <a:latin typeface="Courier New" panose="02070309020205020404" pitchFamily="49" charset="0"/>
                <a:cs typeface="Courier New" panose="02070309020205020404" pitchFamily="49" charset="0"/>
              </a:rPr>
              <a:t>	for (int j = 0; j &lt;= </a:t>
            </a:r>
            <a:r>
              <a:rPr lang="en-US" sz="2000" dirty="0" err="1">
                <a:latin typeface="Courier New" panose="02070309020205020404" pitchFamily="49" charset="0"/>
                <a:cs typeface="Courier New" panose="02070309020205020404" pitchFamily="49" charset="0"/>
              </a:rPr>
              <a:t>i</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j++</a:t>
            </a:r>
            <a:r>
              <a:rPr lang="en-US" sz="2000" dirty="0">
                <a:latin typeface="Courier New" panose="02070309020205020404" pitchFamily="49" charset="0"/>
                <a:cs typeface="Courier New" panose="02070309020205020404" pitchFamily="49" charset="0"/>
              </a:rPr>
              <a:t>) {</a:t>
            </a:r>
          </a:p>
          <a:p>
            <a:pPr marL="0" indent="0">
              <a:buNone/>
            </a:pPr>
            <a:r>
              <a:rPr lang="en-US" sz="2000" dirty="0">
                <a:latin typeface="Courier New" panose="02070309020205020404" pitchFamily="49" charset="0"/>
                <a:cs typeface="Courier New" panose="02070309020205020404" pitchFamily="49" charset="0"/>
              </a:rPr>
              <a:t>		stuff[</a:t>
            </a:r>
            <a:r>
              <a:rPr lang="en-US" sz="2000" dirty="0" err="1">
                <a:latin typeface="Courier New" panose="02070309020205020404" pitchFamily="49" charset="0"/>
                <a:cs typeface="Courier New" panose="02070309020205020404" pitchFamily="49" charset="0"/>
              </a:rPr>
              <a:t>i</a:t>
            </a:r>
            <a:r>
              <a:rPr lang="en-US" sz="2000" dirty="0">
                <a:latin typeface="Courier New" panose="02070309020205020404" pitchFamily="49" charset="0"/>
                <a:cs typeface="Courier New" panose="02070309020205020404" pitchFamily="49" charset="0"/>
              </a:rPr>
              <a:t>][j] = num;	</a:t>
            </a:r>
          </a:p>
          <a:p>
            <a:pPr marL="0" indent="0">
              <a:buNone/>
            </a:pPr>
            <a:r>
              <a:rPr lang="en-US" sz="2000" dirty="0">
                <a:latin typeface="Courier New" panose="02070309020205020404" pitchFamily="49" charset="0"/>
                <a:cs typeface="Courier New" panose="02070309020205020404" pitchFamily="49" charset="0"/>
              </a:rPr>
              <a:t>	} // end inner loop</a:t>
            </a:r>
          </a:p>
          <a:p>
            <a:pPr marL="0" indent="0">
              <a:buNone/>
            </a:pPr>
            <a:r>
              <a:rPr lang="en-US" sz="2000" dirty="0">
                <a:latin typeface="Courier New" panose="02070309020205020404" pitchFamily="49" charset="0"/>
                <a:cs typeface="Courier New" panose="02070309020205020404" pitchFamily="49" charset="0"/>
              </a:rPr>
              <a:t>	num++;</a:t>
            </a:r>
          </a:p>
          <a:p>
            <a:pPr marL="0" indent="0">
              <a:buNone/>
            </a:pPr>
            <a:r>
              <a:rPr lang="en-US" sz="2000" dirty="0">
                <a:latin typeface="Courier New" panose="02070309020205020404" pitchFamily="49" charset="0"/>
                <a:cs typeface="Courier New" panose="02070309020205020404" pitchFamily="49" charset="0"/>
              </a:rPr>
              <a:t>} // end outer loop</a:t>
            </a:r>
          </a:p>
          <a:p>
            <a:pPr marL="0" indent="0">
              <a:buNone/>
            </a:pPr>
            <a:endParaRPr lang="en-US" dirty="0"/>
          </a:p>
        </p:txBody>
      </p:sp>
    </p:spTree>
    <p:extLst>
      <p:ext uri="{BB962C8B-B14F-4D97-AF65-F5344CB8AC3E}">
        <p14:creationId xmlns:p14="http://schemas.microsoft.com/office/powerpoint/2010/main" val="31896794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35C04-1462-45F3-AD25-9D031937BF83}"/>
              </a:ext>
            </a:extLst>
          </p:cNvPr>
          <p:cNvSpPr>
            <a:spLocks noGrp="1"/>
          </p:cNvSpPr>
          <p:nvPr>
            <p:ph type="title"/>
          </p:nvPr>
        </p:nvSpPr>
        <p:spPr>
          <a:xfrm>
            <a:off x="460375" y="0"/>
            <a:ext cx="8229600" cy="1097279"/>
          </a:xfrm>
          <a:solidFill>
            <a:srgbClr val="00B0F0"/>
          </a:solidFill>
        </p:spPr>
        <p:txBody>
          <a:bodyPr/>
          <a:lstStyle/>
          <a:p>
            <a:r>
              <a:rPr lang="en-US" sz="4400" dirty="0">
                <a:solidFill>
                  <a:schemeClr val="bg1"/>
                </a:solidFill>
              </a:rPr>
              <a:t>In-Class </a:t>
            </a:r>
            <a:r>
              <a:rPr lang="en-US" sz="4400">
                <a:solidFill>
                  <a:schemeClr val="bg1"/>
                </a:solidFill>
              </a:rPr>
              <a:t>Assignment 2, </a:t>
            </a:r>
            <a:r>
              <a:rPr lang="en-US" sz="4400" dirty="0">
                <a:solidFill>
                  <a:schemeClr val="bg1"/>
                </a:solidFill>
              </a:rPr>
              <a:t>Part 3</a:t>
            </a:r>
          </a:p>
        </p:txBody>
      </p:sp>
      <p:sp>
        <p:nvSpPr>
          <p:cNvPr id="3" name="Text Placeholder 2">
            <a:extLst>
              <a:ext uri="{FF2B5EF4-FFF2-40B4-BE49-F238E27FC236}">
                <a16:creationId xmlns:a16="http://schemas.microsoft.com/office/drawing/2014/main" id="{40C9E893-1012-412D-B50F-9330D4936BEA}"/>
              </a:ext>
            </a:extLst>
          </p:cNvPr>
          <p:cNvSpPr>
            <a:spLocks noGrp="1"/>
          </p:cNvSpPr>
          <p:nvPr>
            <p:ph sz="quarter" idx="13"/>
          </p:nvPr>
        </p:nvSpPr>
        <p:spPr>
          <a:xfrm>
            <a:off x="460375" y="1097280"/>
            <a:ext cx="8232775" cy="5157606"/>
          </a:xfrm>
        </p:spPr>
        <p:txBody>
          <a:bodyPr/>
          <a:lstStyle/>
          <a:p>
            <a:r>
              <a:rPr lang="en-US" sz="2000" dirty="0"/>
              <a:t>Update the </a:t>
            </a:r>
            <a:r>
              <a:rPr lang="en-US" sz="2000" b="1" dirty="0" err="1"/>
              <a:t>TwoD</a:t>
            </a:r>
            <a:r>
              <a:rPr lang="en-US" sz="2000" dirty="0"/>
              <a:t> class as follows:</a:t>
            </a:r>
          </a:p>
          <a:p>
            <a:pPr lvl="1"/>
            <a:r>
              <a:rPr lang="en-US" sz="2000" dirty="0"/>
              <a:t>Add the line import </a:t>
            </a:r>
            <a:r>
              <a:rPr lang="en-US" sz="2000" b="1" dirty="0" err="1"/>
              <a:t>java.util</a:t>
            </a:r>
            <a:r>
              <a:rPr lang="en-US" sz="2000" b="1" dirty="0"/>
              <a:t>.*;</a:t>
            </a:r>
            <a:r>
              <a:rPr lang="en-US" sz="2000" dirty="0"/>
              <a:t> to the beginning.</a:t>
            </a:r>
          </a:p>
          <a:p>
            <a:pPr lvl="1"/>
            <a:r>
              <a:rPr lang="en-US" sz="2000" dirty="0"/>
              <a:t>Create an object of type Random named r.</a:t>
            </a:r>
          </a:p>
          <a:p>
            <a:pPr lvl="1"/>
            <a:r>
              <a:rPr lang="en-US" sz="2000" dirty="0"/>
              <a:t>Declare a two-dimensional integer array named </a:t>
            </a:r>
            <a:r>
              <a:rPr lang="en-US" sz="2000" b="1" dirty="0"/>
              <a:t>data</a:t>
            </a:r>
            <a:r>
              <a:rPr lang="en-US" sz="2000" dirty="0"/>
              <a:t> with 4 rows.</a:t>
            </a:r>
          </a:p>
          <a:p>
            <a:pPr lvl="1"/>
            <a:r>
              <a:rPr lang="en-US" sz="2000" dirty="0"/>
              <a:t>Use nested for loops to create 1 column for the row 0, 2 columns for row 1, and so on, and give the elements in each column a random integer value that is between 1 and 50.</a:t>
            </a:r>
          </a:p>
          <a:p>
            <a:pPr lvl="1"/>
            <a:r>
              <a:rPr lang="en-US" sz="2000" dirty="0"/>
              <a:t>Call the display method, passing the data array as a parameter.</a:t>
            </a:r>
          </a:p>
          <a:p>
            <a:pPr lvl="1"/>
            <a:r>
              <a:rPr lang="en-US" sz="2000" dirty="0"/>
              <a:t>The display should look similar to this: </a:t>
            </a:r>
          </a:p>
        </p:txBody>
      </p:sp>
      <p:pic>
        <p:nvPicPr>
          <p:cNvPr id="4" name="Picture 3">
            <a:extLst>
              <a:ext uri="{FF2B5EF4-FFF2-40B4-BE49-F238E27FC236}">
                <a16:creationId xmlns:a16="http://schemas.microsoft.com/office/drawing/2014/main" id="{E5E8EE39-B238-4B42-9C1B-00C53BA5D0E4}"/>
              </a:ext>
            </a:extLst>
          </p:cNvPr>
          <p:cNvPicPr>
            <a:picLocks noChangeAspect="1"/>
          </p:cNvPicPr>
          <p:nvPr/>
        </p:nvPicPr>
        <p:blipFill>
          <a:blip r:embed="rId2"/>
          <a:stretch>
            <a:fillRect/>
          </a:stretch>
        </p:blipFill>
        <p:spPr>
          <a:xfrm>
            <a:off x="5870848" y="4474845"/>
            <a:ext cx="2169566" cy="1939678"/>
          </a:xfrm>
          <a:prstGeom prst="rect">
            <a:avLst/>
          </a:prstGeom>
        </p:spPr>
      </p:pic>
    </p:spTree>
    <p:extLst>
      <p:ext uri="{BB962C8B-B14F-4D97-AF65-F5344CB8AC3E}">
        <p14:creationId xmlns:p14="http://schemas.microsoft.com/office/powerpoint/2010/main" val="8968795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Title 1"/>
          <p:cNvSpPr txBox="1">
            <a:spLocks noGrp="1"/>
          </p:cNvSpPr>
          <p:nvPr>
            <p:ph type="title"/>
          </p:nvPr>
        </p:nvSpPr>
        <p:spPr>
          <a:prstGeom prst="rect">
            <a:avLst/>
          </a:prstGeom>
        </p:spPr>
        <p:txBody>
          <a:bodyPr lIns="91425" tIns="91425" rIns="91425" bIns="91425" anchor="b" anchorCtr="0">
            <a:noAutofit/>
          </a:bodyPr>
          <a:lstStyle/>
          <a:p>
            <a:pPr lvl="0">
              <a:spcBef>
                <a:spcPts val="0"/>
              </a:spcBef>
              <a:buClr>
                <a:schemeClr val="lt2"/>
              </a:buClr>
              <a:buSzPct val="25000"/>
              <a:buFont typeface="Times New Roman"/>
              <a:buNone/>
            </a:pPr>
            <a:r>
              <a:rPr lang="en-US" dirty="0">
                <a:solidFill>
                  <a:schemeClr val="lt2"/>
                </a:solidFill>
              </a:rPr>
              <a:t>Copyright</a:t>
            </a:r>
          </a:p>
        </p:txBody>
      </p:sp>
      <p:pic>
        <p:nvPicPr>
          <p:cNvPr id="386" name="Picture 2" descr="This work is protected by United States copyright laws and is provided solely for the use of instructors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honor the intended pedagogical purposes and the needs of other instructors who rely on these materials."/>
          <p:cNvPicPr preferRelativeResize="0"/>
          <p:nvPr/>
        </p:nvPicPr>
        <p:blipFill>
          <a:blip r:embed="rId3">
            <a:alphaModFix/>
          </a:blip>
          <a:stretch>
            <a:fillRect/>
          </a:stretch>
        </p:blipFill>
        <p:spPr>
          <a:xfrm>
            <a:off x="715650" y="2310096"/>
            <a:ext cx="7419975" cy="2466975"/>
          </a:xfrm>
          <a:prstGeom prst="rect">
            <a:avLst/>
          </a:prstGeom>
          <a:noFill/>
          <a:ln>
            <a:noFill/>
          </a:ln>
        </p:spPr>
      </p:pic>
    </p:spTree>
    <p:extLst>
      <p:ext uri="{BB962C8B-B14F-4D97-AF65-F5344CB8AC3E}">
        <p14:creationId xmlns:p14="http://schemas.microsoft.com/office/powerpoint/2010/main" val="37528959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Title 1"/>
          <p:cNvSpPr txBox="1">
            <a:spLocks noGrp="1"/>
          </p:cNvSpPr>
          <p:nvPr>
            <p:ph type="ctrTitle"/>
          </p:nvPr>
        </p:nvSpPr>
        <p:spPr>
          <a:xfrm>
            <a:off x="685800" y="762000"/>
            <a:ext cx="7772400" cy="2838451"/>
          </a:xfrm>
          <a:prstGeom prst="rect">
            <a:avLst/>
          </a:prstGeom>
          <a:noFill/>
          <a:ln>
            <a:noFill/>
          </a:ln>
        </p:spPr>
        <p:txBody>
          <a:bodyPr lIns="0" tIns="0" rIns="0" bIns="0" anchor="b" anchorCtr="0">
            <a:noAutofit/>
          </a:bodyPr>
          <a:lstStyle/>
          <a:p>
            <a:pPr lvl="0">
              <a:buSzPct val="25000"/>
            </a:pPr>
            <a:r>
              <a:rPr lang="en-US" dirty="0"/>
              <a:t>Two-Dimensional Arrays</a:t>
            </a:r>
            <a:endParaRPr lang="en-US" sz="3600" b="1" i="0" u="none" strike="noStrike" cap="none" dirty="0">
              <a:solidFill>
                <a:schemeClr val="lt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208092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56802-4AC4-4E76-9FB1-D8CDAA9F1294}"/>
              </a:ext>
            </a:extLst>
          </p:cNvPr>
          <p:cNvSpPr>
            <a:spLocks noGrp="1"/>
          </p:cNvSpPr>
          <p:nvPr>
            <p:ph type="title"/>
          </p:nvPr>
        </p:nvSpPr>
        <p:spPr/>
        <p:txBody>
          <a:bodyPr/>
          <a:lstStyle/>
          <a:p>
            <a:r>
              <a:rPr lang="en-US" dirty="0"/>
              <a:t>Declaration</a:t>
            </a:r>
          </a:p>
        </p:txBody>
      </p:sp>
      <p:sp>
        <p:nvSpPr>
          <p:cNvPr id="3" name="Content Placeholder 2">
            <a:extLst>
              <a:ext uri="{FF2B5EF4-FFF2-40B4-BE49-F238E27FC236}">
                <a16:creationId xmlns:a16="http://schemas.microsoft.com/office/drawing/2014/main" id="{6F9ACCDD-A190-48ED-B60C-962D4311D13F}"/>
              </a:ext>
            </a:extLst>
          </p:cNvPr>
          <p:cNvSpPr>
            <a:spLocks noGrp="1"/>
          </p:cNvSpPr>
          <p:nvPr>
            <p:ph sz="quarter" idx="13"/>
          </p:nvPr>
        </p:nvSpPr>
        <p:spPr/>
        <p:txBody>
          <a:bodyPr/>
          <a:lstStyle/>
          <a:p>
            <a:r>
              <a:rPr lang="en-US" dirty="0"/>
              <a:t>Can have any number of rows and columns</a:t>
            </a:r>
          </a:p>
          <a:p>
            <a:pPr lvl="1"/>
            <a:r>
              <a:rPr lang="en-US" dirty="0">
                <a:latin typeface="Courier New" panose="02070309020205020404" pitchFamily="49" charset="0"/>
                <a:cs typeface="Courier New" panose="02070309020205020404" pitchFamily="49" charset="0"/>
              </a:rPr>
              <a:t>int[][] grid = new int[3][5]</a:t>
            </a:r>
          </a:p>
          <a:p>
            <a:pPr lvl="1"/>
            <a:r>
              <a:rPr lang="en-US" dirty="0">
                <a:cs typeface="Courier New" panose="02070309020205020404" pitchFamily="49" charset="0"/>
              </a:rPr>
              <a:t>This array has 3 rows and 5 columns</a:t>
            </a:r>
          </a:p>
          <a:p>
            <a:r>
              <a:rPr lang="en-US" dirty="0"/>
              <a:t>In memory, it looks like this:</a:t>
            </a:r>
          </a:p>
          <a:p>
            <a:pPr marL="459486" lvl="1" indent="0">
              <a:buNone/>
            </a:pPr>
            <a:r>
              <a:rPr lang="en-US" dirty="0"/>
              <a:t>grid          col 0      col 1       col 2       col 3       col 4</a:t>
            </a:r>
          </a:p>
          <a:p>
            <a:pPr marL="459486" lvl="1" indent="0">
              <a:buNone/>
            </a:pPr>
            <a:r>
              <a:rPr lang="en-US" dirty="0"/>
              <a:t>row 0</a:t>
            </a:r>
          </a:p>
          <a:p>
            <a:pPr marL="459486" lvl="1" indent="0">
              <a:buNone/>
            </a:pPr>
            <a:r>
              <a:rPr lang="en-US" dirty="0"/>
              <a:t>row 1</a:t>
            </a:r>
          </a:p>
          <a:p>
            <a:pPr marL="459486" lvl="1" indent="0">
              <a:buNone/>
            </a:pPr>
            <a:r>
              <a:rPr lang="en-US" dirty="0"/>
              <a:t>row 2</a:t>
            </a:r>
          </a:p>
        </p:txBody>
      </p:sp>
      <p:graphicFrame>
        <p:nvGraphicFramePr>
          <p:cNvPr id="6" name="Table 5">
            <a:extLst>
              <a:ext uri="{FF2B5EF4-FFF2-40B4-BE49-F238E27FC236}">
                <a16:creationId xmlns:a16="http://schemas.microsoft.com/office/drawing/2014/main" id="{654414B5-7180-426F-8DD7-AC3E76A29E0D}"/>
              </a:ext>
            </a:extLst>
          </p:cNvPr>
          <p:cNvGraphicFramePr>
            <a:graphicFrameLocks noGrp="1"/>
          </p:cNvGraphicFramePr>
          <p:nvPr>
            <p:extLst>
              <p:ext uri="{D42A27DB-BD31-4B8C-83A1-F6EECF244321}">
                <p14:modId xmlns:p14="http://schemas.microsoft.com/office/powerpoint/2010/main" val="3870194317"/>
              </p:ext>
            </p:extLst>
          </p:nvPr>
        </p:nvGraphicFramePr>
        <p:xfrm>
          <a:off x="1990927" y="4056434"/>
          <a:ext cx="6199760" cy="1213262"/>
        </p:xfrm>
        <a:graphic>
          <a:graphicData uri="http://schemas.openxmlformats.org/drawingml/2006/table">
            <a:tbl>
              <a:tblPr firstRow="1" bandRow="1">
                <a:tableStyleId>{5940675A-B579-460E-94D1-54222C63F5DA}</a:tableStyleId>
              </a:tblPr>
              <a:tblGrid>
                <a:gridCol w="1239952">
                  <a:extLst>
                    <a:ext uri="{9D8B030D-6E8A-4147-A177-3AD203B41FA5}">
                      <a16:colId xmlns:a16="http://schemas.microsoft.com/office/drawing/2014/main" val="202439410"/>
                    </a:ext>
                  </a:extLst>
                </a:gridCol>
                <a:gridCol w="1239952">
                  <a:extLst>
                    <a:ext uri="{9D8B030D-6E8A-4147-A177-3AD203B41FA5}">
                      <a16:colId xmlns:a16="http://schemas.microsoft.com/office/drawing/2014/main" val="1246869408"/>
                    </a:ext>
                  </a:extLst>
                </a:gridCol>
                <a:gridCol w="1239952">
                  <a:extLst>
                    <a:ext uri="{9D8B030D-6E8A-4147-A177-3AD203B41FA5}">
                      <a16:colId xmlns:a16="http://schemas.microsoft.com/office/drawing/2014/main" val="667637295"/>
                    </a:ext>
                  </a:extLst>
                </a:gridCol>
                <a:gridCol w="1239952">
                  <a:extLst>
                    <a:ext uri="{9D8B030D-6E8A-4147-A177-3AD203B41FA5}">
                      <a16:colId xmlns:a16="http://schemas.microsoft.com/office/drawing/2014/main" val="4042081288"/>
                    </a:ext>
                  </a:extLst>
                </a:gridCol>
                <a:gridCol w="1239952">
                  <a:extLst>
                    <a:ext uri="{9D8B030D-6E8A-4147-A177-3AD203B41FA5}">
                      <a16:colId xmlns:a16="http://schemas.microsoft.com/office/drawing/2014/main" val="1129197486"/>
                    </a:ext>
                  </a:extLst>
                </a:gridCol>
              </a:tblGrid>
              <a:tr h="384344">
                <a:tc>
                  <a:txBody>
                    <a:bodyPr/>
                    <a:lstStyle/>
                    <a:p>
                      <a:pPr algn="ctr"/>
                      <a:r>
                        <a:rPr lang="en-US" sz="2000" dirty="0"/>
                        <a:t>0</a:t>
                      </a:r>
                    </a:p>
                  </a:txBody>
                  <a:tcPr anchor="ctr"/>
                </a:tc>
                <a:tc>
                  <a:txBody>
                    <a:bodyPr/>
                    <a:lstStyle/>
                    <a:p>
                      <a:pPr algn="ctr"/>
                      <a:r>
                        <a:rPr lang="en-US" sz="2000" dirty="0"/>
                        <a:t>0</a:t>
                      </a:r>
                    </a:p>
                  </a:txBody>
                  <a:tcPr anchor="ctr"/>
                </a:tc>
                <a:tc>
                  <a:txBody>
                    <a:bodyPr/>
                    <a:lstStyle/>
                    <a:p>
                      <a:pPr algn="ctr"/>
                      <a:r>
                        <a:rPr lang="en-US" sz="2000" dirty="0"/>
                        <a:t>0</a:t>
                      </a:r>
                    </a:p>
                  </a:txBody>
                  <a:tcPr anchor="ctr"/>
                </a:tc>
                <a:tc>
                  <a:txBody>
                    <a:bodyPr/>
                    <a:lstStyle/>
                    <a:p>
                      <a:pPr algn="ctr"/>
                      <a:r>
                        <a:rPr lang="en-US" sz="2000" dirty="0"/>
                        <a:t>0</a:t>
                      </a:r>
                    </a:p>
                  </a:txBody>
                  <a:tcPr anchor="ctr"/>
                </a:tc>
                <a:tc>
                  <a:txBody>
                    <a:bodyPr/>
                    <a:lstStyle/>
                    <a:p>
                      <a:pPr algn="ctr"/>
                      <a:r>
                        <a:rPr lang="en-US" sz="2000" dirty="0"/>
                        <a:t>0</a:t>
                      </a:r>
                    </a:p>
                  </a:txBody>
                  <a:tcPr anchor="ctr"/>
                </a:tc>
                <a:extLst>
                  <a:ext uri="{0D108BD9-81ED-4DB2-BD59-A6C34878D82A}">
                    <a16:rowId xmlns:a16="http://schemas.microsoft.com/office/drawing/2014/main" val="1216356622"/>
                  </a:ext>
                </a:extLst>
              </a:tr>
              <a:tr h="408511">
                <a:tc>
                  <a:txBody>
                    <a:bodyPr/>
                    <a:lstStyle/>
                    <a:p>
                      <a:pPr algn="ctr"/>
                      <a:r>
                        <a:rPr lang="en-US" sz="2000" dirty="0"/>
                        <a:t>0</a:t>
                      </a:r>
                    </a:p>
                  </a:txBody>
                  <a:tcPr anchor="ctr"/>
                </a:tc>
                <a:tc>
                  <a:txBody>
                    <a:bodyPr/>
                    <a:lstStyle/>
                    <a:p>
                      <a:pPr algn="ctr"/>
                      <a:r>
                        <a:rPr lang="en-US" sz="2000" dirty="0"/>
                        <a:t>0</a:t>
                      </a:r>
                    </a:p>
                  </a:txBody>
                  <a:tcPr anchor="ctr"/>
                </a:tc>
                <a:tc>
                  <a:txBody>
                    <a:bodyPr/>
                    <a:lstStyle/>
                    <a:p>
                      <a:pPr algn="ctr"/>
                      <a:r>
                        <a:rPr lang="en-US" sz="2000" dirty="0"/>
                        <a:t>0</a:t>
                      </a:r>
                    </a:p>
                  </a:txBody>
                  <a:tcPr anchor="ctr"/>
                </a:tc>
                <a:tc>
                  <a:txBody>
                    <a:bodyPr/>
                    <a:lstStyle/>
                    <a:p>
                      <a:pPr algn="ctr"/>
                      <a:r>
                        <a:rPr lang="en-US" sz="2000" dirty="0"/>
                        <a:t>0</a:t>
                      </a:r>
                    </a:p>
                  </a:txBody>
                  <a:tcPr anchor="ctr"/>
                </a:tc>
                <a:tc>
                  <a:txBody>
                    <a:bodyPr/>
                    <a:lstStyle/>
                    <a:p>
                      <a:pPr algn="ctr"/>
                      <a:r>
                        <a:rPr lang="en-US" sz="2000" dirty="0"/>
                        <a:t>0</a:t>
                      </a:r>
                    </a:p>
                  </a:txBody>
                  <a:tcPr anchor="ctr"/>
                </a:tc>
                <a:extLst>
                  <a:ext uri="{0D108BD9-81ED-4DB2-BD59-A6C34878D82A}">
                    <a16:rowId xmlns:a16="http://schemas.microsoft.com/office/drawing/2014/main" val="2176294927"/>
                  </a:ext>
                </a:extLst>
              </a:tr>
              <a:tr h="408511">
                <a:tc>
                  <a:txBody>
                    <a:bodyPr/>
                    <a:lstStyle/>
                    <a:p>
                      <a:pPr algn="ctr"/>
                      <a:r>
                        <a:rPr lang="en-US" sz="2000" dirty="0"/>
                        <a:t>0</a:t>
                      </a:r>
                    </a:p>
                  </a:txBody>
                  <a:tcPr anchor="ctr"/>
                </a:tc>
                <a:tc>
                  <a:txBody>
                    <a:bodyPr/>
                    <a:lstStyle/>
                    <a:p>
                      <a:pPr algn="ctr"/>
                      <a:r>
                        <a:rPr lang="en-US" sz="2000" dirty="0"/>
                        <a:t>0</a:t>
                      </a:r>
                    </a:p>
                  </a:txBody>
                  <a:tcPr anchor="ctr"/>
                </a:tc>
                <a:tc>
                  <a:txBody>
                    <a:bodyPr/>
                    <a:lstStyle/>
                    <a:p>
                      <a:pPr algn="ctr"/>
                      <a:r>
                        <a:rPr lang="en-US" sz="2000" dirty="0"/>
                        <a:t>0</a:t>
                      </a:r>
                    </a:p>
                  </a:txBody>
                  <a:tcPr anchor="ctr"/>
                </a:tc>
                <a:tc>
                  <a:txBody>
                    <a:bodyPr/>
                    <a:lstStyle/>
                    <a:p>
                      <a:pPr algn="ctr"/>
                      <a:r>
                        <a:rPr lang="en-US" sz="2000" dirty="0"/>
                        <a:t>0</a:t>
                      </a:r>
                    </a:p>
                  </a:txBody>
                  <a:tcPr anchor="ctr"/>
                </a:tc>
                <a:tc>
                  <a:txBody>
                    <a:bodyPr/>
                    <a:lstStyle/>
                    <a:p>
                      <a:pPr algn="ctr"/>
                      <a:r>
                        <a:rPr lang="en-US" sz="2000" dirty="0"/>
                        <a:t>0</a:t>
                      </a:r>
                    </a:p>
                  </a:txBody>
                  <a:tcPr anchor="ctr"/>
                </a:tc>
                <a:extLst>
                  <a:ext uri="{0D108BD9-81ED-4DB2-BD59-A6C34878D82A}">
                    <a16:rowId xmlns:a16="http://schemas.microsoft.com/office/drawing/2014/main" val="3351380139"/>
                  </a:ext>
                </a:extLst>
              </a:tr>
            </a:tbl>
          </a:graphicData>
        </a:graphic>
      </p:graphicFrame>
    </p:spTree>
    <p:extLst>
      <p:ext uri="{BB962C8B-B14F-4D97-AF65-F5344CB8AC3E}">
        <p14:creationId xmlns:p14="http://schemas.microsoft.com/office/powerpoint/2010/main" val="38005310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56802-4AC4-4E76-9FB1-D8CDAA9F1294}"/>
              </a:ext>
            </a:extLst>
          </p:cNvPr>
          <p:cNvSpPr>
            <a:spLocks noGrp="1"/>
          </p:cNvSpPr>
          <p:nvPr>
            <p:ph type="title"/>
          </p:nvPr>
        </p:nvSpPr>
        <p:spPr/>
        <p:txBody>
          <a:bodyPr/>
          <a:lstStyle/>
          <a:p>
            <a:r>
              <a:rPr lang="en-US" dirty="0"/>
              <a:t>Setting elements to values</a:t>
            </a:r>
          </a:p>
        </p:txBody>
      </p:sp>
      <p:sp>
        <p:nvSpPr>
          <p:cNvPr id="3" name="Content Placeholder 2">
            <a:extLst>
              <a:ext uri="{FF2B5EF4-FFF2-40B4-BE49-F238E27FC236}">
                <a16:creationId xmlns:a16="http://schemas.microsoft.com/office/drawing/2014/main" id="{6F9ACCDD-A190-48ED-B60C-962D4311D13F}"/>
              </a:ext>
            </a:extLst>
          </p:cNvPr>
          <p:cNvSpPr>
            <a:spLocks noGrp="1"/>
          </p:cNvSpPr>
          <p:nvPr>
            <p:ph sz="quarter" idx="13"/>
          </p:nvPr>
        </p:nvSpPr>
        <p:spPr/>
        <p:txBody>
          <a:bodyPr/>
          <a:lstStyle/>
          <a:p>
            <a:r>
              <a:rPr lang="en-US" dirty="0"/>
              <a:t>Must use both row and column indexes</a:t>
            </a:r>
          </a:p>
          <a:p>
            <a:pPr lvl="1"/>
            <a:r>
              <a:rPr lang="en-US" dirty="0">
                <a:latin typeface="Courier New" panose="02070309020205020404" pitchFamily="49" charset="0"/>
                <a:cs typeface="Courier New" panose="02070309020205020404" pitchFamily="49" charset="0"/>
              </a:rPr>
              <a:t>grid[0][3] = 8; // first row, fourth col</a:t>
            </a:r>
          </a:p>
          <a:p>
            <a:pPr lvl="1"/>
            <a:r>
              <a:rPr lang="en-US" dirty="0">
                <a:latin typeface="Courier New" panose="02070309020205020404" pitchFamily="49" charset="0"/>
                <a:cs typeface="Courier New" panose="02070309020205020404" pitchFamily="49" charset="0"/>
              </a:rPr>
              <a:t>grid[2][0] = 4; // third row, first col</a:t>
            </a:r>
          </a:p>
          <a:p>
            <a:r>
              <a:rPr lang="en-US" dirty="0"/>
              <a:t>In memory, it looks like this:</a:t>
            </a:r>
          </a:p>
          <a:p>
            <a:pPr marL="459486" lvl="1" indent="0">
              <a:buNone/>
            </a:pPr>
            <a:r>
              <a:rPr lang="en-US" dirty="0"/>
              <a:t>grid          col 0      col 1       col 2       col 3       col 4</a:t>
            </a:r>
          </a:p>
          <a:p>
            <a:pPr marL="459486" lvl="1" indent="0">
              <a:buNone/>
            </a:pPr>
            <a:r>
              <a:rPr lang="en-US" dirty="0"/>
              <a:t>row 0</a:t>
            </a:r>
          </a:p>
          <a:p>
            <a:pPr marL="459486" lvl="1" indent="0">
              <a:buNone/>
            </a:pPr>
            <a:r>
              <a:rPr lang="en-US" dirty="0"/>
              <a:t>row 1</a:t>
            </a:r>
          </a:p>
          <a:p>
            <a:pPr marL="459486" lvl="1" indent="0">
              <a:buNone/>
            </a:pPr>
            <a:r>
              <a:rPr lang="en-US" dirty="0"/>
              <a:t>row 2</a:t>
            </a:r>
          </a:p>
        </p:txBody>
      </p:sp>
      <p:graphicFrame>
        <p:nvGraphicFramePr>
          <p:cNvPr id="6" name="Table 5">
            <a:extLst>
              <a:ext uri="{FF2B5EF4-FFF2-40B4-BE49-F238E27FC236}">
                <a16:creationId xmlns:a16="http://schemas.microsoft.com/office/drawing/2014/main" id="{654414B5-7180-426F-8DD7-AC3E76A29E0D}"/>
              </a:ext>
            </a:extLst>
          </p:cNvPr>
          <p:cNvGraphicFramePr>
            <a:graphicFrameLocks noGrp="1"/>
          </p:cNvGraphicFramePr>
          <p:nvPr>
            <p:extLst>
              <p:ext uri="{D42A27DB-BD31-4B8C-83A1-F6EECF244321}">
                <p14:modId xmlns:p14="http://schemas.microsoft.com/office/powerpoint/2010/main" val="1095265838"/>
              </p:ext>
            </p:extLst>
          </p:nvPr>
        </p:nvGraphicFramePr>
        <p:xfrm>
          <a:off x="1990927" y="4056434"/>
          <a:ext cx="6199760" cy="1213262"/>
        </p:xfrm>
        <a:graphic>
          <a:graphicData uri="http://schemas.openxmlformats.org/drawingml/2006/table">
            <a:tbl>
              <a:tblPr firstRow="1" bandRow="1">
                <a:tableStyleId>{5940675A-B579-460E-94D1-54222C63F5DA}</a:tableStyleId>
              </a:tblPr>
              <a:tblGrid>
                <a:gridCol w="1239952">
                  <a:extLst>
                    <a:ext uri="{9D8B030D-6E8A-4147-A177-3AD203B41FA5}">
                      <a16:colId xmlns:a16="http://schemas.microsoft.com/office/drawing/2014/main" val="202439410"/>
                    </a:ext>
                  </a:extLst>
                </a:gridCol>
                <a:gridCol w="1239952">
                  <a:extLst>
                    <a:ext uri="{9D8B030D-6E8A-4147-A177-3AD203B41FA5}">
                      <a16:colId xmlns:a16="http://schemas.microsoft.com/office/drawing/2014/main" val="1246869408"/>
                    </a:ext>
                  </a:extLst>
                </a:gridCol>
                <a:gridCol w="1239952">
                  <a:extLst>
                    <a:ext uri="{9D8B030D-6E8A-4147-A177-3AD203B41FA5}">
                      <a16:colId xmlns:a16="http://schemas.microsoft.com/office/drawing/2014/main" val="667637295"/>
                    </a:ext>
                  </a:extLst>
                </a:gridCol>
                <a:gridCol w="1239952">
                  <a:extLst>
                    <a:ext uri="{9D8B030D-6E8A-4147-A177-3AD203B41FA5}">
                      <a16:colId xmlns:a16="http://schemas.microsoft.com/office/drawing/2014/main" val="4042081288"/>
                    </a:ext>
                  </a:extLst>
                </a:gridCol>
                <a:gridCol w="1239952">
                  <a:extLst>
                    <a:ext uri="{9D8B030D-6E8A-4147-A177-3AD203B41FA5}">
                      <a16:colId xmlns:a16="http://schemas.microsoft.com/office/drawing/2014/main" val="1129197486"/>
                    </a:ext>
                  </a:extLst>
                </a:gridCol>
              </a:tblGrid>
              <a:tr h="384344">
                <a:tc>
                  <a:txBody>
                    <a:bodyPr/>
                    <a:lstStyle/>
                    <a:p>
                      <a:pPr algn="ctr"/>
                      <a:r>
                        <a:rPr lang="en-US" sz="2000" dirty="0"/>
                        <a:t>0</a:t>
                      </a:r>
                    </a:p>
                  </a:txBody>
                  <a:tcPr anchor="ctr"/>
                </a:tc>
                <a:tc>
                  <a:txBody>
                    <a:bodyPr/>
                    <a:lstStyle/>
                    <a:p>
                      <a:pPr algn="ctr"/>
                      <a:r>
                        <a:rPr lang="en-US" sz="2000" dirty="0"/>
                        <a:t>0</a:t>
                      </a:r>
                    </a:p>
                  </a:txBody>
                  <a:tcPr anchor="ctr"/>
                </a:tc>
                <a:tc>
                  <a:txBody>
                    <a:bodyPr/>
                    <a:lstStyle/>
                    <a:p>
                      <a:pPr algn="ctr"/>
                      <a:r>
                        <a:rPr lang="en-US" sz="2000" dirty="0"/>
                        <a:t>0</a:t>
                      </a:r>
                    </a:p>
                  </a:txBody>
                  <a:tcPr anchor="ctr"/>
                </a:tc>
                <a:tc>
                  <a:txBody>
                    <a:bodyPr/>
                    <a:lstStyle/>
                    <a:p>
                      <a:pPr algn="ctr"/>
                      <a:r>
                        <a:rPr lang="en-US" sz="2000" dirty="0"/>
                        <a:t>8</a:t>
                      </a:r>
                    </a:p>
                  </a:txBody>
                  <a:tcPr anchor="ctr"/>
                </a:tc>
                <a:tc>
                  <a:txBody>
                    <a:bodyPr/>
                    <a:lstStyle/>
                    <a:p>
                      <a:pPr algn="ctr"/>
                      <a:r>
                        <a:rPr lang="en-US" sz="2000" dirty="0"/>
                        <a:t>0</a:t>
                      </a:r>
                    </a:p>
                  </a:txBody>
                  <a:tcPr anchor="ctr"/>
                </a:tc>
                <a:extLst>
                  <a:ext uri="{0D108BD9-81ED-4DB2-BD59-A6C34878D82A}">
                    <a16:rowId xmlns:a16="http://schemas.microsoft.com/office/drawing/2014/main" val="1216356622"/>
                  </a:ext>
                </a:extLst>
              </a:tr>
              <a:tr h="408511">
                <a:tc>
                  <a:txBody>
                    <a:bodyPr/>
                    <a:lstStyle/>
                    <a:p>
                      <a:pPr algn="ctr"/>
                      <a:r>
                        <a:rPr lang="en-US" sz="2000" dirty="0"/>
                        <a:t>0</a:t>
                      </a:r>
                    </a:p>
                  </a:txBody>
                  <a:tcPr anchor="ctr"/>
                </a:tc>
                <a:tc>
                  <a:txBody>
                    <a:bodyPr/>
                    <a:lstStyle/>
                    <a:p>
                      <a:pPr algn="ctr"/>
                      <a:r>
                        <a:rPr lang="en-US" sz="2000" dirty="0"/>
                        <a:t>0</a:t>
                      </a:r>
                    </a:p>
                  </a:txBody>
                  <a:tcPr anchor="ctr"/>
                </a:tc>
                <a:tc>
                  <a:txBody>
                    <a:bodyPr/>
                    <a:lstStyle/>
                    <a:p>
                      <a:pPr algn="ctr"/>
                      <a:r>
                        <a:rPr lang="en-US" sz="2000" dirty="0"/>
                        <a:t>0</a:t>
                      </a:r>
                    </a:p>
                  </a:txBody>
                  <a:tcPr anchor="ctr"/>
                </a:tc>
                <a:tc>
                  <a:txBody>
                    <a:bodyPr/>
                    <a:lstStyle/>
                    <a:p>
                      <a:pPr algn="ctr"/>
                      <a:r>
                        <a:rPr lang="en-US" sz="2000" dirty="0"/>
                        <a:t>0</a:t>
                      </a:r>
                    </a:p>
                  </a:txBody>
                  <a:tcPr anchor="ctr"/>
                </a:tc>
                <a:tc>
                  <a:txBody>
                    <a:bodyPr/>
                    <a:lstStyle/>
                    <a:p>
                      <a:pPr algn="ctr"/>
                      <a:r>
                        <a:rPr lang="en-US" sz="2000" dirty="0"/>
                        <a:t>0</a:t>
                      </a:r>
                    </a:p>
                  </a:txBody>
                  <a:tcPr anchor="ctr"/>
                </a:tc>
                <a:extLst>
                  <a:ext uri="{0D108BD9-81ED-4DB2-BD59-A6C34878D82A}">
                    <a16:rowId xmlns:a16="http://schemas.microsoft.com/office/drawing/2014/main" val="2176294927"/>
                  </a:ext>
                </a:extLst>
              </a:tr>
              <a:tr h="408511">
                <a:tc>
                  <a:txBody>
                    <a:bodyPr/>
                    <a:lstStyle/>
                    <a:p>
                      <a:pPr algn="ctr"/>
                      <a:r>
                        <a:rPr lang="en-US" sz="2000" dirty="0"/>
                        <a:t>4</a:t>
                      </a:r>
                      <a:endParaRPr lang="en-US" sz="2000" dirty="0"/>
                    </a:p>
                  </a:txBody>
                  <a:tcPr anchor="ctr"/>
                </a:tc>
                <a:tc>
                  <a:txBody>
                    <a:bodyPr/>
                    <a:lstStyle/>
                    <a:p>
                      <a:pPr algn="ctr"/>
                      <a:r>
                        <a:rPr lang="en-US" sz="2000" dirty="0"/>
                        <a:t>0</a:t>
                      </a:r>
                    </a:p>
                  </a:txBody>
                  <a:tcPr anchor="ctr"/>
                </a:tc>
                <a:tc>
                  <a:txBody>
                    <a:bodyPr/>
                    <a:lstStyle/>
                    <a:p>
                      <a:pPr algn="ctr"/>
                      <a:r>
                        <a:rPr lang="en-US" sz="2000" dirty="0"/>
                        <a:t>0</a:t>
                      </a:r>
                      <a:endParaRPr lang="en-US" sz="2000" dirty="0"/>
                    </a:p>
                  </a:txBody>
                  <a:tcPr anchor="ctr"/>
                </a:tc>
                <a:tc>
                  <a:txBody>
                    <a:bodyPr/>
                    <a:lstStyle/>
                    <a:p>
                      <a:pPr algn="ctr"/>
                      <a:r>
                        <a:rPr lang="en-US" sz="2000" dirty="0"/>
                        <a:t>0</a:t>
                      </a:r>
                    </a:p>
                  </a:txBody>
                  <a:tcPr anchor="ctr"/>
                </a:tc>
                <a:tc>
                  <a:txBody>
                    <a:bodyPr/>
                    <a:lstStyle/>
                    <a:p>
                      <a:pPr algn="ctr"/>
                      <a:r>
                        <a:rPr lang="en-US" sz="2000" dirty="0"/>
                        <a:t>0</a:t>
                      </a:r>
                    </a:p>
                  </a:txBody>
                  <a:tcPr anchor="ctr"/>
                </a:tc>
                <a:extLst>
                  <a:ext uri="{0D108BD9-81ED-4DB2-BD59-A6C34878D82A}">
                    <a16:rowId xmlns:a16="http://schemas.microsoft.com/office/drawing/2014/main" val="3351380139"/>
                  </a:ext>
                </a:extLst>
              </a:tr>
            </a:tbl>
          </a:graphicData>
        </a:graphic>
      </p:graphicFrame>
    </p:spTree>
    <p:extLst>
      <p:ext uri="{BB962C8B-B14F-4D97-AF65-F5344CB8AC3E}">
        <p14:creationId xmlns:p14="http://schemas.microsoft.com/office/powerpoint/2010/main" val="28838572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43BB8-71DA-4668-AEB0-FE474F7D3875}"/>
              </a:ext>
            </a:extLst>
          </p:cNvPr>
          <p:cNvSpPr>
            <a:spLocks noGrp="1"/>
          </p:cNvSpPr>
          <p:nvPr>
            <p:ph type="title"/>
          </p:nvPr>
        </p:nvSpPr>
        <p:spPr>
          <a:xfrm>
            <a:off x="457200" y="215372"/>
            <a:ext cx="8229600" cy="516466"/>
          </a:xfrm>
        </p:spPr>
        <p:txBody>
          <a:bodyPr/>
          <a:lstStyle/>
          <a:p>
            <a:r>
              <a:rPr lang="en-US" dirty="0"/>
              <a:t>Passing parameters</a:t>
            </a:r>
          </a:p>
        </p:txBody>
      </p:sp>
      <p:sp>
        <p:nvSpPr>
          <p:cNvPr id="3" name="Content Placeholder 2">
            <a:extLst>
              <a:ext uri="{FF2B5EF4-FFF2-40B4-BE49-F238E27FC236}">
                <a16:creationId xmlns:a16="http://schemas.microsoft.com/office/drawing/2014/main" id="{50332771-D97F-4114-95A1-D9FBEB3B47E3}"/>
              </a:ext>
            </a:extLst>
          </p:cNvPr>
          <p:cNvSpPr>
            <a:spLocks noGrp="1"/>
          </p:cNvSpPr>
          <p:nvPr>
            <p:ph sz="quarter" idx="13"/>
          </p:nvPr>
        </p:nvSpPr>
        <p:spPr>
          <a:xfrm>
            <a:off x="454025" y="765885"/>
            <a:ext cx="8232775" cy="5634915"/>
          </a:xfrm>
        </p:spPr>
        <p:txBody>
          <a:bodyPr/>
          <a:lstStyle/>
          <a:p>
            <a:r>
              <a:rPr lang="en-US" dirty="0"/>
              <a:t>Two-dimensional arrays can be passed as parameters just like one-dimensional arrays.</a:t>
            </a:r>
          </a:p>
          <a:p>
            <a:r>
              <a:rPr lang="en-US" dirty="0"/>
              <a:t>A method can also return a two dimensional array.</a:t>
            </a:r>
          </a:p>
          <a:p>
            <a:pPr marL="0" indent="0">
              <a:buNone/>
            </a:pPr>
            <a:r>
              <a:rPr lang="en-US" sz="2000" dirty="0">
                <a:latin typeface="Courier New" panose="02070309020205020404" pitchFamily="49" charset="0"/>
                <a:cs typeface="Courier New" panose="02070309020205020404" pitchFamily="49" charset="0"/>
              </a:rPr>
              <a:t>public static void print(int[][] grid) {</a:t>
            </a:r>
          </a:p>
          <a:p>
            <a:pPr marL="0" indent="0">
              <a:buNone/>
            </a:pPr>
            <a:r>
              <a:rPr lang="en-US" sz="2000" dirty="0">
                <a:latin typeface="Courier New" panose="02070309020205020404" pitchFamily="49" charset="0"/>
                <a:cs typeface="Courier New" panose="02070309020205020404" pitchFamily="49" charset="0"/>
              </a:rPr>
              <a:t>	for (int </a:t>
            </a:r>
            <a:r>
              <a:rPr lang="en-US" sz="2000" dirty="0" err="1">
                <a:latin typeface="Courier New" panose="02070309020205020404" pitchFamily="49" charset="0"/>
                <a:cs typeface="Courier New" panose="02070309020205020404" pitchFamily="49" charset="0"/>
              </a:rPr>
              <a:t>i</a:t>
            </a:r>
            <a:r>
              <a:rPr lang="en-US" sz="2000" dirty="0">
                <a:latin typeface="Courier New" panose="02070309020205020404" pitchFamily="49" charset="0"/>
                <a:cs typeface="Courier New" panose="02070309020205020404" pitchFamily="49" charset="0"/>
              </a:rPr>
              <a:t>=0; </a:t>
            </a:r>
            <a:r>
              <a:rPr lang="en-US" sz="2000" dirty="0" err="1">
                <a:latin typeface="Courier New" panose="02070309020205020404" pitchFamily="49" charset="0"/>
                <a:cs typeface="Courier New" panose="02070309020205020404" pitchFamily="49" charset="0"/>
              </a:rPr>
              <a:t>i</a:t>
            </a:r>
            <a:r>
              <a:rPr lang="en-US" sz="2000" dirty="0" smtClean="0">
                <a:latin typeface="Courier New" panose="02070309020205020404" pitchFamily="49" charset="0"/>
                <a:cs typeface="Courier New" panose="02070309020205020404" pitchFamily="49" charset="0"/>
              </a:rPr>
              <a:t> &lt; </a:t>
            </a:r>
            <a:r>
              <a:rPr lang="en-US" sz="2000" dirty="0" err="1" smtClean="0">
                <a:latin typeface="Courier New" panose="02070309020205020404" pitchFamily="49" charset="0"/>
                <a:cs typeface="Courier New" panose="02070309020205020404" pitchFamily="49" charset="0"/>
              </a:rPr>
              <a:t>grid.length</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i</a:t>
            </a:r>
            <a:r>
              <a:rPr lang="en-US" sz="2000" dirty="0">
                <a:latin typeface="Courier New" panose="02070309020205020404" pitchFamily="49" charset="0"/>
                <a:cs typeface="Courier New" panose="02070309020205020404" pitchFamily="49" charset="0"/>
              </a:rPr>
              <a:t>++) {</a:t>
            </a:r>
          </a:p>
          <a:p>
            <a:pPr marL="0" indent="0">
              <a:buNone/>
            </a:pPr>
            <a:r>
              <a:rPr lang="en-US" sz="2000" dirty="0">
                <a:latin typeface="Courier New" panose="02070309020205020404" pitchFamily="49" charset="0"/>
                <a:cs typeface="Courier New" panose="02070309020205020404" pitchFamily="49" charset="0"/>
              </a:rPr>
              <a:t>		for (int j=0</a:t>
            </a:r>
            <a:r>
              <a:rPr lang="en-US" sz="2000">
                <a:latin typeface="Courier New" panose="02070309020205020404" pitchFamily="49" charset="0"/>
                <a:cs typeface="Courier New" panose="02070309020205020404" pitchFamily="49" charset="0"/>
              </a:rPr>
              <a:t>; </a:t>
            </a:r>
            <a:r>
              <a:rPr lang="en-US" sz="2000" smtClean="0">
                <a:latin typeface="Courier New" panose="02070309020205020404" pitchFamily="49" charset="0"/>
                <a:cs typeface="Courier New" panose="02070309020205020404" pitchFamily="49" charset="0"/>
              </a:rPr>
              <a:t>j &lt; grid[</a:t>
            </a:r>
            <a:r>
              <a:rPr lang="en-US" sz="2000" dirty="0" err="1" smtClean="0">
                <a:latin typeface="Courier New" panose="02070309020205020404" pitchFamily="49" charset="0"/>
                <a:cs typeface="Courier New" panose="02070309020205020404" pitchFamily="49" charset="0"/>
              </a:rPr>
              <a:t>i</a:t>
            </a:r>
            <a:r>
              <a:rPr lang="en-US" sz="2000" dirty="0">
                <a:latin typeface="Courier New" panose="02070309020205020404" pitchFamily="49" charset="0"/>
                <a:cs typeface="Courier New" panose="02070309020205020404" pitchFamily="49" charset="0"/>
              </a:rPr>
              <a:t>].length; </a:t>
            </a:r>
            <a:r>
              <a:rPr lang="en-US" sz="2000" dirty="0" err="1">
                <a:latin typeface="Courier New" panose="02070309020205020404" pitchFamily="49" charset="0"/>
                <a:cs typeface="Courier New" panose="02070309020205020404" pitchFamily="49" charset="0"/>
              </a:rPr>
              <a:t>j++</a:t>
            </a:r>
            <a:r>
              <a:rPr lang="en-US" sz="2000" dirty="0">
                <a:latin typeface="Courier New" panose="02070309020205020404" pitchFamily="49" charset="0"/>
                <a:cs typeface="Courier New" panose="02070309020205020404" pitchFamily="49" charset="0"/>
              </a:rPr>
              <a:t>) {</a:t>
            </a:r>
          </a:p>
          <a:p>
            <a:pPr marL="0" indent="0">
              <a:buNone/>
            </a:pP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System.out.print</a:t>
            </a:r>
            <a:r>
              <a:rPr lang="en-US" sz="2000" dirty="0">
                <a:latin typeface="Courier New" panose="02070309020205020404" pitchFamily="49" charset="0"/>
                <a:cs typeface="Courier New" panose="02070309020205020404" pitchFamily="49" charset="0"/>
              </a:rPr>
              <a:t>(grid[</a:t>
            </a:r>
            <a:r>
              <a:rPr lang="en-US" sz="2000" dirty="0" err="1">
                <a:latin typeface="Courier New" panose="02070309020205020404" pitchFamily="49" charset="0"/>
                <a:cs typeface="Courier New" panose="02070309020205020404" pitchFamily="49" charset="0"/>
              </a:rPr>
              <a:t>i</a:t>
            </a:r>
            <a:r>
              <a:rPr lang="en-US" sz="2000" dirty="0">
                <a:latin typeface="Courier New" panose="02070309020205020404" pitchFamily="49" charset="0"/>
                <a:cs typeface="Courier New" panose="02070309020205020404" pitchFamily="49" charset="0"/>
              </a:rPr>
              <a:t>][j]+” “);</a:t>
            </a:r>
          </a:p>
          <a:p>
            <a:pPr marL="0" indent="0">
              <a:buNone/>
            </a:pPr>
            <a:r>
              <a:rPr lang="en-US" sz="2000" dirty="0">
                <a:latin typeface="Courier New" panose="02070309020205020404" pitchFamily="49" charset="0"/>
                <a:cs typeface="Courier New" panose="02070309020205020404" pitchFamily="49" charset="0"/>
              </a:rPr>
              <a:t>		}</a:t>
            </a:r>
          </a:p>
          <a:p>
            <a:pPr marL="0" indent="0">
              <a:buNone/>
            </a:pPr>
            <a:r>
              <a:rPr lang="en-US" sz="2000" dirty="0">
                <a:latin typeface="Courier New" panose="02070309020205020404" pitchFamily="49" charset="0"/>
                <a:cs typeface="Courier New" panose="02070309020205020404" pitchFamily="49" charset="0"/>
              </a:rPr>
              <a:t>	}</a:t>
            </a:r>
          </a:p>
          <a:p>
            <a:pPr marL="0" indent="0">
              <a:buNone/>
            </a:pPr>
            <a:r>
              <a:rPr lang="en-US" sz="2000" dirty="0">
                <a:latin typeface="Courier New" panose="02070309020205020404" pitchFamily="49" charset="0"/>
                <a:cs typeface="Courier New" panose="02070309020205020404" pitchFamily="49" charset="0"/>
              </a:rPr>
              <a:t>}</a:t>
            </a:r>
          </a:p>
          <a:p>
            <a:r>
              <a:rPr lang="en-US" sz="2000" dirty="0" err="1">
                <a:latin typeface="Courier New" panose="02070309020205020404" pitchFamily="49" charset="0"/>
                <a:cs typeface="Courier New" panose="02070309020205020404" pitchFamily="49" charset="0"/>
              </a:rPr>
              <a:t>grid.length</a:t>
            </a:r>
            <a:r>
              <a:rPr lang="en-US" sz="2000" dirty="0">
                <a:latin typeface="Courier New" panose="02070309020205020404" pitchFamily="49" charset="0"/>
                <a:cs typeface="Courier New" panose="02070309020205020404" pitchFamily="49" charset="0"/>
              </a:rPr>
              <a:t> = </a:t>
            </a:r>
            <a:r>
              <a:rPr lang="en-US" sz="2000" dirty="0">
                <a:cs typeface="Courier New" panose="02070309020205020404" pitchFamily="49" charset="0"/>
              </a:rPr>
              <a:t>number of rows</a:t>
            </a:r>
            <a:r>
              <a:rPr lang="en-US" sz="2000" dirty="0">
                <a:latin typeface="Courier New" panose="02070309020205020404" pitchFamily="49" charset="0"/>
                <a:cs typeface="Courier New" panose="02070309020205020404" pitchFamily="49" charset="0"/>
              </a:rPr>
              <a:t>; grid[</a:t>
            </a:r>
            <a:r>
              <a:rPr lang="en-US" sz="2000" dirty="0" err="1">
                <a:latin typeface="Courier New" panose="02070309020205020404" pitchFamily="49" charset="0"/>
                <a:cs typeface="Courier New" panose="02070309020205020404" pitchFamily="49" charset="0"/>
              </a:rPr>
              <a:t>i</a:t>
            </a:r>
            <a:r>
              <a:rPr lang="en-US" sz="2000" dirty="0">
                <a:latin typeface="Courier New" panose="02070309020205020404" pitchFamily="49" charset="0"/>
                <a:cs typeface="Courier New" panose="02070309020205020404" pitchFamily="49" charset="0"/>
              </a:rPr>
              <a:t>].length = </a:t>
            </a:r>
            <a:r>
              <a:rPr lang="en-US" sz="2000" dirty="0">
                <a:cs typeface="Courier New" panose="02070309020205020404" pitchFamily="49" charset="0"/>
              </a:rPr>
              <a:t>number of columns</a:t>
            </a:r>
          </a:p>
          <a:p>
            <a:endParaRPr lang="en-US" sz="2000" dirty="0">
              <a:latin typeface="Courier New" panose="02070309020205020404" pitchFamily="49" charset="0"/>
              <a:cs typeface="Courier New" panose="02070309020205020404" pitchFamily="49" charset="0"/>
            </a:endParaRPr>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7602881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35C04-1462-45F3-AD25-9D031937BF83}"/>
              </a:ext>
            </a:extLst>
          </p:cNvPr>
          <p:cNvSpPr>
            <a:spLocks noGrp="1"/>
          </p:cNvSpPr>
          <p:nvPr>
            <p:ph type="title"/>
          </p:nvPr>
        </p:nvSpPr>
        <p:spPr>
          <a:xfrm>
            <a:off x="460375" y="0"/>
            <a:ext cx="8229600" cy="1097279"/>
          </a:xfrm>
          <a:solidFill>
            <a:srgbClr val="00B0F0"/>
          </a:solidFill>
        </p:spPr>
        <p:txBody>
          <a:bodyPr/>
          <a:lstStyle/>
          <a:p>
            <a:r>
              <a:rPr lang="en-US" sz="4400" dirty="0">
                <a:solidFill>
                  <a:schemeClr val="bg1"/>
                </a:solidFill>
              </a:rPr>
              <a:t>In-Class Assignment 2, Part 1</a:t>
            </a:r>
          </a:p>
        </p:txBody>
      </p:sp>
      <p:sp>
        <p:nvSpPr>
          <p:cNvPr id="3" name="Text Placeholder 2">
            <a:extLst>
              <a:ext uri="{FF2B5EF4-FFF2-40B4-BE49-F238E27FC236}">
                <a16:creationId xmlns:a16="http://schemas.microsoft.com/office/drawing/2014/main" id="{40C9E893-1012-412D-B50F-9330D4936BEA}"/>
              </a:ext>
            </a:extLst>
          </p:cNvPr>
          <p:cNvSpPr>
            <a:spLocks noGrp="1"/>
          </p:cNvSpPr>
          <p:nvPr>
            <p:ph sz="quarter" idx="13"/>
          </p:nvPr>
        </p:nvSpPr>
        <p:spPr>
          <a:xfrm>
            <a:off x="460375" y="1097280"/>
            <a:ext cx="8232775" cy="5157606"/>
          </a:xfrm>
        </p:spPr>
        <p:txBody>
          <a:bodyPr/>
          <a:lstStyle/>
          <a:p>
            <a:r>
              <a:rPr lang="en-US" sz="2000" dirty="0"/>
              <a:t>Create the project and class </a:t>
            </a:r>
            <a:r>
              <a:rPr lang="en-US" sz="2000" b="1" dirty="0" err="1"/>
              <a:t>TwoD</a:t>
            </a:r>
            <a:r>
              <a:rPr lang="en-US" sz="2000" dirty="0"/>
              <a:t> in </a:t>
            </a:r>
            <a:r>
              <a:rPr lang="en-US" sz="2000" dirty="0" err="1"/>
              <a:t>BlueJ</a:t>
            </a:r>
            <a:r>
              <a:rPr lang="en-US" sz="2000" dirty="0"/>
              <a:t>.</a:t>
            </a:r>
            <a:endParaRPr lang="en-US" sz="2000" b="1" dirty="0"/>
          </a:p>
          <a:p>
            <a:r>
              <a:rPr lang="en-US" sz="2000" dirty="0"/>
              <a:t>In the main program, do the following:</a:t>
            </a:r>
          </a:p>
          <a:p>
            <a:pPr lvl="1"/>
            <a:r>
              <a:rPr lang="en-US" sz="2000" dirty="0"/>
              <a:t>Declare a two-dimensional integer array named </a:t>
            </a:r>
            <a:r>
              <a:rPr lang="en-US" sz="2000" b="1" dirty="0" err="1"/>
              <a:t>vals</a:t>
            </a:r>
            <a:r>
              <a:rPr lang="en-US" sz="2000" dirty="0"/>
              <a:t> with 4 rows and 4 columns.</a:t>
            </a:r>
          </a:p>
          <a:p>
            <a:pPr lvl="1"/>
            <a:r>
              <a:rPr lang="en-US" sz="2000" dirty="0"/>
              <a:t>Create and call each of the following void methods, which will accept the two-dimensional array as a parameter.</a:t>
            </a:r>
          </a:p>
          <a:p>
            <a:pPr lvl="2"/>
            <a:r>
              <a:rPr lang="en-US" sz="2000" b="1" dirty="0" err="1"/>
              <a:t>init</a:t>
            </a:r>
            <a:r>
              <a:rPr lang="en-US" sz="2000" dirty="0"/>
              <a:t> – initializes each element of the array to its row index plus its column index.</a:t>
            </a:r>
          </a:p>
          <a:p>
            <a:pPr lvl="2"/>
            <a:r>
              <a:rPr lang="en-US" sz="2000" b="1" dirty="0"/>
              <a:t>display</a:t>
            </a:r>
            <a:r>
              <a:rPr lang="en-US" sz="2000" dirty="0"/>
              <a:t> – displays the array row by row. This method should use </a:t>
            </a:r>
            <a:r>
              <a:rPr lang="en-US" sz="2000" dirty="0" err="1"/>
              <a:t>System.out.printf</a:t>
            </a:r>
            <a:r>
              <a:rPr lang="en-US" sz="2000" dirty="0"/>
              <a:t> to make sure each value is displayed in a field of 3 characters and is left justified. It should look like this: </a:t>
            </a:r>
          </a:p>
        </p:txBody>
      </p:sp>
      <p:pic>
        <p:nvPicPr>
          <p:cNvPr id="4" name="Picture 3">
            <a:extLst>
              <a:ext uri="{FF2B5EF4-FFF2-40B4-BE49-F238E27FC236}">
                <a16:creationId xmlns:a16="http://schemas.microsoft.com/office/drawing/2014/main" id="{C0CECC5A-9D19-41C3-B016-6D45AE0B8BE3}"/>
              </a:ext>
            </a:extLst>
          </p:cNvPr>
          <p:cNvPicPr>
            <a:picLocks noChangeAspect="1"/>
          </p:cNvPicPr>
          <p:nvPr/>
        </p:nvPicPr>
        <p:blipFill>
          <a:blip r:embed="rId2"/>
          <a:stretch>
            <a:fillRect/>
          </a:stretch>
        </p:blipFill>
        <p:spPr>
          <a:xfrm>
            <a:off x="2597791" y="5064261"/>
            <a:ext cx="1419225" cy="1190625"/>
          </a:xfrm>
          <a:prstGeom prst="rect">
            <a:avLst/>
          </a:prstGeom>
        </p:spPr>
      </p:pic>
    </p:spTree>
    <p:extLst>
      <p:ext uri="{BB962C8B-B14F-4D97-AF65-F5344CB8AC3E}">
        <p14:creationId xmlns:p14="http://schemas.microsoft.com/office/powerpoint/2010/main" val="4525238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17E5A-ABD3-460E-8867-F5A3DFC14031}"/>
              </a:ext>
            </a:extLst>
          </p:cNvPr>
          <p:cNvSpPr>
            <a:spLocks noGrp="1"/>
          </p:cNvSpPr>
          <p:nvPr>
            <p:ph type="title"/>
          </p:nvPr>
        </p:nvSpPr>
        <p:spPr>
          <a:xfrm>
            <a:off x="434500" y="88823"/>
            <a:ext cx="8229600" cy="718484"/>
          </a:xfrm>
        </p:spPr>
        <p:txBody>
          <a:bodyPr/>
          <a:lstStyle/>
          <a:p>
            <a:r>
              <a:rPr lang="en-US" dirty="0"/>
              <a:t>Jagged Arrays</a:t>
            </a:r>
          </a:p>
        </p:txBody>
      </p:sp>
      <p:sp>
        <p:nvSpPr>
          <p:cNvPr id="3" name="Content Placeholder 2">
            <a:extLst>
              <a:ext uri="{FF2B5EF4-FFF2-40B4-BE49-F238E27FC236}">
                <a16:creationId xmlns:a16="http://schemas.microsoft.com/office/drawing/2014/main" id="{EF3FF82F-3089-4EC3-AFE4-E87FDBA5FEE7}"/>
              </a:ext>
            </a:extLst>
          </p:cNvPr>
          <p:cNvSpPr>
            <a:spLocks noGrp="1"/>
          </p:cNvSpPr>
          <p:nvPr>
            <p:ph sz="quarter" idx="13"/>
          </p:nvPr>
        </p:nvSpPr>
        <p:spPr>
          <a:xfrm>
            <a:off x="340468" y="785614"/>
            <a:ext cx="8232775" cy="5401177"/>
          </a:xfrm>
        </p:spPr>
        <p:txBody>
          <a:bodyPr/>
          <a:lstStyle/>
          <a:p>
            <a:r>
              <a:rPr lang="en-US" dirty="0"/>
              <a:t>Arrays where not all rows have the same number of columns.</a:t>
            </a:r>
          </a:p>
          <a:p>
            <a:r>
              <a:rPr lang="en-US" dirty="0"/>
              <a:t>Declare rows, then declare columns in each individual row</a:t>
            </a:r>
          </a:p>
          <a:p>
            <a:pPr marL="459486" lvl="1" indent="0">
              <a:buNone/>
            </a:pPr>
            <a:r>
              <a:rPr lang="en-US" sz="2000" dirty="0">
                <a:latin typeface="Courier New" panose="02070309020205020404" pitchFamily="49" charset="0"/>
                <a:cs typeface="Courier New" panose="02070309020205020404" pitchFamily="49" charset="0"/>
              </a:rPr>
              <a:t>int[][] jagged = new int[3][];</a:t>
            </a:r>
          </a:p>
          <a:p>
            <a:pPr marL="459486" lvl="1" indent="0">
              <a:buNone/>
            </a:pPr>
            <a:r>
              <a:rPr lang="en-US" sz="2000" dirty="0">
                <a:latin typeface="Courier New" panose="02070309020205020404" pitchFamily="49" charset="0"/>
                <a:cs typeface="Courier New" panose="02070309020205020404" pitchFamily="49" charset="0"/>
              </a:rPr>
              <a:t>jagged[0] = new int[2];</a:t>
            </a:r>
          </a:p>
          <a:p>
            <a:pPr marL="459486" lvl="1" indent="0">
              <a:buNone/>
            </a:pPr>
            <a:r>
              <a:rPr lang="en-US" sz="2000" dirty="0">
                <a:latin typeface="Courier New" panose="02070309020205020404" pitchFamily="49" charset="0"/>
                <a:cs typeface="Courier New" panose="02070309020205020404" pitchFamily="49" charset="0"/>
              </a:rPr>
              <a:t>jagged[1] = new int[3];</a:t>
            </a:r>
          </a:p>
          <a:p>
            <a:pPr marL="459486" lvl="1" indent="0">
              <a:buNone/>
            </a:pPr>
            <a:r>
              <a:rPr lang="en-US" sz="2000" dirty="0">
                <a:latin typeface="Courier New" panose="02070309020205020404" pitchFamily="49" charset="0"/>
                <a:cs typeface="Courier New" panose="02070309020205020404" pitchFamily="49" charset="0"/>
              </a:rPr>
              <a:t>jagged[2] = new int[4];</a:t>
            </a:r>
          </a:p>
          <a:p>
            <a:pPr fontAlgn="ctr"/>
            <a:r>
              <a:rPr lang="en-US" dirty="0">
                <a:latin typeface="+mj-lt"/>
                <a:cs typeface="Courier New" panose="02070309020205020404" pitchFamily="49" charset="0"/>
              </a:rPr>
              <a:t>We get this:</a:t>
            </a:r>
          </a:p>
          <a:p>
            <a:pPr marL="0" indent="0" fontAlgn="ctr">
              <a:buNone/>
            </a:pPr>
            <a:endParaRPr lang="en-US" dirty="0">
              <a:latin typeface="+mj-lt"/>
              <a:cs typeface="Courier New" panose="02070309020205020404" pitchFamily="49" charset="0"/>
            </a:endParaRPr>
          </a:p>
          <a:p>
            <a:pPr marL="0" indent="0" fontAlgn="ctr">
              <a:buNone/>
            </a:pPr>
            <a:r>
              <a:rPr lang="en-US" dirty="0">
                <a:latin typeface="+mj-lt"/>
                <a:cs typeface="Courier New" panose="02070309020205020404" pitchFamily="49" charset="0"/>
              </a:rPr>
              <a:t>                     </a:t>
            </a:r>
          </a:p>
          <a:p>
            <a:pPr marL="0" indent="0" fontAlgn="ctr">
              <a:buNone/>
            </a:pPr>
            <a:endParaRPr lang="en-US" dirty="0">
              <a:latin typeface="+mj-lt"/>
              <a:cs typeface="Courier New" panose="02070309020205020404" pitchFamily="49" charset="0"/>
            </a:endParaRPr>
          </a:p>
          <a:p>
            <a:pPr marL="0" indent="0" fontAlgn="ctr">
              <a:buNone/>
            </a:pPr>
            <a:endParaRPr lang="en-US" dirty="0">
              <a:latin typeface="+mj-lt"/>
              <a:cs typeface="Courier New" panose="02070309020205020404" pitchFamily="49" charset="0"/>
            </a:endParaRPr>
          </a:p>
          <a:p>
            <a:pPr marL="0" indent="0" fontAlgn="ctr">
              <a:buNone/>
            </a:pPr>
            <a:endParaRPr lang="en-US" dirty="0"/>
          </a:p>
          <a:p>
            <a:pPr marL="0" indent="0" fontAlgn="ctr">
              <a:buNone/>
            </a:pPr>
            <a:endParaRPr lang="en-US" dirty="0"/>
          </a:p>
          <a:p>
            <a:pPr marL="0" indent="0" fontAlgn="ctr">
              <a:buNone/>
            </a:pPr>
            <a:endParaRPr lang="en-US" dirty="0"/>
          </a:p>
          <a:p>
            <a:pPr marL="0" indent="0" fontAlgn="ctr">
              <a:buNone/>
            </a:pPr>
            <a:endParaRPr lang="en-US" dirty="0"/>
          </a:p>
          <a:p>
            <a:pPr fontAlgn="ctr"/>
            <a:endParaRPr lang="en-US" dirty="0">
              <a:latin typeface="+mj-lt"/>
              <a:cs typeface="Courier New" panose="02070309020205020404" pitchFamily="49" charset="0"/>
            </a:endParaRPr>
          </a:p>
          <a:p>
            <a:pPr fontAlgn="ctr"/>
            <a:endParaRPr lang="en-US" dirty="0">
              <a:latin typeface="+mj-lt"/>
              <a:cs typeface="Courier New" panose="02070309020205020404" pitchFamily="49" charset="0"/>
            </a:endParaRPr>
          </a:p>
          <a:p>
            <a:pPr fontAlgn="ctr"/>
            <a:endParaRPr lang="en-US" dirty="0">
              <a:latin typeface="+mj-lt"/>
              <a:cs typeface="Courier New" panose="02070309020205020404" pitchFamily="49" charset="0"/>
            </a:endParaRPr>
          </a:p>
          <a:p>
            <a:pPr fontAlgn="ctr"/>
            <a:endParaRPr lang="en-US" dirty="0">
              <a:latin typeface="+mj-lt"/>
              <a:cs typeface="Courier New" panose="02070309020205020404" pitchFamily="49" charset="0"/>
            </a:endParaRPr>
          </a:p>
          <a:p>
            <a:pPr marL="0" indent="0" fontAlgn="ctr">
              <a:buNone/>
            </a:pPr>
            <a:endParaRPr lang="en-US" sz="2000" dirty="0">
              <a:latin typeface="Courier New" panose="02070309020205020404" pitchFamily="49" charset="0"/>
              <a:cs typeface="Courier New" panose="02070309020205020404" pitchFamily="49" charset="0"/>
            </a:endParaRPr>
          </a:p>
          <a:p>
            <a:pPr lvl="1" fontAlgn="ctr"/>
            <a:endParaRPr lang="en-US" dirty="0">
              <a:latin typeface="Courier New" panose="02070309020205020404" pitchFamily="49" charset="0"/>
              <a:cs typeface="Courier New" panose="02070309020205020404" pitchFamily="49" charset="0"/>
            </a:endParaRPr>
          </a:p>
          <a:p>
            <a:pPr lvl="1" fontAlgn="ctr"/>
            <a:endParaRPr lang="en-US" dirty="0">
              <a:latin typeface="Courier New" panose="02070309020205020404" pitchFamily="49" charset="0"/>
              <a:cs typeface="Courier New" panose="02070309020205020404" pitchFamily="49" charset="0"/>
            </a:endParaRPr>
          </a:p>
          <a:p>
            <a:pPr fontAlgn="ctr"/>
            <a:endParaRPr lang="en-US" dirty="0"/>
          </a:p>
        </p:txBody>
      </p:sp>
      <p:graphicFrame>
        <p:nvGraphicFramePr>
          <p:cNvPr id="6" name="Table 5">
            <a:extLst>
              <a:ext uri="{FF2B5EF4-FFF2-40B4-BE49-F238E27FC236}">
                <a16:creationId xmlns:a16="http://schemas.microsoft.com/office/drawing/2014/main" id="{958E377B-D974-4D11-8E16-53240ECB0974}"/>
              </a:ext>
            </a:extLst>
          </p:cNvPr>
          <p:cNvGraphicFramePr>
            <a:graphicFrameLocks noGrp="1"/>
          </p:cNvGraphicFramePr>
          <p:nvPr>
            <p:extLst>
              <p:ext uri="{D42A27DB-BD31-4B8C-83A1-F6EECF244321}">
                <p14:modId xmlns:p14="http://schemas.microsoft.com/office/powerpoint/2010/main" val="817108572"/>
              </p:ext>
            </p:extLst>
          </p:nvPr>
        </p:nvGraphicFramePr>
        <p:xfrm>
          <a:off x="2337877" y="4958689"/>
          <a:ext cx="1436455" cy="365761"/>
        </p:xfrm>
        <a:graphic>
          <a:graphicData uri="http://schemas.openxmlformats.org/drawingml/2006/table">
            <a:tbl>
              <a:tblPr firstRow="1" bandRow="1">
                <a:tableStyleId>{5940675A-B579-460E-94D1-54222C63F5DA}</a:tableStyleId>
              </a:tblPr>
              <a:tblGrid>
                <a:gridCol w="726336">
                  <a:extLst>
                    <a:ext uri="{9D8B030D-6E8A-4147-A177-3AD203B41FA5}">
                      <a16:colId xmlns:a16="http://schemas.microsoft.com/office/drawing/2014/main" val="3764265516"/>
                    </a:ext>
                  </a:extLst>
                </a:gridCol>
                <a:gridCol w="710119">
                  <a:extLst>
                    <a:ext uri="{9D8B030D-6E8A-4147-A177-3AD203B41FA5}">
                      <a16:colId xmlns:a16="http://schemas.microsoft.com/office/drawing/2014/main" val="2185617825"/>
                    </a:ext>
                  </a:extLst>
                </a:gridCol>
              </a:tblGrid>
              <a:tr h="365761">
                <a:tc>
                  <a:txBody>
                    <a:bodyPr/>
                    <a:lstStyle/>
                    <a:p>
                      <a:pPr algn="ctr"/>
                      <a:r>
                        <a:rPr lang="en-US" sz="1600" dirty="0"/>
                        <a:t>0</a:t>
                      </a:r>
                    </a:p>
                  </a:txBody>
                  <a:tcPr anchor="ctr"/>
                </a:tc>
                <a:tc>
                  <a:txBody>
                    <a:bodyPr/>
                    <a:lstStyle/>
                    <a:p>
                      <a:pPr algn="ctr"/>
                      <a:r>
                        <a:rPr lang="en-US" sz="1600" dirty="0"/>
                        <a:t>0</a:t>
                      </a:r>
                    </a:p>
                  </a:txBody>
                  <a:tcPr anchor="ctr"/>
                </a:tc>
                <a:extLst>
                  <a:ext uri="{0D108BD9-81ED-4DB2-BD59-A6C34878D82A}">
                    <a16:rowId xmlns:a16="http://schemas.microsoft.com/office/drawing/2014/main" val="3446042179"/>
                  </a:ext>
                </a:extLst>
              </a:tr>
            </a:tbl>
          </a:graphicData>
        </a:graphic>
      </p:graphicFrame>
      <p:graphicFrame>
        <p:nvGraphicFramePr>
          <p:cNvPr id="11" name="Table 10">
            <a:extLst>
              <a:ext uri="{FF2B5EF4-FFF2-40B4-BE49-F238E27FC236}">
                <a16:creationId xmlns:a16="http://schemas.microsoft.com/office/drawing/2014/main" id="{F5295832-C60D-4EA8-87AC-978C5BAB50E6}"/>
              </a:ext>
            </a:extLst>
          </p:cNvPr>
          <p:cNvGraphicFramePr>
            <a:graphicFrameLocks noGrp="1"/>
          </p:cNvGraphicFramePr>
          <p:nvPr>
            <p:extLst>
              <p:ext uri="{D42A27DB-BD31-4B8C-83A1-F6EECF244321}">
                <p14:modId xmlns:p14="http://schemas.microsoft.com/office/powerpoint/2010/main" val="3855614953"/>
              </p:ext>
            </p:extLst>
          </p:nvPr>
        </p:nvGraphicFramePr>
        <p:xfrm>
          <a:off x="2337878" y="5318110"/>
          <a:ext cx="2166027" cy="354736"/>
        </p:xfrm>
        <a:graphic>
          <a:graphicData uri="http://schemas.openxmlformats.org/drawingml/2006/table">
            <a:tbl>
              <a:tblPr firstRow="1" bandRow="1">
                <a:tableStyleId>{5940675A-B579-460E-94D1-54222C63F5DA}</a:tableStyleId>
              </a:tblPr>
              <a:tblGrid>
                <a:gridCol w="722009">
                  <a:extLst>
                    <a:ext uri="{9D8B030D-6E8A-4147-A177-3AD203B41FA5}">
                      <a16:colId xmlns:a16="http://schemas.microsoft.com/office/drawing/2014/main" val="3764265516"/>
                    </a:ext>
                  </a:extLst>
                </a:gridCol>
                <a:gridCol w="722009">
                  <a:extLst>
                    <a:ext uri="{9D8B030D-6E8A-4147-A177-3AD203B41FA5}">
                      <a16:colId xmlns:a16="http://schemas.microsoft.com/office/drawing/2014/main" val="2185617825"/>
                    </a:ext>
                  </a:extLst>
                </a:gridCol>
                <a:gridCol w="722009">
                  <a:extLst>
                    <a:ext uri="{9D8B030D-6E8A-4147-A177-3AD203B41FA5}">
                      <a16:colId xmlns:a16="http://schemas.microsoft.com/office/drawing/2014/main" val="1945230112"/>
                    </a:ext>
                  </a:extLst>
                </a:gridCol>
              </a:tblGrid>
              <a:tr h="354736">
                <a:tc>
                  <a:txBody>
                    <a:bodyPr/>
                    <a:lstStyle/>
                    <a:p>
                      <a:pPr algn="ctr"/>
                      <a:r>
                        <a:rPr lang="en-US" sz="1600" dirty="0"/>
                        <a:t>0</a:t>
                      </a:r>
                    </a:p>
                  </a:txBody>
                  <a:tcPr anchor="ctr"/>
                </a:tc>
                <a:tc>
                  <a:txBody>
                    <a:bodyPr/>
                    <a:lstStyle/>
                    <a:p>
                      <a:pPr algn="ctr"/>
                      <a:r>
                        <a:rPr lang="en-US" sz="1600" dirty="0"/>
                        <a:t>0</a:t>
                      </a:r>
                    </a:p>
                  </a:txBody>
                  <a:tcPr anchor="ctr"/>
                </a:tc>
                <a:tc>
                  <a:txBody>
                    <a:bodyPr/>
                    <a:lstStyle/>
                    <a:p>
                      <a:pPr algn="ctr"/>
                      <a:r>
                        <a:rPr lang="en-US" sz="1600" dirty="0"/>
                        <a:t>0</a:t>
                      </a:r>
                    </a:p>
                  </a:txBody>
                  <a:tcPr anchor="ctr"/>
                </a:tc>
                <a:extLst>
                  <a:ext uri="{0D108BD9-81ED-4DB2-BD59-A6C34878D82A}">
                    <a16:rowId xmlns:a16="http://schemas.microsoft.com/office/drawing/2014/main" val="3446042179"/>
                  </a:ext>
                </a:extLst>
              </a:tr>
            </a:tbl>
          </a:graphicData>
        </a:graphic>
      </p:graphicFrame>
      <p:graphicFrame>
        <p:nvGraphicFramePr>
          <p:cNvPr id="12" name="Table 11">
            <a:extLst>
              <a:ext uri="{FF2B5EF4-FFF2-40B4-BE49-F238E27FC236}">
                <a16:creationId xmlns:a16="http://schemas.microsoft.com/office/drawing/2014/main" id="{5686129B-4416-4685-AAD0-B7471F3ADF8B}"/>
              </a:ext>
            </a:extLst>
          </p:cNvPr>
          <p:cNvGraphicFramePr>
            <a:graphicFrameLocks noGrp="1"/>
          </p:cNvGraphicFramePr>
          <p:nvPr>
            <p:extLst>
              <p:ext uri="{D42A27DB-BD31-4B8C-83A1-F6EECF244321}">
                <p14:modId xmlns:p14="http://schemas.microsoft.com/office/powerpoint/2010/main" val="1431427329"/>
              </p:ext>
            </p:extLst>
          </p:nvPr>
        </p:nvGraphicFramePr>
        <p:xfrm>
          <a:off x="2337879" y="5672846"/>
          <a:ext cx="2895600" cy="365761"/>
        </p:xfrm>
        <a:graphic>
          <a:graphicData uri="http://schemas.openxmlformats.org/drawingml/2006/table">
            <a:tbl>
              <a:tblPr firstRow="1" bandRow="1">
                <a:tableStyleId>{5940675A-B579-460E-94D1-54222C63F5DA}</a:tableStyleId>
              </a:tblPr>
              <a:tblGrid>
                <a:gridCol w="723900">
                  <a:extLst>
                    <a:ext uri="{9D8B030D-6E8A-4147-A177-3AD203B41FA5}">
                      <a16:colId xmlns:a16="http://schemas.microsoft.com/office/drawing/2014/main" val="3764265516"/>
                    </a:ext>
                  </a:extLst>
                </a:gridCol>
                <a:gridCol w="723900">
                  <a:extLst>
                    <a:ext uri="{9D8B030D-6E8A-4147-A177-3AD203B41FA5}">
                      <a16:colId xmlns:a16="http://schemas.microsoft.com/office/drawing/2014/main" val="2185617825"/>
                    </a:ext>
                  </a:extLst>
                </a:gridCol>
                <a:gridCol w="723900">
                  <a:extLst>
                    <a:ext uri="{9D8B030D-6E8A-4147-A177-3AD203B41FA5}">
                      <a16:colId xmlns:a16="http://schemas.microsoft.com/office/drawing/2014/main" val="3378989715"/>
                    </a:ext>
                  </a:extLst>
                </a:gridCol>
                <a:gridCol w="723900">
                  <a:extLst>
                    <a:ext uri="{9D8B030D-6E8A-4147-A177-3AD203B41FA5}">
                      <a16:colId xmlns:a16="http://schemas.microsoft.com/office/drawing/2014/main" val="956500035"/>
                    </a:ext>
                  </a:extLst>
                </a:gridCol>
              </a:tblGrid>
              <a:tr h="365761">
                <a:tc>
                  <a:txBody>
                    <a:bodyPr/>
                    <a:lstStyle/>
                    <a:p>
                      <a:pPr algn="ctr"/>
                      <a:r>
                        <a:rPr lang="en-US" sz="1600" dirty="0"/>
                        <a:t>0</a:t>
                      </a:r>
                    </a:p>
                  </a:txBody>
                  <a:tcPr anchor="ctr"/>
                </a:tc>
                <a:tc>
                  <a:txBody>
                    <a:bodyPr/>
                    <a:lstStyle/>
                    <a:p>
                      <a:pPr algn="ctr"/>
                      <a:r>
                        <a:rPr lang="en-US" sz="1600" dirty="0"/>
                        <a:t>0</a:t>
                      </a:r>
                    </a:p>
                  </a:txBody>
                  <a:tcPr anchor="ctr"/>
                </a:tc>
                <a:tc>
                  <a:txBody>
                    <a:bodyPr/>
                    <a:lstStyle/>
                    <a:p>
                      <a:pPr algn="ctr"/>
                      <a:r>
                        <a:rPr lang="en-US" sz="1600" dirty="0"/>
                        <a:t>0</a:t>
                      </a:r>
                    </a:p>
                  </a:txBody>
                  <a:tcPr anchor="ctr"/>
                </a:tc>
                <a:tc>
                  <a:txBody>
                    <a:bodyPr/>
                    <a:lstStyle/>
                    <a:p>
                      <a:pPr algn="ctr"/>
                      <a:r>
                        <a:rPr lang="en-US" sz="1600" dirty="0"/>
                        <a:t>0</a:t>
                      </a:r>
                    </a:p>
                  </a:txBody>
                  <a:tcPr anchor="ctr"/>
                </a:tc>
                <a:extLst>
                  <a:ext uri="{0D108BD9-81ED-4DB2-BD59-A6C34878D82A}">
                    <a16:rowId xmlns:a16="http://schemas.microsoft.com/office/drawing/2014/main" val="3446042179"/>
                  </a:ext>
                </a:extLst>
              </a:tr>
            </a:tbl>
          </a:graphicData>
        </a:graphic>
      </p:graphicFrame>
      <p:sp>
        <p:nvSpPr>
          <p:cNvPr id="13" name="TextBox 12">
            <a:extLst>
              <a:ext uri="{FF2B5EF4-FFF2-40B4-BE49-F238E27FC236}">
                <a16:creationId xmlns:a16="http://schemas.microsoft.com/office/drawing/2014/main" id="{934D909A-6E22-468F-B0F8-C659D513F863}"/>
              </a:ext>
            </a:extLst>
          </p:cNvPr>
          <p:cNvSpPr txBox="1"/>
          <p:nvPr/>
        </p:nvSpPr>
        <p:spPr>
          <a:xfrm>
            <a:off x="1566084" y="4910702"/>
            <a:ext cx="771792" cy="1169551"/>
          </a:xfrm>
          <a:prstGeom prst="rect">
            <a:avLst/>
          </a:prstGeom>
          <a:noFill/>
        </p:spPr>
        <p:txBody>
          <a:bodyPr wrap="square" rtlCol="0">
            <a:spAutoFit/>
          </a:bodyPr>
          <a:lstStyle/>
          <a:p>
            <a:r>
              <a:rPr lang="en-US" dirty="0"/>
              <a:t>row 0</a:t>
            </a:r>
          </a:p>
          <a:p>
            <a:endParaRPr lang="en-US" dirty="0"/>
          </a:p>
          <a:p>
            <a:r>
              <a:rPr lang="en-US" dirty="0"/>
              <a:t>row 1</a:t>
            </a:r>
          </a:p>
          <a:p>
            <a:endParaRPr lang="en-US" dirty="0"/>
          </a:p>
          <a:p>
            <a:r>
              <a:rPr lang="en-US" dirty="0"/>
              <a:t>row 2</a:t>
            </a:r>
          </a:p>
        </p:txBody>
      </p:sp>
      <p:sp>
        <p:nvSpPr>
          <p:cNvPr id="14" name="TextBox 13">
            <a:extLst>
              <a:ext uri="{FF2B5EF4-FFF2-40B4-BE49-F238E27FC236}">
                <a16:creationId xmlns:a16="http://schemas.microsoft.com/office/drawing/2014/main" id="{3CBC49E0-025A-4049-BCD1-C446B0854276}"/>
              </a:ext>
            </a:extLst>
          </p:cNvPr>
          <p:cNvSpPr txBox="1"/>
          <p:nvPr/>
        </p:nvSpPr>
        <p:spPr>
          <a:xfrm>
            <a:off x="4503905" y="6303523"/>
            <a:ext cx="45719" cy="307777"/>
          </a:xfrm>
          <a:prstGeom prst="rect">
            <a:avLst/>
          </a:prstGeom>
          <a:noFill/>
        </p:spPr>
        <p:txBody>
          <a:bodyPr wrap="square" rtlCol="0">
            <a:spAutoFit/>
          </a:bodyPr>
          <a:lstStyle/>
          <a:p>
            <a:endParaRPr lang="en-US" dirty="0"/>
          </a:p>
        </p:txBody>
      </p:sp>
      <p:sp>
        <p:nvSpPr>
          <p:cNvPr id="15" name="TextBox 14">
            <a:extLst>
              <a:ext uri="{FF2B5EF4-FFF2-40B4-BE49-F238E27FC236}">
                <a16:creationId xmlns:a16="http://schemas.microsoft.com/office/drawing/2014/main" id="{4A173E36-953D-4C95-9ABD-CDF6CF826A41}"/>
              </a:ext>
            </a:extLst>
          </p:cNvPr>
          <p:cNvSpPr txBox="1"/>
          <p:nvPr/>
        </p:nvSpPr>
        <p:spPr>
          <a:xfrm>
            <a:off x="2347537" y="4581434"/>
            <a:ext cx="2895600" cy="307777"/>
          </a:xfrm>
          <a:prstGeom prst="rect">
            <a:avLst/>
          </a:prstGeom>
          <a:noFill/>
        </p:spPr>
        <p:txBody>
          <a:bodyPr wrap="square" rtlCol="0">
            <a:spAutoFit/>
          </a:bodyPr>
          <a:lstStyle/>
          <a:p>
            <a:r>
              <a:rPr lang="en-US" dirty="0"/>
              <a:t> col 0       col 1       col 2        col 3</a:t>
            </a:r>
          </a:p>
        </p:txBody>
      </p:sp>
    </p:spTree>
    <p:extLst>
      <p:ext uri="{BB962C8B-B14F-4D97-AF65-F5344CB8AC3E}">
        <p14:creationId xmlns:p14="http://schemas.microsoft.com/office/powerpoint/2010/main" val="19963819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35C04-1462-45F3-AD25-9D031937BF83}"/>
              </a:ext>
            </a:extLst>
          </p:cNvPr>
          <p:cNvSpPr>
            <a:spLocks noGrp="1"/>
          </p:cNvSpPr>
          <p:nvPr>
            <p:ph type="title"/>
          </p:nvPr>
        </p:nvSpPr>
        <p:spPr>
          <a:xfrm>
            <a:off x="460375" y="0"/>
            <a:ext cx="8229600" cy="1097279"/>
          </a:xfrm>
          <a:solidFill>
            <a:srgbClr val="00B0F0"/>
          </a:solidFill>
        </p:spPr>
        <p:txBody>
          <a:bodyPr/>
          <a:lstStyle/>
          <a:p>
            <a:r>
              <a:rPr lang="en-US" sz="4400" dirty="0">
                <a:solidFill>
                  <a:schemeClr val="bg1"/>
                </a:solidFill>
              </a:rPr>
              <a:t>In-Class Assignment 2, Part 2</a:t>
            </a:r>
          </a:p>
        </p:txBody>
      </p:sp>
      <p:sp>
        <p:nvSpPr>
          <p:cNvPr id="3" name="Text Placeholder 2">
            <a:extLst>
              <a:ext uri="{FF2B5EF4-FFF2-40B4-BE49-F238E27FC236}">
                <a16:creationId xmlns:a16="http://schemas.microsoft.com/office/drawing/2014/main" id="{40C9E893-1012-412D-B50F-9330D4936BEA}"/>
              </a:ext>
            </a:extLst>
          </p:cNvPr>
          <p:cNvSpPr>
            <a:spLocks noGrp="1"/>
          </p:cNvSpPr>
          <p:nvPr>
            <p:ph sz="quarter" idx="13"/>
          </p:nvPr>
        </p:nvSpPr>
        <p:spPr>
          <a:xfrm>
            <a:off x="460375" y="1097280"/>
            <a:ext cx="8232775" cy="5157606"/>
          </a:xfrm>
        </p:spPr>
        <p:txBody>
          <a:bodyPr/>
          <a:lstStyle/>
          <a:p>
            <a:r>
              <a:rPr lang="en-US" sz="2000" dirty="0"/>
              <a:t>Update the </a:t>
            </a:r>
            <a:r>
              <a:rPr lang="en-US" sz="2000" b="1" dirty="0" err="1"/>
              <a:t>TwoD</a:t>
            </a:r>
            <a:r>
              <a:rPr lang="en-US" sz="2000" dirty="0"/>
              <a:t> class as follows:</a:t>
            </a:r>
          </a:p>
          <a:p>
            <a:pPr lvl="1"/>
            <a:r>
              <a:rPr lang="en-US" sz="2000" dirty="0"/>
              <a:t>Declare a two-dimensional integer array named </a:t>
            </a:r>
            <a:r>
              <a:rPr lang="en-US" sz="2000" b="1" dirty="0" err="1"/>
              <a:t>nums</a:t>
            </a:r>
            <a:r>
              <a:rPr lang="en-US" sz="2000" dirty="0"/>
              <a:t> with 3 rows. Do not designate a number of columns for this array.</a:t>
            </a:r>
          </a:p>
          <a:p>
            <a:pPr lvl="1"/>
            <a:r>
              <a:rPr lang="en-US" sz="2000" dirty="0"/>
              <a:t>Construct each row of the </a:t>
            </a:r>
            <a:r>
              <a:rPr lang="en-US" sz="2000" dirty="0" err="1"/>
              <a:t>nums</a:t>
            </a:r>
            <a:r>
              <a:rPr lang="en-US" sz="2000" dirty="0"/>
              <a:t> array in the following manner.</a:t>
            </a:r>
          </a:p>
          <a:p>
            <a:pPr lvl="2"/>
            <a:r>
              <a:rPr lang="en-US" sz="2000" dirty="0"/>
              <a:t>First row has 1 column.</a:t>
            </a:r>
          </a:p>
          <a:p>
            <a:pPr lvl="2"/>
            <a:r>
              <a:rPr lang="en-US" sz="2000" dirty="0"/>
              <a:t>Second row has 2 columns.</a:t>
            </a:r>
          </a:p>
          <a:p>
            <a:pPr lvl="2"/>
            <a:r>
              <a:rPr lang="en-US" sz="2000" dirty="0"/>
              <a:t>Third row has 3 columns.</a:t>
            </a:r>
          </a:p>
          <a:p>
            <a:pPr lvl="1"/>
            <a:r>
              <a:rPr lang="en-US" sz="2000" dirty="0"/>
              <a:t>Call the </a:t>
            </a:r>
            <a:r>
              <a:rPr lang="en-US" sz="2000" dirty="0" err="1"/>
              <a:t>init</a:t>
            </a:r>
            <a:r>
              <a:rPr lang="en-US" sz="2000" dirty="0"/>
              <a:t> and display methods, passing the </a:t>
            </a:r>
            <a:r>
              <a:rPr lang="en-US" sz="2000" dirty="0" err="1"/>
              <a:t>nums</a:t>
            </a:r>
            <a:r>
              <a:rPr lang="en-US" sz="2000" dirty="0"/>
              <a:t> array to both methods as a parameter.</a:t>
            </a:r>
          </a:p>
          <a:p>
            <a:pPr lvl="1"/>
            <a:r>
              <a:rPr lang="en-US" sz="2000" dirty="0"/>
              <a:t>The display should look like this: </a:t>
            </a:r>
          </a:p>
        </p:txBody>
      </p:sp>
      <p:pic>
        <p:nvPicPr>
          <p:cNvPr id="5" name="Picture 4">
            <a:extLst>
              <a:ext uri="{FF2B5EF4-FFF2-40B4-BE49-F238E27FC236}">
                <a16:creationId xmlns:a16="http://schemas.microsoft.com/office/drawing/2014/main" id="{80316C5A-0BBC-4512-AA2E-9DDBD72DD52F}"/>
              </a:ext>
            </a:extLst>
          </p:cNvPr>
          <p:cNvPicPr>
            <a:picLocks noChangeAspect="1"/>
          </p:cNvPicPr>
          <p:nvPr/>
        </p:nvPicPr>
        <p:blipFill>
          <a:blip r:embed="rId2"/>
          <a:stretch>
            <a:fillRect/>
          </a:stretch>
        </p:blipFill>
        <p:spPr>
          <a:xfrm>
            <a:off x="5080169" y="4223223"/>
            <a:ext cx="1524912" cy="2141784"/>
          </a:xfrm>
          <a:prstGeom prst="rect">
            <a:avLst/>
          </a:prstGeom>
        </p:spPr>
      </p:pic>
    </p:spTree>
    <p:extLst>
      <p:ext uri="{BB962C8B-B14F-4D97-AF65-F5344CB8AC3E}">
        <p14:creationId xmlns:p14="http://schemas.microsoft.com/office/powerpoint/2010/main" val="11450826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17E5A-ABD3-460E-8867-F5A3DFC14031}"/>
              </a:ext>
            </a:extLst>
          </p:cNvPr>
          <p:cNvSpPr>
            <a:spLocks noGrp="1"/>
          </p:cNvSpPr>
          <p:nvPr>
            <p:ph type="title"/>
          </p:nvPr>
        </p:nvSpPr>
        <p:spPr>
          <a:xfrm>
            <a:off x="434500" y="88823"/>
            <a:ext cx="8229600" cy="718484"/>
          </a:xfrm>
        </p:spPr>
        <p:txBody>
          <a:bodyPr/>
          <a:lstStyle/>
          <a:p>
            <a:r>
              <a:rPr lang="en-US" dirty="0"/>
              <a:t>Using Nested Loops with Jagged Arrays</a:t>
            </a:r>
          </a:p>
        </p:txBody>
      </p:sp>
      <p:sp>
        <p:nvSpPr>
          <p:cNvPr id="3" name="Content Placeholder 2">
            <a:extLst>
              <a:ext uri="{FF2B5EF4-FFF2-40B4-BE49-F238E27FC236}">
                <a16:creationId xmlns:a16="http://schemas.microsoft.com/office/drawing/2014/main" id="{EF3FF82F-3089-4EC3-AFE4-E87FDBA5FEE7}"/>
              </a:ext>
            </a:extLst>
          </p:cNvPr>
          <p:cNvSpPr>
            <a:spLocks noGrp="1"/>
          </p:cNvSpPr>
          <p:nvPr>
            <p:ph sz="quarter" idx="13"/>
          </p:nvPr>
        </p:nvSpPr>
        <p:spPr>
          <a:xfrm>
            <a:off x="340468" y="785614"/>
            <a:ext cx="8589523" cy="5663824"/>
          </a:xfrm>
        </p:spPr>
        <p:txBody>
          <a:bodyPr/>
          <a:lstStyle/>
          <a:p>
            <a:r>
              <a:rPr lang="en-US" dirty="0"/>
              <a:t>Suppose we want to build an array that looks like this:</a:t>
            </a:r>
          </a:p>
          <a:p>
            <a:pPr marL="0" indent="0">
              <a:buNone/>
            </a:pPr>
            <a:endParaRPr lang="en-US" dirty="0"/>
          </a:p>
          <a:p>
            <a:pPr marL="0" indent="0">
              <a:buNone/>
            </a:pPr>
            <a:endParaRPr lang="en-US" dirty="0"/>
          </a:p>
          <a:p>
            <a:r>
              <a:rPr lang="en-US" dirty="0"/>
              <a:t>First declare a jagged array with 3 rows:</a:t>
            </a:r>
          </a:p>
          <a:p>
            <a:pPr marL="459486" lvl="1" indent="0">
              <a:buNone/>
            </a:pPr>
            <a:r>
              <a:rPr lang="en-US" sz="2000" dirty="0">
                <a:latin typeface="Courier New" panose="02070309020205020404" pitchFamily="49" charset="0"/>
                <a:cs typeface="Courier New" panose="02070309020205020404" pitchFamily="49" charset="0"/>
              </a:rPr>
              <a:t>int[][] stuff = new int[3][];</a:t>
            </a:r>
          </a:p>
          <a:p>
            <a:pPr marL="459486" lvl="1" indent="0">
              <a:buNone/>
            </a:pPr>
            <a:r>
              <a:rPr lang="en-US" sz="2000" dirty="0">
                <a:latin typeface="Courier New" panose="02070309020205020404" pitchFamily="49" charset="0"/>
                <a:cs typeface="Courier New" panose="02070309020205020404" pitchFamily="49" charset="0"/>
              </a:rPr>
              <a:t>int num = 0; </a:t>
            </a:r>
          </a:p>
          <a:p>
            <a:pPr fontAlgn="ctr"/>
            <a:r>
              <a:rPr lang="en-US" dirty="0">
                <a:latin typeface="+mj-lt"/>
                <a:cs typeface="Courier New" panose="02070309020205020404" pitchFamily="49" charset="0"/>
              </a:rPr>
              <a:t>We can use for loops to define how many columns are in each row.</a:t>
            </a:r>
          </a:p>
          <a:p>
            <a:pPr lvl="1" fontAlgn="ctr"/>
            <a:r>
              <a:rPr lang="en-US" dirty="0">
                <a:latin typeface="+mj-lt"/>
                <a:cs typeface="Courier New" panose="02070309020205020404" pitchFamily="49" charset="0"/>
              </a:rPr>
              <a:t>There are three rows, so we know </a:t>
            </a:r>
            <a:r>
              <a:rPr lang="en-US" dirty="0" err="1">
                <a:latin typeface="Courier New" panose="02070309020205020404" pitchFamily="49" charset="0"/>
                <a:cs typeface="Courier New" panose="02070309020205020404" pitchFamily="49" charset="0"/>
              </a:rPr>
              <a:t>stuff.length</a:t>
            </a:r>
            <a:r>
              <a:rPr lang="en-US" dirty="0">
                <a:latin typeface="Courier New" panose="02070309020205020404" pitchFamily="49" charset="0"/>
                <a:cs typeface="Courier New" panose="02070309020205020404" pitchFamily="49" charset="0"/>
              </a:rPr>
              <a:t> = 3</a:t>
            </a:r>
          </a:p>
          <a:p>
            <a:pPr lvl="1" fontAlgn="ctr"/>
            <a:r>
              <a:rPr lang="en-US" dirty="0">
                <a:cs typeface="Courier New" panose="02070309020205020404" pitchFamily="49" charset="0"/>
              </a:rPr>
              <a:t>Row </a:t>
            </a:r>
            <a:r>
              <a:rPr lang="en-US" b="1" dirty="0">
                <a:solidFill>
                  <a:srgbClr val="00B050"/>
                </a:solidFill>
                <a:cs typeface="Courier New" panose="02070309020205020404" pitchFamily="49" charset="0"/>
              </a:rPr>
              <a:t>0</a:t>
            </a:r>
            <a:r>
              <a:rPr lang="en-US" dirty="0">
                <a:cs typeface="Courier New" panose="02070309020205020404" pitchFamily="49" charset="0"/>
              </a:rPr>
              <a:t> will have 1 column and 1 = </a:t>
            </a:r>
            <a:r>
              <a:rPr lang="en-US" b="1" dirty="0">
                <a:solidFill>
                  <a:srgbClr val="00B050"/>
                </a:solidFill>
                <a:cs typeface="Courier New" panose="02070309020205020404" pitchFamily="49" charset="0"/>
              </a:rPr>
              <a:t>0 </a:t>
            </a:r>
            <a:r>
              <a:rPr lang="en-US" dirty="0">
                <a:cs typeface="Courier New" panose="02070309020205020404" pitchFamily="49" charset="0"/>
              </a:rPr>
              <a:t>+ 1</a:t>
            </a:r>
          </a:p>
          <a:p>
            <a:pPr lvl="1" fontAlgn="ctr"/>
            <a:r>
              <a:rPr lang="en-US" dirty="0">
                <a:cs typeface="Courier New" panose="02070309020205020404" pitchFamily="49" charset="0"/>
              </a:rPr>
              <a:t>Row </a:t>
            </a:r>
            <a:r>
              <a:rPr lang="en-US" b="1" dirty="0">
                <a:solidFill>
                  <a:srgbClr val="00B050"/>
                </a:solidFill>
                <a:cs typeface="Courier New" panose="02070309020205020404" pitchFamily="49" charset="0"/>
              </a:rPr>
              <a:t>1</a:t>
            </a:r>
            <a:r>
              <a:rPr lang="en-US" dirty="0">
                <a:cs typeface="Courier New" panose="02070309020205020404" pitchFamily="49" charset="0"/>
              </a:rPr>
              <a:t> will have 2 columns and 2 = </a:t>
            </a:r>
            <a:r>
              <a:rPr lang="en-US" b="1" dirty="0">
                <a:solidFill>
                  <a:srgbClr val="00B050"/>
                </a:solidFill>
                <a:cs typeface="Courier New" panose="02070309020205020404" pitchFamily="49" charset="0"/>
              </a:rPr>
              <a:t>1 </a:t>
            </a:r>
            <a:r>
              <a:rPr lang="en-US" dirty="0">
                <a:cs typeface="Courier New" panose="02070309020205020404" pitchFamily="49" charset="0"/>
              </a:rPr>
              <a:t>+ 1</a:t>
            </a:r>
          </a:p>
          <a:p>
            <a:pPr lvl="1" fontAlgn="ctr"/>
            <a:r>
              <a:rPr lang="en-US" dirty="0">
                <a:cs typeface="Courier New" panose="02070309020205020404" pitchFamily="49" charset="0"/>
              </a:rPr>
              <a:t>Row </a:t>
            </a:r>
            <a:r>
              <a:rPr lang="en-US" b="1" dirty="0">
                <a:solidFill>
                  <a:srgbClr val="00B050"/>
                </a:solidFill>
                <a:cs typeface="Courier New" panose="02070309020205020404" pitchFamily="49" charset="0"/>
              </a:rPr>
              <a:t>2</a:t>
            </a:r>
            <a:r>
              <a:rPr lang="en-US" dirty="0">
                <a:cs typeface="Courier New" panose="02070309020205020404" pitchFamily="49" charset="0"/>
              </a:rPr>
              <a:t> will have 3 columns and 3 = </a:t>
            </a:r>
            <a:r>
              <a:rPr lang="en-US" b="1" dirty="0">
                <a:solidFill>
                  <a:srgbClr val="00B050"/>
                </a:solidFill>
                <a:cs typeface="Courier New" panose="02070309020205020404" pitchFamily="49" charset="0"/>
              </a:rPr>
              <a:t>2</a:t>
            </a:r>
            <a:r>
              <a:rPr lang="en-US" dirty="0">
                <a:cs typeface="Courier New" panose="02070309020205020404" pitchFamily="49" charset="0"/>
              </a:rPr>
              <a:t> + 1</a:t>
            </a:r>
          </a:p>
          <a:p>
            <a:pPr marL="0" indent="0" fontAlgn="ctr">
              <a:buNone/>
            </a:pPr>
            <a:endParaRPr lang="en-US" dirty="0">
              <a:latin typeface="+mj-lt"/>
              <a:cs typeface="Courier New" panose="02070309020205020404" pitchFamily="49" charset="0"/>
            </a:endParaRPr>
          </a:p>
          <a:p>
            <a:pPr marL="0" indent="0" fontAlgn="ctr">
              <a:buNone/>
            </a:pPr>
            <a:r>
              <a:rPr lang="en-US" dirty="0">
                <a:latin typeface="+mj-lt"/>
                <a:cs typeface="Courier New" panose="02070309020205020404" pitchFamily="49" charset="0"/>
              </a:rPr>
              <a:t>                     </a:t>
            </a:r>
          </a:p>
          <a:p>
            <a:pPr marL="0" indent="0" fontAlgn="ctr">
              <a:buNone/>
            </a:pPr>
            <a:endParaRPr lang="en-US" dirty="0">
              <a:latin typeface="+mj-lt"/>
              <a:cs typeface="Courier New" panose="02070309020205020404" pitchFamily="49" charset="0"/>
            </a:endParaRPr>
          </a:p>
          <a:p>
            <a:pPr marL="0" indent="0" fontAlgn="ctr">
              <a:buNone/>
            </a:pPr>
            <a:endParaRPr lang="en-US" dirty="0">
              <a:latin typeface="+mj-lt"/>
              <a:cs typeface="Courier New" panose="02070309020205020404" pitchFamily="49" charset="0"/>
            </a:endParaRPr>
          </a:p>
          <a:p>
            <a:pPr marL="0" indent="0" fontAlgn="ctr">
              <a:buNone/>
            </a:pPr>
            <a:endParaRPr lang="en-US" dirty="0"/>
          </a:p>
          <a:p>
            <a:pPr marL="0" indent="0" fontAlgn="ctr">
              <a:buNone/>
            </a:pPr>
            <a:endParaRPr lang="en-US" dirty="0"/>
          </a:p>
          <a:p>
            <a:pPr marL="0" indent="0" fontAlgn="ctr">
              <a:buNone/>
            </a:pPr>
            <a:endParaRPr lang="en-US" dirty="0"/>
          </a:p>
          <a:p>
            <a:pPr marL="0" indent="0" fontAlgn="ctr">
              <a:buNone/>
            </a:pPr>
            <a:endParaRPr lang="en-US" dirty="0"/>
          </a:p>
          <a:p>
            <a:pPr fontAlgn="ctr"/>
            <a:endParaRPr lang="en-US" dirty="0">
              <a:latin typeface="+mj-lt"/>
              <a:cs typeface="Courier New" panose="02070309020205020404" pitchFamily="49" charset="0"/>
            </a:endParaRPr>
          </a:p>
          <a:p>
            <a:pPr fontAlgn="ctr"/>
            <a:endParaRPr lang="en-US" dirty="0">
              <a:latin typeface="+mj-lt"/>
              <a:cs typeface="Courier New" panose="02070309020205020404" pitchFamily="49" charset="0"/>
            </a:endParaRPr>
          </a:p>
          <a:p>
            <a:pPr fontAlgn="ctr"/>
            <a:endParaRPr lang="en-US" dirty="0">
              <a:latin typeface="+mj-lt"/>
              <a:cs typeface="Courier New" panose="02070309020205020404" pitchFamily="49" charset="0"/>
            </a:endParaRPr>
          </a:p>
          <a:p>
            <a:pPr fontAlgn="ctr"/>
            <a:endParaRPr lang="en-US" dirty="0">
              <a:latin typeface="+mj-lt"/>
              <a:cs typeface="Courier New" panose="02070309020205020404" pitchFamily="49" charset="0"/>
            </a:endParaRPr>
          </a:p>
          <a:p>
            <a:pPr marL="0" indent="0" fontAlgn="ctr">
              <a:buNone/>
            </a:pPr>
            <a:endParaRPr lang="en-US" sz="2000" dirty="0">
              <a:latin typeface="Courier New" panose="02070309020205020404" pitchFamily="49" charset="0"/>
              <a:cs typeface="Courier New" panose="02070309020205020404" pitchFamily="49" charset="0"/>
            </a:endParaRPr>
          </a:p>
          <a:p>
            <a:pPr lvl="1" fontAlgn="ctr"/>
            <a:endParaRPr lang="en-US" dirty="0">
              <a:latin typeface="Courier New" panose="02070309020205020404" pitchFamily="49" charset="0"/>
              <a:cs typeface="Courier New" panose="02070309020205020404" pitchFamily="49" charset="0"/>
            </a:endParaRPr>
          </a:p>
          <a:p>
            <a:pPr lvl="1" fontAlgn="ctr"/>
            <a:endParaRPr lang="en-US" dirty="0">
              <a:latin typeface="Courier New" panose="02070309020205020404" pitchFamily="49" charset="0"/>
              <a:cs typeface="Courier New" panose="02070309020205020404" pitchFamily="49" charset="0"/>
            </a:endParaRPr>
          </a:p>
          <a:p>
            <a:pPr fontAlgn="ctr"/>
            <a:endParaRPr lang="en-US" dirty="0"/>
          </a:p>
        </p:txBody>
      </p:sp>
      <p:graphicFrame>
        <p:nvGraphicFramePr>
          <p:cNvPr id="6" name="Table 5">
            <a:extLst>
              <a:ext uri="{FF2B5EF4-FFF2-40B4-BE49-F238E27FC236}">
                <a16:creationId xmlns:a16="http://schemas.microsoft.com/office/drawing/2014/main" id="{958E377B-D974-4D11-8E16-53240ECB0974}"/>
              </a:ext>
            </a:extLst>
          </p:cNvPr>
          <p:cNvGraphicFramePr>
            <a:graphicFrameLocks noGrp="1"/>
          </p:cNvGraphicFramePr>
          <p:nvPr>
            <p:extLst>
              <p:ext uri="{D42A27DB-BD31-4B8C-83A1-F6EECF244321}">
                <p14:modId xmlns:p14="http://schemas.microsoft.com/office/powerpoint/2010/main" val="3777252228"/>
              </p:ext>
            </p:extLst>
          </p:nvPr>
        </p:nvGraphicFramePr>
        <p:xfrm>
          <a:off x="2804804" y="1785352"/>
          <a:ext cx="1436455" cy="365761"/>
        </p:xfrm>
        <a:graphic>
          <a:graphicData uri="http://schemas.openxmlformats.org/drawingml/2006/table">
            <a:tbl>
              <a:tblPr firstRow="1" bandRow="1">
                <a:tableStyleId>{5940675A-B579-460E-94D1-54222C63F5DA}</a:tableStyleId>
              </a:tblPr>
              <a:tblGrid>
                <a:gridCol w="726336">
                  <a:extLst>
                    <a:ext uri="{9D8B030D-6E8A-4147-A177-3AD203B41FA5}">
                      <a16:colId xmlns:a16="http://schemas.microsoft.com/office/drawing/2014/main" val="3764265516"/>
                    </a:ext>
                  </a:extLst>
                </a:gridCol>
                <a:gridCol w="710119">
                  <a:extLst>
                    <a:ext uri="{9D8B030D-6E8A-4147-A177-3AD203B41FA5}">
                      <a16:colId xmlns:a16="http://schemas.microsoft.com/office/drawing/2014/main" val="2185617825"/>
                    </a:ext>
                  </a:extLst>
                </a:gridCol>
              </a:tblGrid>
              <a:tr h="365761">
                <a:tc>
                  <a:txBody>
                    <a:bodyPr/>
                    <a:lstStyle/>
                    <a:p>
                      <a:pPr algn="ctr"/>
                      <a:r>
                        <a:rPr lang="en-US" sz="1600" dirty="0"/>
                        <a:t>1</a:t>
                      </a:r>
                    </a:p>
                  </a:txBody>
                  <a:tcPr anchor="ctr"/>
                </a:tc>
                <a:tc>
                  <a:txBody>
                    <a:bodyPr/>
                    <a:lstStyle/>
                    <a:p>
                      <a:pPr algn="ctr"/>
                      <a:r>
                        <a:rPr lang="en-US" sz="1600" dirty="0"/>
                        <a:t>1</a:t>
                      </a:r>
                    </a:p>
                  </a:txBody>
                  <a:tcPr anchor="ctr"/>
                </a:tc>
                <a:extLst>
                  <a:ext uri="{0D108BD9-81ED-4DB2-BD59-A6C34878D82A}">
                    <a16:rowId xmlns:a16="http://schemas.microsoft.com/office/drawing/2014/main" val="3446042179"/>
                  </a:ext>
                </a:extLst>
              </a:tr>
            </a:tbl>
          </a:graphicData>
        </a:graphic>
      </p:graphicFrame>
      <p:graphicFrame>
        <p:nvGraphicFramePr>
          <p:cNvPr id="11" name="Table 10">
            <a:extLst>
              <a:ext uri="{FF2B5EF4-FFF2-40B4-BE49-F238E27FC236}">
                <a16:creationId xmlns:a16="http://schemas.microsoft.com/office/drawing/2014/main" id="{F5295832-C60D-4EA8-87AC-978C5BAB50E6}"/>
              </a:ext>
            </a:extLst>
          </p:cNvPr>
          <p:cNvGraphicFramePr>
            <a:graphicFrameLocks noGrp="1"/>
          </p:cNvGraphicFramePr>
          <p:nvPr>
            <p:extLst>
              <p:ext uri="{D42A27DB-BD31-4B8C-83A1-F6EECF244321}">
                <p14:modId xmlns:p14="http://schemas.microsoft.com/office/powerpoint/2010/main" val="1218769451"/>
              </p:ext>
            </p:extLst>
          </p:nvPr>
        </p:nvGraphicFramePr>
        <p:xfrm>
          <a:off x="2804805" y="2144773"/>
          <a:ext cx="2166027" cy="354736"/>
        </p:xfrm>
        <a:graphic>
          <a:graphicData uri="http://schemas.openxmlformats.org/drawingml/2006/table">
            <a:tbl>
              <a:tblPr firstRow="1" bandRow="1">
                <a:tableStyleId>{5940675A-B579-460E-94D1-54222C63F5DA}</a:tableStyleId>
              </a:tblPr>
              <a:tblGrid>
                <a:gridCol w="722009">
                  <a:extLst>
                    <a:ext uri="{9D8B030D-6E8A-4147-A177-3AD203B41FA5}">
                      <a16:colId xmlns:a16="http://schemas.microsoft.com/office/drawing/2014/main" val="3764265516"/>
                    </a:ext>
                  </a:extLst>
                </a:gridCol>
                <a:gridCol w="722009">
                  <a:extLst>
                    <a:ext uri="{9D8B030D-6E8A-4147-A177-3AD203B41FA5}">
                      <a16:colId xmlns:a16="http://schemas.microsoft.com/office/drawing/2014/main" val="2185617825"/>
                    </a:ext>
                  </a:extLst>
                </a:gridCol>
                <a:gridCol w="722009">
                  <a:extLst>
                    <a:ext uri="{9D8B030D-6E8A-4147-A177-3AD203B41FA5}">
                      <a16:colId xmlns:a16="http://schemas.microsoft.com/office/drawing/2014/main" val="1945230112"/>
                    </a:ext>
                  </a:extLst>
                </a:gridCol>
              </a:tblGrid>
              <a:tr h="354736">
                <a:tc>
                  <a:txBody>
                    <a:bodyPr/>
                    <a:lstStyle/>
                    <a:p>
                      <a:pPr algn="ctr"/>
                      <a:r>
                        <a:rPr lang="en-US" sz="1600" dirty="0"/>
                        <a:t>2</a:t>
                      </a:r>
                    </a:p>
                  </a:txBody>
                  <a:tcPr anchor="ctr"/>
                </a:tc>
                <a:tc>
                  <a:txBody>
                    <a:bodyPr/>
                    <a:lstStyle/>
                    <a:p>
                      <a:pPr algn="ctr"/>
                      <a:r>
                        <a:rPr lang="en-US" sz="1600" dirty="0"/>
                        <a:t>2</a:t>
                      </a:r>
                    </a:p>
                  </a:txBody>
                  <a:tcPr anchor="ctr"/>
                </a:tc>
                <a:tc>
                  <a:txBody>
                    <a:bodyPr/>
                    <a:lstStyle/>
                    <a:p>
                      <a:pPr algn="ctr"/>
                      <a:r>
                        <a:rPr lang="en-US" sz="1600" dirty="0"/>
                        <a:t>2</a:t>
                      </a:r>
                    </a:p>
                  </a:txBody>
                  <a:tcPr anchor="ctr"/>
                </a:tc>
                <a:extLst>
                  <a:ext uri="{0D108BD9-81ED-4DB2-BD59-A6C34878D82A}">
                    <a16:rowId xmlns:a16="http://schemas.microsoft.com/office/drawing/2014/main" val="3446042179"/>
                  </a:ext>
                </a:extLst>
              </a:tr>
            </a:tbl>
          </a:graphicData>
        </a:graphic>
      </p:graphicFrame>
      <p:sp>
        <p:nvSpPr>
          <p:cNvPr id="13" name="TextBox 12">
            <a:extLst>
              <a:ext uri="{FF2B5EF4-FFF2-40B4-BE49-F238E27FC236}">
                <a16:creationId xmlns:a16="http://schemas.microsoft.com/office/drawing/2014/main" id="{934D909A-6E22-468F-B0F8-C659D513F863}"/>
              </a:ext>
            </a:extLst>
          </p:cNvPr>
          <p:cNvSpPr txBox="1"/>
          <p:nvPr/>
        </p:nvSpPr>
        <p:spPr>
          <a:xfrm>
            <a:off x="2033013" y="1383456"/>
            <a:ext cx="771792" cy="1169551"/>
          </a:xfrm>
          <a:prstGeom prst="rect">
            <a:avLst/>
          </a:prstGeom>
          <a:noFill/>
        </p:spPr>
        <p:txBody>
          <a:bodyPr wrap="square" rtlCol="0">
            <a:spAutoFit/>
          </a:bodyPr>
          <a:lstStyle/>
          <a:p>
            <a:r>
              <a:rPr lang="en-US" dirty="0"/>
              <a:t>row 0</a:t>
            </a:r>
          </a:p>
          <a:p>
            <a:endParaRPr lang="en-US" dirty="0"/>
          </a:p>
          <a:p>
            <a:r>
              <a:rPr lang="en-US" dirty="0"/>
              <a:t>row 1</a:t>
            </a:r>
          </a:p>
          <a:p>
            <a:endParaRPr lang="en-US" dirty="0"/>
          </a:p>
          <a:p>
            <a:r>
              <a:rPr lang="en-US" dirty="0"/>
              <a:t>row 2</a:t>
            </a:r>
          </a:p>
        </p:txBody>
      </p:sp>
      <p:sp>
        <p:nvSpPr>
          <p:cNvPr id="14" name="TextBox 13">
            <a:extLst>
              <a:ext uri="{FF2B5EF4-FFF2-40B4-BE49-F238E27FC236}">
                <a16:creationId xmlns:a16="http://schemas.microsoft.com/office/drawing/2014/main" id="{3CBC49E0-025A-4049-BCD1-C446B0854276}"/>
              </a:ext>
            </a:extLst>
          </p:cNvPr>
          <p:cNvSpPr txBox="1"/>
          <p:nvPr/>
        </p:nvSpPr>
        <p:spPr>
          <a:xfrm>
            <a:off x="4503905" y="6303523"/>
            <a:ext cx="45719" cy="307777"/>
          </a:xfrm>
          <a:prstGeom prst="rect">
            <a:avLst/>
          </a:prstGeom>
          <a:noFill/>
        </p:spPr>
        <p:txBody>
          <a:bodyPr wrap="square" rtlCol="0">
            <a:spAutoFit/>
          </a:bodyPr>
          <a:lstStyle/>
          <a:p>
            <a:endParaRPr lang="en-US" dirty="0"/>
          </a:p>
        </p:txBody>
      </p:sp>
      <p:sp>
        <p:nvSpPr>
          <p:cNvPr id="15" name="TextBox 14">
            <a:extLst>
              <a:ext uri="{FF2B5EF4-FFF2-40B4-BE49-F238E27FC236}">
                <a16:creationId xmlns:a16="http://schemas.microsoft.com/office/drawing/2014/main" id="{4A173E36-953D-4C95-9ABD-CDF6CF826A41}"/>
              </a:ext>
            </a:extLst>
          </p:cNvPr>
          <p:cNvSpPr txBox="1"/>
          <p:nvPr/>
        </p:nvSpPr>
        <p:spPr>
          <a:xfrm>
            <a:off x="2793424" y="1128885"/>
            <a:ext cx="2166027" cy="307777"/>
          </a:xfrm>
          <a:prstGeom prst="rect">
            <a:avLst/>
          </a:prstGeom>
          <a:noFill/>
        </p:spPr>
        <p:txBody>
          <a:bodyPr wrap="square" rtlCol="0">
            <a:spAutoFit/>
          </a:bodyPr>
          <a:lstStyle/>
          <a:p>
            <a:r>
              <a:rPr lang="en-US" dirty="0"/>
              <a:t> col 0       col 1       col 2 </a:t>
            </a:r>
          </a:p>
        </p:txBody>
      </p:sp>
      <p:graphicFrame>
        <p:nvGraphicFramePr>
          <p:cNvPr id="4" name="Table 3">
            <a:extLst>
              <a:ext uri="{FF2B5EF4-FFF2-40B4-BE49-F238E27FC236}">
                <a16:creationId xmlns:a16="http://schemas.microsoft.com/office/drawing/2014/main" id="{7AD5ACFE-BD2B-4F53-9401-662ED3E2ED72}"/>
              </a:ext>
            </a:extLst>
          </p:cNvPr>
          <p:cNvGraphicFramePr>
            <a:graphicFrameLocks noGrp="1"/>
          </p:cNvGraphicFramePr>
          <p:nvPr>
            <p:extLst>
              <p:ext uri="{D42A27DB-BD31-4B8C-83A1-F6EECF244321}">
                <p14:modId xmlns:p14="http://schemas.microsoft.com/office/powerpoint/2010/main" val="54335829"/>
              </p:ext>
            </p:extLst>
          </p:nvPr>
        </p:nvGraphicFramePr>
        <p:xfrm>
          <a:off x="2804804" y="1397000"/>
          <a:ext cx="726336" cy="370840"/>
        </p:xfrm>
        <a:graphic>
          <a:graphicData uri="http://schemas.openxmlformats.org/drawingml/2006/table">
            <a:tbl>
              <a:tblPr firstRow="1" bandRow="1">
                <a:tableStyleId>{5940675A-B579-460E-94D1-54222C63F5DA}</a:tableStyleId>
              </a:tblPr>
              <a:tblGrid>
                <a:gridCol w="726336">
                  <a:extLst>
                    <a:ext uri="{9D8B030D-6E8A-4147-A177-3AD203B41FA5}">
                      <a16:colId xmlns:a16="http://schemas.microsoft.com/office/drawing/2014/main" val="2030165106"/>
                    </a:ext>
                  </a:extLst>
                </a:gridCol>
              </a:tblGrid>
              <a:tr h="370840">
                <a:tc>
                  <a:txBody>
                    <a:bodyPr/>
                    <a:lstStyle/>
                    <a:p>
                      <a:pPr algn="ctr"/>
                      <a:r>
                        <a:rPr lang="en-US" sz="1600" dirty="0"/>
                        <a:t>0</a:t>
                      </a:r>
                    </a:p>
                  </a:txBody>
                  <a:tcPr anchor="ctr"/>
                </a:tc>
                <a:extLst>
                  <a:ext uri="{0D108BD9-81ED-4DB2-BD59-A6C34878D82A}">
                    <a16:rowId xmlns:a16="http://schemas.microsoft.com/office/drawing/2014/main" val="904233396"/>
                  </a:ext>
                </a:extLst>
              </a:tr>
            </a:tbl>
          </a:graphicData>
        </a:graphic>
      </p:graphicFrame>
    </p:spTree>
    <p:extLst>
      <p:ext uri="{BB962C8B-B14F-4D97-AF65-F5344CB8AC3E}">
        <p14:creationId xmlns:p14="http://schemas.microsoft.com/office/powerpoint/2010/main" val="3328696066"/>
      </p:ext>
    </p:extLst>
  </p:cSld>
  <p:clrMapOvr>
    <a:masterClrMapping/>
  </p:clrMapOvr>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5870</TotalTime>
  <Words>864</Words>
  <Application>Microsoft Office PowerPoint</Application>
  <PresentationFormat>On-screen Show (4:3)</PresentationFormat>
  <Paragraphs>190</Paragraphs>
  <Slides>12</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Courier New</vt:lpstr>
      <vt:lpstr>Noto Sans Symbols</vt:lpstr>
      <vt:lpstr>Times New Roman</vt:lpstr>
      <vt:lpstr>Verdana</vt:lpstr>
      <vt:lpstr>508 Lecture</vt:lpstr>
      <vt:lpstr>Building Java Programs</vt:lpstr>
      <vt:lpstr>Two-Dimensional Arrays</vt:lpstr>
      <vt:lpstr>Declaration</vt:lpstr>
      <vt:lpstr>Setting elements to values</vt:lpstr>
      <vt:lpstr>Passing parameters</vt:lpstr>
      <vt:lpstr>In-Class Assignment 2, Part 1</vt:lpstr>
      <vt:lpstr>Jagged Arrays</vt:lpstr>
      <vt:lpstr>In-Class Assignment 2, Part 2</vt:lpstr>
      <vt:lpstr>Using Nested Loops with Jagged Arrays</vt:lpstr>
      <vt:lpstr>Code for nested loops</vt:lpstr>
      <vt:lpstr>In-Class Assignment 2, Part 3</vt:lpstr>
      <vt:lpstr>Copyright</vt:lpstr>
    </vt:vector>
  </TitlesOfParts>
  <Company>Cognizant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Java Programs,4e</dc:title>
  <dc:subject>Engineering Computer Science</dc:subject>
  <dc:creator>Reges/Stepp</dc:creator>
  <cp:keywords>Engineering Computer Science</cp:keywords>
  <cp:lastModifiedBy>Kyle Muldrow</cp:lastModifiedBy>
  <cp:revision>376</cp:revision>
  <dcterms:modified xsi:type="dcterms:W3CDTF">2019-11-21T23:14:22Z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682739</vt:lpwstr>
  </property>
  <property fmtid="{D5CDD505-2E9C-101B-9397-08002B2CF9AE}" pid="3" name="Offisync_ServerID">
    <vt:lpwstr>7e960520-0e88-4f05-9fa0-24079b61e486</vt:lpwstr>
  </property>
  <property fmtid="{D5CDD505-2E9C-101B-9397-08002B2CF9AE}" pid="4" name="Offisync_UpdateToken">
    <vt:lpwstr>2</vt:lpwstr>
  </property>
  <property fmtid="{D5CDD505-2E9C-101B-9397-08002B2CF9AE}" pid="5" name="Jive_VersionGuid">
    <vt:lpwstr>2e874262-9747-49d3-bf1e-677aeb587663</vt:lpwstr>
  </property>
  <property fmtid="{D5CDD505-2E9C-101B-9397-08002B2CF9AE}" pid="6" name="Offisync_ProviderInitializationData">
    <vt:lpwstr>https://neo.pearson.com</vt:lpwstr>
  </property>
  <property fmtid="{D5CDD505-2E9C-101B-9397-08002B2CF9AE}" pid="7" name="Jive_LatestUserAccountName">
    <vt:lpwstr>joel</vt:lpwstr>
  </property>
</Properties>
</file>